
<file path=[Content_Types].xml><?xml version="1.0" encoding="utf-8"?>
<Types xmlns="http://schemas.openxmlformats.org/package/2006/content-types">
  <Default Extension="png" ContentType="image/png"/>
  <Default Extension="emf" ContentType="image/x-emf"/>
  <Default Extension="jpeg" ContentType="image/jpeg"/>
  <Default Extension="webp"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8"/>
  </p:notesMasterIdLst>
  <p:sldIdLst>
    <p:sldId id="265" r:id="rId2"/>
    <p:sldId id="266" r:id="rId3"/>
    <p:sldId id="267" r:id="rId4"/>
    <p:sldId id="262" r:id="rId5"/>
    <p:sldId id="269" r:id="rId6"/>
    <p:sldId id="270" r:id="rId7"/>
    <p:sldId id="271" r:id="rId8"/>
    <p:sldId id="436" r:id="rId9"/>
    <p:sldId id="272" r:id="rId10"/>
    <p:sldId id="273" r:id="rId11"/>
    <p:sldId id="274" r:id="rId12"/>
    <p:sldId id="394" r:id="rId13"/>
    <p:sldId id="275"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6" r:id="rId31"/>
    <p:sldId id="305" r:id="rId32"/>
    <p:sldId id="307" r:id="rId33"/>
    <p:sldId id="308" r:id="rId34"/>
    <p:sldId id="280" r:id="rId35"/>
    <p:sldId id="276" r:id="rId36"/>
    <p:sldId id="277" r:id="rId37"/>
    <p:sldId id="278" r:id="rId38"/>
    <p:sldId id="279" r:id="rId39"/>
    <p:sldId id="281" r:id="rId40"/>
    <p:sldId id="282" r:id="rId41"/>
    <p:sldId id="287" r:id="rId42"/>
    <p:sldId id="288" r:id="rId43"/>
    <p:sldId id="283" r:id="rId44"/>
    <p:sldId id="284" r:id="rId45"/>
    <p:sldId id="395" r:id="rId46"/>
    <p:sldId id="285" r:id="rId47"/>
    <p:sldId id="286" r:id="rId48"/>
    <p:sldId id="309" r:id="rId49"/>
    <p:sldId id="310" r:id="rId50"/>
    <p:sldId id="311" r:id="rId51"/>
    <p:sldId id="312" r:id="rId52"/>
    <p:sldId id="402" r:id="rId53"/>
    <p:sldId id="403" r:id="rId54"/>
    <p:sldId id="426" r:id="rId55"/>
    <p:sldId id="427" r:id="rId56"/>
    <p:sldId id="428" r:id="rId57"/>
    <p:sldId id="429" r:id="rId58"/>
    <p:sldId id="430" r:id="rId59"/>
    <p:sldId id="431" r:id="rId60"/>
    <p:sldId id="432" r:id="rId61"/>
    <p:sldId id="412" r:id="rId62"/>
    <p:sldId id="413" r:id="rId63"/>
    <p:sldId id="414" r:id="rId64"/>
    <p:sldId id="415" r:id="rId65"/>
    <p:sldId id="416" r:id="rId66"/>
    <p:sldId id="425" r:id="rId67"/>
    <p:sldId id="343" r:id="rId68"/>
    <p:sldId id="344" r:id="rId69"/>
    <p:sldId id="345" r:id="rId70"/>
    <p:sldId id="346" r:id="rId71"/>
    <p:sldId id="348" r:id="rId72"/>
    <p:sldId id="347" r:id="rId73"/>
    <p:sldId id="349" r:id="rId74"/>
    <p:sldId id="350" r:id="rId75"/>
    <p:sldId id="447" r:id="rId76"/>
    <p:sldId id="351" r:id="rId77"/>
    <p:sldId id="353" r:id="rId78"/>
    <p:sldId id="352" r:id="rId79"/>
    <p:sldId id="354" r:id="rId80"/>
    <p:sldId id="355" r:id="rId81"/>
    <p:sldId id="356" r:id="rId82"/>
    <p:sldId id="357" r:id="rId83"/>
    <p:sldId id="358" r:id="rId84"/>
    <p:sldId id="438" r:id="rId85"/>
    <p:sldId id="439" r:id="rId86"/>
    <p:sldId id="440" r:id="rId87"/>
    <p:sldId id="441" r:id="rId88"/>
    <p:sldId id="399" r:id="rId89"/>
    <p:sldId id="400" r:id="rId90"/>
    <p:sldId id="401" r:id="rId91"/>
    <p:sldId id="444" r:id="rId92"/>
    <p:sldId id="443" r:id="rId93"/>
    <p:sldId id="359" r:id="rId94"/>
    <p:sldId id="360" r:id="rId95"/>
    <p:sldId id="361" r:id="rId96"/>
    <p:sldId id="362" r:id="rId97"/>
    <p:sldId id="363" r:id="rId98"/>
    <p:sldId id="364" r:id="rId99"/>
    <p:sldId id="365" r:id="rId100"/>
    <p:sldId id="368" r:id="rId101"/>
    <p:sldId id="369" r:id="rId102"/>
    <p:sldId id="370" r:id="rId103"/>
    <p:sldId id="373" r:id="rId104"/>
    <p:sldId id="374" r:id="rId105"/>
    <p:sldId id="366" r:id="rId106"/>
    <p:sldId id="367" r:id="rId107"/>
    <p:sldId id="313" r:id="rId108"/>
    <p:sldId id="314" r:id="rId109"/>
    <p:sldId id="315" r:id="rId110"/>
    <p:sldId id="320" r:id="rId111"/>
    <p:sldId id="321" r:id="rId112"/>
    <p:sldId id="316" r:id="rId113"/>
    <p:sldId id="325" r:id="rId114"/>
    <p:sldId id="326" r:id="rId115"/>
    <p:sldId id="327" r:id="rId116"/>
    <p:sldId id="324" r:id="rId117"/>
    <p:sldId id="328" r:id="rId118"/>
    <p:sldId id="323" r:id="rId119"/>
    <p:sldId id="329" r:id="rId120"/>
    <p:sldId id="330" r:id="rId121"/>
    <p:sldId id="331" r:id="rId122"/>
    <p:sldId id="334" r:id="rId123"/>
    <p:sldId id="335" r:id="rId124"/>
    <p:sldId id="342" r:id="rId125"/>
    <p:sldId id="341" r:id="rId126"/>
    <p:sldId id="336" r:id="rId127"/>
    <p:sldId id="338" r:id="rId128"/>
    <p:sldId id="339" r:id="rId129"/>
    <p:sldId id="332" r:id="rId130"/>
    <p:sldId id="333" r:id="rId131"/>
    <p:sldId id="317" r:id="rId132"/>
    <p:sldId id="318" r:id="rId133"/>
    <p:sldId id="319" r:id="rId134"/>
    <p:sldId id="375" r:id="rId135"/>
    <p:sldId id="445" r:id="rId136"/>
    <p:sldId id="376" r:id="rId137"/>
    <p:sldId id="378" r:id="rId138"/>
    <p:sldId id="446" r:id="rId139"/>
    <p:sldId id="380" r:id="rId140"/>
    <p:sldId id="382" r:id="rId141"/>
    <p:sldId id="381" r:id="rId142"/>
    <p:sldId id="384" r:id="rId143"/>
    <p:sldId id="383" r:id="rId144"/>
    <p:sldId id="386" r:id="rId145"/>
    <p:sldId id="385" r:id="rId146"/>
    <p:sldId id="387" r:id="rId147"/>
    <p:sldId id="388" r:id="rId148"/>
    <p:sldId id="389" r:id="rId149"/>
    <p:sldId id="390" r:id="rId150"/>
    <p:sldId id="391" r:id="rId151"/>
    <p:sldId id="433" r:id="rId152"/>
    <p:sldId id="434" r:id="rId153"/>
    <p:sldId id="435" r:id="rId154"/>
    <p:sldId id="392" r:id="rId155"/>
    <p:sldId id="393" r:id="rId156"/>
    <p:sldId id="268" r:id="rId1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2" clrIdx="0">
    <p:extLst>
      <p:ext uri="{19B8F6BF-5375-455C-9EA6-DF929625EA0E}">
        <p15:presenceInfo xmlns:p15="http://schemas.microsoft.com/office/powerpoint/2012/main" userId="微软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477" autoAdjust="0"/>
  </p:normalViewPr>
  <p:slideViewPr>
    <p:cSldViewPr snapToGrid="0">
      <p:cViewPr varScale="1">
        <p:scale>
          <a:sx n="67" d="100"/>
          <a:sy n="67" d="100"/>
        </p:scale>
        <p:origin x="16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11</a:t>
            </a:fld>
            <a:endParaRPr lang="zh-CN" altLang="en-US"/>
          </a:p>
        </p:txBody>
      </p:sp>
    </p:spTree>
    <p:extLst>
      <p:ext uri="{BB962C8B-B14F-4D97-AF65-F5344CB8AC3E}">
        <p14:creationId xmlns:p14="http://schemas.microsoft.com/office/powerpoint/2010/main" val="812879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祖先、子孙关系，逻辑因果</a:t>
            </a:r>
            <a:r>
              <a:rPr lang="en-US" altLang="zh-CN" dirty="0"/>
              <a:t>-</a:t>
            </a:r>
            <a:r>
              <a:rPr lang="zh-CN" altLang="en-US" dirty="0"/>
              <a:t>拓扑关系</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CE397E3-FEC3-4BEB-A648-D34113D520E8}"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4113768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1651220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剪枝，父子节点、祖先的概念</a:t>
            </a:r>
          </a:p>
        </p:txBody>
      </p:sp>
      <p:sp>
        <p:nvSpPr>
          <p:cNvPr id="4" name="灯片编号占位符 3"/>
          <p:cNvSpPr>
            <a:spLocks noGrp="1"/>
          </p:cNvSpPr>
          <p:nvPr>
            <p:ph type="sldNum" sz="quarter" idx="5"/>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97658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CE397E3-FEC3-4BEB-A648-D34113D520E8}"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338364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406981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如果有一种使用空字符来分割多个单词的特殊数据格式，如图</a:t>
            </a:r>
            <a:r>
              <a:rPr lang="en-US" altLang="zh-CN" sz="1200" b="0" i="0" kern="1200" dirty="0">
                <a:solidFill>
                  <a:schemeClr val="tx1"/>
                </a:solidFill>
                <a:effectLst/>
                <a:latin typeface="+mn-lt"/>
                <a:ea typeface="+mn-ea"/>
                <a:cs typeface="+mn-cs"/>
              </a:rPr>
              <a:t>2-17</a:t>
            </a:r>
            <a:r>
              <a:rPr lang="zh-CN" altLang="en-US" sz="1200" b="0" i="0" kern="1200" dirty="0">
                <a:solidFill>
                  <a:schemeClr val="tx1"/>
                </a:solidFill>
                <a:effectLst/>
                <a:latin typeface="+mn-lt"/>
                <a:ea typeface="+mn-ea"/>
                <a:cs typeface="+mn-cs"/>
              </a:rPr>
              <a:t>所示，那么这种格式就不能使用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字符串来保存，因为</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字符串所用的函数只会识别出其中的</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，而忽略之后的</a:t>
            </a:r>
            <a:r>
              <a:rPr lang="en-US" altLang="zh-CN" sz="1200" b="0" i="0" kern="1200" dirty="0">
                <a:solidFill>
                  <a:schemeClr val="tx1"/>
                </a:solidFill>
                <a:effectLst/>
                <a:latin typeface="+mn-lt"/>
                <a:ea typeface="+mn-ea"/>
                <a:cs typeface="+mn-cs"/>
              </a:rPr>
              <a:t>"Cluster"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来保存之前提到的特殊数据格式就没有任何问题，因为</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len</a:t>
            </a:r>
            <a:r>
              <a:rPr lang="zh-CN" altLang="en-US" sz="1200" b="0" i="0" kern="1200" dirty="0">
                <a:solidFill>
                  <a:schemeClr val="tx1"/>
                </a:solidFill>
                <a:effectLst/>
                <a:latin typeface="+mn-lt"/>
                <a:ea typeface="+mn-ea"/>
                <a:cs typeface="+mn-cs"/>
              </a:rPr>
              <a:t>属性的值而不是空字符来判断字符串是否结束。通过使用二进制安全的</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，而不是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字符串，使得</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不仅可以保存文本数据，还可以保存任意格式的二进制数据。</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2913392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如果有一种使用空字符来分割多个单词的特殊数据格式，例如“</a:t>
            </a:r>
            <a:r>
              <a:rPr lang="en-US" altLang="zh-CN" sz="1200" b="0" i="0" kern="1200" dirty="0">
                <a:solidFill>
                  <a:schemeClr val="tx1"/>
                </a:solidFill>
                <a:effectLst/>
                <a:latin typeface="+mn-lt"/>
                <a:ea typeface="+mn-ea"/>
                <a:cs typeface="+mn-cs"/>
              </a:rPr>
              <a:t>Redis Cluster</a:t>
            </a:r>
            <a:r>
              <a:rPr lang="zh-CN" altLang="en-US" sz="1200" b="0" i="0" kern="1200" dirty="0">
                <a:solidFill>
                  <a:schemeClr val="tx1"/>
                </a:solidFill>
                <a:effectLst/>
                <a:latin typeface="+mn-lt"/>
                <a:ea typeface="+mn-ea"/>
                <a:cs typeface="+mn-cs"/>
              </a:rPr>
              <a:t>”，那么这种格式就不能使用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字符串来保存，因为</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字符串所用的函数只会识别出其中的</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，而忽略之后的</a:t>
            </a:r>
            <a:r>
              <a:rPr lang="en-US" altLang="zh-CN" sz="1200" b="0" i="0" kern="1200" dirty="0">
                <a:solidFill>
                  <a:schemeClr val="tx1"/>
                </a:solidFill>
                <a:effectLst/>
                <a:latin typeface="+mn-lt"/>
                <a:ea typeface="+mn-ea"/>
                <a:cs typeface="+mn-cs"/>
              </a:rPr>
              <a:t>"Cluster"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来保存之前提到的特殊数据格式就没有任何问题，因为</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len</a:t>
            </a:r>
            <a:r>
              <a:rPr lang="zh-CN" altLang="en-US" sz="1200" b="0" i="0" kern="1200" dirty="0">
                <a:solidFill>
                  <a:schemeClr val="tx1"/>
                </a:solidFill>
                <a:effectLst/>
                <a:latin typeface="+mn-lt"/>
                <a:ea typeface="+mn-ea"/>
                <a:cs typeface="+mn-cs"/>
              </a:rPr>
              <a:t>属性的值而不是空字符来判断字符串是否结束。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通过使用二进制安全的</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，而不是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字符串，使得</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不仅可以保存文本数据，还可以保存任意格式的二进制数据。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GETRANGE key start end </a:t>
            </a:r>
            <a:r>
              <a:rPr lang="zh-CN" altLang="en-US" sz="1200" b="0" i="0" kern="1200" dirty="0">
                <a:solidFill>
                  <a:schemeClr val="tx1"/>
                </a:solidFill>
                <a:effectLst/>
                <a:latin typeface="+mn-lt"/>
                <a:ea typeface="+mn-ea"/>
                <a:cs typeface="+mn-cs"/>
              </a:rPr>
              <a:t>得到字符串的子字符串存放在一个键</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4194649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72</a:t>
            </a:fld>
            <a:endParaRPr lang="zh-CN" altLang="en-US"/>
          </a:p>
        </p:txBody>
      </p:sp>
    </p:spTree>
    <p:extLst>
      <p:ext uri="{BB962C8B-B14F-4D97-AF65-F5344CB8AC3E}">
        <p14:creationId xmlns:p14="http://schemas.microsoft.com/office/powerpoint/2010/main" val="357339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1255721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参考文献：</a:t>
            </a:r>
            <a:r>
              <a:rPr lang="en-US" altLang="zh-CN" dirty="0"/>
              <a:t>https://www.cnblogs.com/cblogs/p/9720372.html</a:t>
            </a:r>
          </a:p>
          <a:p>
            <a:endParaRPr lang="en-US" altLang="zh-CN" dirty="0"/>
          </a:p>
          <a:p>
            <a:r>
              <a:rPr lang="zh-CN" altLang="en-US" dirty="0"/>
              <a:t>哥库</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405916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12</a:t>
            </a:fld>
            <a:endParaRPr lang="zh-CN" altLang="en-US"/>
          </a:p>
        </p:txBody>
      </p:sp>
    </p:spTree>
    <p:extLst>
      <p:ext uri="{BB962C8B-B14F-4D97-AF65-F5344CB8AC3E}">
        <p14:creationId xmlns:p14="http://schemas.microsoft.com/office/powerpoint/2010/main" val="2236577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参考文献：</a:t>
            </a:r>
            <a:r>
              <a:rPr lang="en-US" altLang="zh-CN" dirty="0"/>
              <a:t>https://www.cnblogs.com/cblogs/p/9720372.html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HSET</a:t>
            </a:r>
            <a:r>
              <a:rPr lang="zh-CN" altLang="en-US" sz="1200" b="0" i="0" kern="1200" dirty="0">
                <a:solidFill>
                  <a:schemeClr val="tx1"/>
                </a:solidFill>
                <a:effectLst/>
                <a:latin typeface="+mn-lt"/>
                <a:ea typeface="+mn-ea"/>
                <a:cs typeface="+mn-cs"/>
              </a:rPr>
              <a:t>参数：</a:t>
            </a:r>
            <a:endParaRPr lang="en-US" altLang="zh-CN" dirty="0"/>
          </a:p>
          <a:p>
            <a:r>
              <a:rPr lang="en-US" altLang="zh-CN" sz="1200" b="0" i="0" kern="1200" dirty="0">
                <a:solidFill>
                  <a:schemeClr val="tx1"/>
                </a:solidFill>
                <a:effectLst/>
                <a:latin typeface="+mn-lt"/>
                <a:ea typeface="+mn-ea"/>
                <a:cs typeface="+mn-cs"/>
              </a:rPr>
              <a:t>HSET key field value </a:t>
            </a:r>
            <a:r>
              <a:rPr lang="zh-CN" altLang="en-US" sz="1200" b="0" i="0" kern="1200" dirty="0">
                <a:solidFill>
                  <a:schemeClr val="tx1"/>
                </a:solidFill>
                <a:effectLst/>
                <a:latin typeface="+mn-lt"/>
                <a:ea typeface="+mn-ea"/>
                <a:cs typeface="+mn-cs"/>
              </a:rPr>
              <a:t>设置对象指定字段的值</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562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HMSET key field value [field value ...] </a:t>
            </a:r>
            <a:r>
              <a:rPr lang="zh-CN" altLang="en-US" sz="1200" b="0" i="0" kern="1200" dirty="0">
                <a:solidFill>
                  <a:schemeClr val="tx1"/>
                </a:solidFill>
                <a:effectLst/>
                <a:latin typeface="+mn-lt"/>
                <a:ea typeface="+mn-ea"/>
                <a:cs typeface="+mn-cs"/>
              </a:rPr>
              <a:t>同时设置对象中一个或多个字段的值</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HMGET key field[field...] </a:t>
            </a:r>
            <a:r>
              <a:rPr lang="zh-CN" altLang="en-US" sz="1200" b="0" i="0" kern="1200" dirty="0">
                <a:solidFill>
                  <a:schemeClr val="tx1"/>
                </a:solidFill>
                <a:effectLst/>
                <a:latin typeface="+mn-lt"/>
                <a:ea typeface="+mn-ea"/>
                <a:cs typeface="+mn-cs"/>
              </a:rPr>
              <a:t>获取对象的一个或多个指定字段的值</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76</a:t>
            </a:fld>
            <a:endParaRPr lang="zh-CN" altLang="en-US"/>
          </a:p>
        </p:txBody>
      </p:sp>
    </p:spTree>
    <p:extLst>
      <p:ext uri="{BB962C8B-B14F-4D97-AF65-F5344CB8AC3E}">
        <p14:creationId xmlns:p14="http://schemas.microsoft.com/office/powerpoint/2010/main" val="4151893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1033762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1975045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653463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80</a:t>
            </a:fld>
            <a:endParaRPr lang="zh-CN" altLang="en-US"/>
          </a:p>
        </p:txBody>
      </p:sp>
    </p:spTree>
    <p:extLst>
      <p:ext uri="{BB962C8B-B14F-4D97-AF65-F5344CB8AC3E}">
        <p14:creationId xmlns:p14="http://schemas.microsoft.com/office/powerpoint/2010/main" val="1957488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https://blog.csdn.net/u012129558/article/details/76408839</a:t>
            </a:r>
          </a:p>
          <a:p>
            <a:endParaRPr lang="en-US" altLang="zh-CN" dirty="0"/>
          </a:p>
          <a:p>
            <a:r>
              <a:rPr lang="en-US" altLang="zh-CN" sz="1200" b="0" i="0" kern="1200" dirty="0">
                <a:solidFill>
                  <a:schemeClr val="tx1"/>
                </a:solidFill>
                <a:effectLst/>
                <a:latin typeface="+mn-lt"/>
                <a:ea typeface="+mn-ea"/>
                <a:cs typeface="+mn-cs"/>
              </a:rPr>
              <a:t>SADD key member [member ...] </a:t>
            </a:r>
            <a:r>
              <a:rPr lang="zh-CN" altLang="en-US" sz="1200" b="0" i="0" kern="1200" dirty="0">
                <a:solidFill>
                  <a:schemeClr val="tx1"/>
                </a:solidFill>
                <a:effectLst/>
                <a:latin typeface="+mn-lt"/>
                <a:ea typeface="+mn-ea"/>
                <a:cs typeface="+mn-cs"/>
              </a:rPr>
              <a:t>添加一个或者多个元素到集合</a:t>
            </a:r>
            <a:r>
              <a:rPr lang="en-US" altLang="zh-CN" sz="1200" b="0" i="0" kern="1200" dirty="0">
                <a:solidFill>
                  <a:schemeClr val="tx1"/>
                </a:solidFill>
                <a:effectLst/>
                <a:latin typeface="+mn-lt"/>
                <a:ea typeface="+mn-ea"/>
                <a:cs typeface="+mn-cs"/>
              </a:rPr>
              <a:t>(set)</a:t>
            </a:r>
            <a:r>
              <a:rPr lang="zh-CN" altLang="en-US" sz="1200" b="0" i="0" kern="1200" dirty="0">
                <a:solidFill>
                  <a:schemeClr val="tx1"/>
                </a:solidFill>
                <a:effectLst/>
                <a:latin typeface="+mn-lt"/>
                <a:ea typeface="+mn-ea"/>
                <a:cs typeface="+mn-cs"/>
              </a:rPr>
              <a:t>里</a:t>
            </a:r>
            <a:endParaRPr lang="en-US" altLang="zh-CN" dirty="0"/>
          </a:p>
          <a:p>
            <a:endParaRPr lang="en-US" altLang="zh-CN" dirty="0"/>
          </a:p>
          <a:p>
            <a:r>
              <a:rPr lang="en-US" altLang="zh-CN" sz="1200" b="0" i="0" kern="1200" dirty="0">
                <a:solidFill>
                  <a:schemeClr val="tx1"/>
                </a:solidFill>
                <a:effectLst/>
                <a:latin typeface="+mn-lt"/>
                <a:ea typeface="+mn-ea"/>
                <a:cs typeface="+mn-cs"/>
              </a:rPr>
              <a:t>SINTERSTORE destination key [key ...] </a:t>
            </a:r>
            <a:r>
              <a:rPr lang="zh-CN" altLang="en-US" sz="1200" b="0" i="0" kern="1200" dirty="0">
                <a:solidFill>
                  <a:schemeClr val="tx1"/>
                </a:solidFill>
                <a:effectLst/>
                <a:latin typeface="+mn-lt"/>
                <a:ea typeface="+mn-ea"/>
                <a:cs typeface="+mn-cs"/>
              </a:rPr>
              <a:t>获得两个集合的交集，并存储在一个集合中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SMEMBERS</a:t>
            </a:r>
            <a:br>
              <a:rPr lang="en-US" altLang="zh-CN" sz="1200" b="0" i="0" kern="1200" dirty="0">
                <a:solidFill>
                  <a:schemeClr val="tx1"/>
                </a:solidFill>
                <a:effectLst/>
                <a:latin typeface="+mn-lt"/>
                <a:ea typeface="+mn-ea"/>
                <a:cs typeface="+mn-cs"/>
              </a:rPr>
            </a:br>
            <a:r>
              <a:rPr lang="en-US" altLang="zh-CN" sz="1200" b="0" i="0" kern="1200" dirty="0" err="1">
                <a:solidFill>
                  <a:schemeClr val="tx1"/>
                </a:solidFill>
                <a:effectLst/>
                <a:latin typeface="+mn-lt"/>
                <a:ea typeface="+mn-ea"/>
                <a:cs typeface="+mn-cs"/>
              </a:rPr>
              <a:t>SMEMBERS</a:t>
            </a:r>
            <a:r>
              <a:rPr lang="en-US" altLang="zh-CN" sz="1200" b="0" i="0" kern="1200" dirty="0">
                <a:solidFill>
                  <a:schemeClr val="tx1"/>
                </a:solidFill>
                <a:effectLst/>
                <a:latin typeface="+mn-lt"/>
                <a:ea typeface="+mn-ea"/>
                <a:cs typeface="+mn-cs"/>
              </a:rPr>
              <a:t> key </a:t>
            </a:r>
            <a:r>
              <a:rPr lang="zh-CN" altLang="en-US" sz="1200" b="0" i="0" kern="1200" dirty="0">
                <a:solidFill>
                  <a:schemeClr val="tx1"/>
                </a:solidFill>
                <a:effectLst/>
                <a:latin typeface="+mn-lt"/>
                <a:ea typeface="+mn-ea"/>
                <a:cs typeface="+mn-cs"/>
              </a:rPr>
              <a:t>获取集合里面的所有</a:t>
            </a:r>
            <a:r>
              <a:rPr lang="en-US" altLang="zh-CN" sz="1200" b="0" i="0" kern="1200" dirty="0">
                <a:solidFill>
                  <a:schemeClr val="tx1"/>
                </a:solidFill>
                <a:effectLst/>
                <a:latin typeface="+mn-lt"/>
                <a:ea typeface="+mn-ea"/>
                <a:cs typeface="+mn-cs"/>
              </a:rPr>
              <a:t>key</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加尼马，保罗，</a:t>
            </a:r>
            <a:r>
              <a:rPr lang="zh-CN" altLang="en-US" sz="1200" kern="1200" dirty="0">
                <a:solidFill>
                  <a:schemeClr val="tx1"/>
                </a:solidFill>
                <a:effectLst/>
                <a:latin typeface="+mn-lt"/>
                <a:ea typeface="+mn-ea"/>
                <a:cs typeface="+mn-cs"/>
              </a:rPr>
              <a:t>香奈儿，</a:t>
            </a:r>
            <a:endParaRPr lang="en-US" altLang="zh-CN" dirty="0"/>
          </a:p>
          <a:p>
            <a:r>
              <a:rPr lang="zh-CN" altLang="en-US" sz="1200" b="0" i="0" kern="1200" dirty="0">
                <a:solidFill>
                  <a:schemeClr val="tx1"/>
                </a:solidFill>
                <a:effectLst/>
                <a:latin typeface="+mn-lt"/>
                <a:ea typeface="+mn-ea"/>
                <a:cs typeface="+mn-cs"/>
              </a:rPr>
              <a:t>邓肯</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81</a:t>
            </a:fld>
            <a:endParaRPr lang="zh-CN" altLang="en-US"/>
          </a:p>
        </p:txBody>
      </p:sp>
    </p:spTree>
    <p:extLst>
      <p:ext uri="{BB962C8B-B14F-4D97-AF65-F5344CB8AC3E}">
        <p14:creationId xmlns:p14="http://schemas.microsoft.com/office/powerpoint/2010/main" val="3919402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82</a:t>
            </a:fld>
            <a:endParaRPr lang="zh-CN" altLang="en-US"/>
          </a:p>
        </p:txBody>
      </p:sp>
    </p:spTree>
    <p:extLst>
      <p:ext uri="{BB962C8B-B14F-4D97-AF65-F5344CB8AC3E}">
        <p14:creationId xmlns:p14="http://schemas.microsoft.com/office/powerpoint/2010/main" val="2657791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83</a:t>
            </a:fld>
            <a:endParaRPr lang="zh-CN" altLang="en-US"/>
          </a:p>
        </p:txBody>
      </p:sp>
    </p:spTree>
    <p:extLst>
      <p:ext uri="{BB962C8B-B14F-4D97-AF65-F5344CB8AC3E}">
        <p14:creationId xmlns:p14="http://schemas.microsoft.com/office/powerpoint/2010/main" val="3293792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84</a:t>
            </a:fld>
            <a:endParaRPr lang="zh-CN" altLang="en-US"/>
          </a:p>
        </p:txBody>
      </p:sp>
    </p:spTree>
    <p:extLst>
      <p:ext uri="{BB962C8B-B14F-4D97-AF65-F5344CB8AC3E}">
        <p14:creationId xmlns:p14="http://schemas.microsoft.com/office/powerpoint/2010/main" val="322262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14</a:t>
            </a:fld>
            <a:endParaRPr lang="zh-CN" altLang="en-US"/>
          </a:p>
        </p:txBody>
      </p:sp>
    </p:spTree>
    <p:extLst>
      <p:ext uri="{BB962C8B-B14F-4D97-AF65-F5344CB8AC3E}">
        <p14:creationId xmlns:p14="http://schemas.microsoft.com/office/powerpoint/2010/main" val="3551102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85</a:t>
            </a:fld>
            <a:endParaRPr lang="zh-CN" altLang="en-US"/>
          </a:p>
        </p:txBody>
      </p:sp>
    </p:spTree>
    <p:extLst>
      <p:ext uri="{BB962C8B-B14F-4D97-AF65-F5344CB8AC3E}">
        <p14:creationId xmlns:p14="http://schemas.microsoft.com/office/powerpoint/2010/main" val="251174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86</a:t>
            </a:fld>
            <a:endParaRPr lang="zh-CN" altLang="en-US"/>
          </a:p>
        </p:txBody>
      </p:sp>
    </p:spTree>
    <p:extLst>
      <p:ext uri="{BB962C8B-B14F-4D97-AF65-F5344CB8AC3E}">
        <p14:creationId xmlns:p14="http://schemas.microsoft.com/office/powerpoint/2010/main" val="1451792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p>
          <a:p>
            <a:r>
              <a:rPr lang="zh-CN" altLang="en-US" sz="1200" b="0" i="0" kern="1200" dirty="0">
                <a:solidFill>
                  <a:schemeClr val="tx1"/>
                </a:solidFill>
                <a:effectLst/>
                <a:latin typeface="+mn-lt"/>
                <a:ea typeface="+mn-ea"/>
                <a:cs typeface="+mn-cs"/>
              </a:rPr>
              <a:t>创建跳跃表过程比较简单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a:t>
            </a:r>
            <a:r>
              <a:rPr lang="en-US" altLang="zh-CN" sz="1200" b="0" i="0" kern="1200" dirty="0">
                <a:solidFill>
                  <a:schemeClr val="tx1"/>
                </a:solidFill>
                <a:effectLst/>
                <a:latin typeface="+mn-lt"/>
                <a:ea typeface="+mn-ea"/>
                <a:cs typeface="+mn-cs"/>
              </a:rPr>
              <a:t>zskiplist</a:t>
            </a:r>
            <a:r>
              <a:rPr lang="zh-CN" altLang="en-US" sz="1200" b="0" i="0" kern="1200" dirty="0">
                <a:solidFill>
                  <a:schemeClr val="tx1"/>
                </a:solidFill>
                <a:effectLst/>
                <a:latin typeface="+mn-lt"/>
                <a:ea typeface="+mn-ea"/>
                <a:cs typeface="+mn-cs"/>
              </a:rPr>
              <a:t>数据结构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跳跃表默认最大层数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跳跃表是按</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进行升序排列</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dirty="0"/>
              <a:t>参考链接：</a:t>
            </a:r>
            <a:r>
              <a:rPr lang="en-US" altLang="zh-CN" dirty="0"/>
              <a:t>https://blog.csdn.net/CRMEB/article/details/123041896?utm_medium=distribute.pc_relevant.none-task-blog-2~default~baidujs_baidulandingword~default-1-123041896-blog-122867112.235^v27^pc_relevant_multi_platform_whitelistv3&amp;spm=1001.2101.3001.4242.2&amp;utm_relevant_index=4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87</a:t>
            </a:fld>
            <a:endParaRPr lang="zh-CN" altLang="en-US"/>
          </a:p>
        </p:txBody>
      </p:sp>
    </p:spTree>
    <p:extLst>
      <p:ext uri="{BB962C8B-B14F-4D97-AF65-F5344CB8AC3E}">
        <p14:creationId xmlns:p14="http://schemas.microsoft.com/office/powerpoint/2010/main" val="4061479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65000"/>
                  </a:schemeClr>
                </a:solidFill>
              </a:rPr>
              <a:t>参考链接：</a:t>
            </a:r>
            <a:r>
              <a:rPr lang="en-US" altLang="zh-CN" sz="1200" dirty="0">
                <a:solidFill>
                  <a:schemeClr val="bg1">
                    <a:lumMod val="65000"/>
                  </a:schemeClr>
                </a:solidFill>
              </a:rPr>
              <a:t>https://www.modb.pro/db/71731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sz="1200" b="1" i="0" kern="1200" dirty="0">
                <a:solidFill>
                  <a:schemeClr val="tx1"/>
                </a:solidFill>
                <a:effectLst/>
                <a:latin typeface="+mn-lt"/>
                <a:ea typeface="+mn-ea"/>
                <a:cs typeface="+mn-cs"/>
              </a:rPr>
              <a:t>SDS</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Simple Dynamic String</a:t>
            </a:r>
            <a:r>
              <a:rPr lang="zh-CN" altLang="en-US" sz="1200" b="1" i="0" kern="1200" dirty="0">
                <a:solidFill>
                  <a:schemeClr val="tx1"/>
                </a:solidFill>
                <a:effectLst/>
                <a:latin typeface="+mn-lt"/>
                <a:ea typeface="+mn-ea"/>
                <a:cs typeface="+mn-cs"/>
              </a:rPr>
              <a:t>，简单动态字符串）</a:t>
            </a:r>
          </a:p>
          <a:p>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没有使用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语言传统的字符串表示方式（以’</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结尾的字符数组），而是自己实现了</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的抽象类型，</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默认使用</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作为字符串的表示。</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参考链接：</a:t>
            </a:r>
            <a:r>
              <a:rPr lang="en-US" altLang="zh-CN" dirty="0"/>
              <a:t>https://www.cnblogs.com/exceptioneye/p/7079751.html</a:t>
            </a:r>
          </a:p>
          <a:p>
            <a:r>
              <a:rPr lang="zh-CN" altLang="en-US" sz="1200" b="0" i="0" kern="1200" dirty="0">
                <a:solidFill>
                  <a:schemeClr val="tx1"/>
                </a:solidFill>
                <a:effectLst/>
                <a:latin typeface="+mn-lt"/>
                <a:ea typeface="+mn-ea"/>
                <a:cs typeface="+mn-cs"/>
              </a:rPr>
              <a:t>创建跳跃表过程比较简单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a:t>
            </a:r>
            <a:r>
              <a:rPr lang="en-US" altLang="zh-CN" sz="1200" b="0" i="0" kern="1200" dirty="0">
                <a:solidFill>
                  <a:schemeClr val="tx1"/>
                </a:solidFill>
                <a:effectLst/>
                <a:latin typeface="+mn-lt"/>
                <a:ea typeface="+mn-ea"/>
                <a:cs typeface="+mn-cs"/>
              </a:rPr>
              <a:t>zskiplist</a:t>
            </a:r>
            <a:r>
              <a:rPr lang="zh-CN" altLang="en-US" sz="1200" b="0" i="0" kern="1200" dirty="0">
                <a:solidFill>
                  <a:schemeClr val="tx1"/>
                </a:solidFill>
                <a:effectLst/>
                <a:latin typeface="+mn-lt"/>
                <a:ea typeface="+mn-ea"/>
                <a:cs typeface="+mn-cs"/>
              </a:rPr>
              <a:t>数据结构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跳跃表默认最大层数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跳跃表是按</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进行升序排列</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dirty="0"/>
              <a:t>参考链接：</a:t>
            </a:r>
            <a:r>
              <a:rPr lang="en-US" altLang="zh-CN" dirty="0"/>
              <a:t>https://blog.csdn.net/CRMEB/article/details/123041896?utm_medium=distribute.pc_relevant.none-task-blog-2~default~baidujs_baidulandingword~default-1-123041896-blog-122867112.235^v27^pc_relevant_multi_platform_whitelistv3&amp;spm=1001.2101.3001.4242.2&amp;utm_relevant_index=4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91</a:t>
            </a:fld>
            <a:endParaRPr lang="zh-CN" altLang="en-US"/>
          </a:p>
        </p:txBody>
      </p:sp>
    </p:spTree>
    <p:extLst>
      <p:ext uri="{BB962C8B-B14F-4D97-AF65-F5344CB8AC3E}">
        <p14:creationId xmlns:p14="http://schemas.microsoft.com/office/powerpoint/2010/main" val="3254740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65000"/>
                  </a:schemeClr>
                </a:solidFill>
              </a:rPr>
              <a:t>参考链接：</a:t>
            </a:r>
            <a:r>
              <a:rPr lang="en-US" altLang="zh-CN" sz="1200" dirty="0">
                <a:solidFill>
                  <a:schemeClr val="bg1">
                    <a:lumMod val="65000"/>
                  </a:schemeClr>
                </a:solidFill>
              </a:rPr>
              <a:t> https://www.modb.pro/db/71731</a:t>
            </a:r>
            <a:endParaRPr lang="zh-CN" altLang="en-US" sz="1200" dirty="0">
              <a:solidFill>
                <a:schemeClr val="bg1">
                  <a:lumMod val="65000"/>
                </a:schemeClr>
              </a:solidFill>
            </a:endParaRPr>
          </a:p>
          <a:p>
            <a:endParaRPr lang="en-US" altLang="zh-CN" dirty="0"/>
          </a:p>
          <a:p>
            <a:r>
              <a:rPr lang="zh-CN" altLang="en-US" dirty="0"/>
              <a:t>参考链接：</a:t>
            </a:r>
            <a:r>
              <a:rPr lang="en-US" altLang="zh-CN" dirty="0"/>
              <a:t>https://www.cnblogs.com/exceptioneye/p/7079751.html</a:t>
            </a:r>
          </a:p>
          <a:p>
            <a:r>
              <a:rPr lang="zh-CN" altLang="en-US" sz="1200" b="0" i="0" kern="1200" dirty="0">
                <a:solidFill>
                  <a:schemeClr val="tx1"/>
                </a:solidFill>
                <a:effectLst/>
                <a:latin typeface="+mn-lt"/>
                <a:ea typeface="+mn-ea"/>
                <a:cs typeface="+mn-cs"/>
              </a:rPr>
              <a:t>创建跳跃表过程比较简单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a:t>
            </a:r>
            <a:r>
              <a:rPr lang="en-US" altLang="zh-CN" sz="1200" b="0" i="0" kern="1200" dirty="0">
                <a:solidFill>
                  <a:schemeClr val="tx1"/>
                </a:solidFill>
                <a:effectLst/>
                <a:latin typeface="+mn-lt"/>
                <a:ea typeface="+mn-ea"/>
                <a:cs typeface="+mn-cs"/>
              </a:rPr>
              <a:t>zskiplist</a:t>
            </a:r>
            <a:r>
              <a:rPr lang="zh-CN" altLang="en-US" sz="1200" b="0" i="0" kern="1200" dirty="0">
                <a:solidFill>
                  <a:schemeClr val="tx1"/>
                </a:solidFill>
                <a:effectLst/>
                <a:latin typeface="+mn-lt"/>
                <a:ea typeface="+mn-ea"/>
                <a:cs typeface="+mn-cs"/>
              </a:rPr>
              <a:t>数据结构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跳跃表默认最大层数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跳跃表是按</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进行升序排列</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dirty="0"/>
              <a:t>参考链接：</a:t>
            </a:r>
            <a:r>
              <a:rPr lang="en-US" altLang="zh-CN" dirty="0"/>
              <a:t>https://blog.csdn.net/CRMEB/article/details/123041896?utm_medium=distribute.pc_relevant.none-task-blog-2~default~baidujs_baidulandingword~default-1-123041896-blog-122867112.235^v27^pc_relevant_multi_platform_whitelistv3&amp;spm=1001.2101.3001.4242.2&amp;utm_relevant_index=4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92</a:t>
            </a:fld>
            <a:endParaRPr lang="zh-CN" altLang="en-US"/>
          </a:p>
        </p:txBody>
      </p:sp>
    </p:spTree>
    <p:extLst>
      <p:ext uri="{BB962C8B-B14F-4D97-AF65-F5344CB8AC3E}">
        <p14:creationId xmlns:p14="http://schemas.microsoft.com/office/powerpoint/2010/main" val="3246893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93</a:t>
            </a:fld>
            <a:endParaRPr lang="zh-CN" altLang="en-US"/>
          </a:p>
        </p:txBody>
      </p:sp>
    </p:spTree>
    <p:extLst>
      <p:ext uri="{BB962C8B-B14F-4D97-AF65-F5344CB8AC3E}">
        <p14:creationId xmlns:p14="http://schemas.microsoft.com/office/powerpoint/2010/main" val="2105819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https://blog.csdn.net/qq_35958788/article/details/82876266</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100</a:t>
            </a:fld>
            <a:endParaRPr lang="zh-CN" altLang="en-US"/>
          </a:p>
        </p:txBody>
      </p:sp>
    </p:spTree>
    <p:extLst>
      <p:ext uri="{BB962C8B-B14F-4D97-AF65-F5344CB8AC3E}">
        <p14:creationId xmlns:p14="http://schemas.microsoft.com/office/powerpoint/2010/main" val="2701774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双</a:t>
            </a:r>
            <a:r>
              <a:rPr lang="en-US" altLang="zh-CN" dirty="0"/>
              <a:t>master</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103</a:t>
            </a:fld>
            <a:endParaRPr lang="zh-CN" altLang="en-US"/>
          </a:p>
        </p:txBody>
      </p:sp>
    </p:spTree>
    <p:extLst>
      <p:ext uri="{BB962C8B-B14F-4D97-AF65-F5344CB8AC3E}">
        <p14:creationId xmlns:p14="http://schemas.microsoft.com/office/powerpoint/2010/main" val="48304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111</a:t>
            </a:fld>
            <a:endParaRPr lang="zh-CN" altLang="en-US"/>
          </a:p>
        </p:txBody>
      </p:sp>
    </p:spTree>
    <p:extLst>
      <p:ext uri="{BB962C8B-B14F-4D97-AF65-F5344CB8AC3E}">
        <p14:creationId xmlns:p14="http://schemas.microsoft.com/office/powerpoint/2010/main" val="446569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129</a:t>
            </a:fld>
            <a:endParaRPr lang="zh-CN" altLang="en-US"/>
          </a:p>
        </p:txBody>
      </p:sp>
    </p:spTree>
    <p:extLst>
      <p:ext uri="{BB962C8B-B14F-4D97-AF65-F5344CB8AC3E}">
        <p14:creationId xmlns:p14="http://schemas.microsoft.com/office/powerpoint/2010/main" val="120827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36</a:t>
            </a:fld>
            <a:endParaRPr lang="zh-CN" altLang="en-US"/>
          </a:p>
        </p:txBody>
      </p:sp>
    </p:spTree>
    <p:extLst>
      <p:ext uri="{BB962C8B-B14F-4D97-AF65-F5344CB8AC3E}">
        <p14:creationId xmlns:p14="http://schemas.microsoft.com/office/powerpoint/2010/main" val="2021797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130</a:t>
            </a:fld>
            <a:endParaRPr lang="zh-CN" altLang="en-US"/>
          </a:p>
        </p:txBody>
      </p:sp>
    </p:spTree>
    <p:extLst>
      <p:ext uri="{BB962C8B-B14F-4D97-AF65-F5344CB8AC3E}">
        <p14:creationId xmlns:p14="http://schemas.microsoft.com/office/powerpoint/2010/main" val="286224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140</a:t>
            </a:fld>
            <a:endParaRPr lang="zh-CN" altLang="en-US"/>
          </a:p>
        </p:txBody>
      </p:sp>
    </p:spTree>
    <p:extLst>
      <p:ext uri="{BB962C8B-B14F-4D97-AF65-F5344CB8AC3E}">
        <p14:creationId xmlns:p14="http://schemas.microsoft.com/office/powerpoint/2010/main" val="3398325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142</a:t>
            </a:fld>
            <a:endParaRPr lang="zh-CN" altLang="en-US"/>
          </a:p>
        </p:txBody>
      </p:sp>
    </p:spTree>
    <p:extLst>
      <p:ext uri="{BB962C8B-B14F-4D97-AF65-F5344CB8AC3E}">
        <p14:creationId xmlns:p14="http://schemas.microsoft.com/office/powerpoint/2010/main" val="1197066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逻辑索引，物理索引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s://tyler-zx.blog.csdn.net/article/details/94355443?utm_medium=distribute.pc_relevant.none-task-blog-BlogCommendFromMachineLearnPai2-1.control&amp;dist_request_id=7763e9ad-a1f0-446f-ab08-b0f282677e47&amp;depth_1-utm_source=distribute.pc_relevant.none-task-blog-BlogCommendFromMachineLearnPai2-1.contro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SSTable </a:t>
            </a:r>
            <a:r>
              <a:rPr lang="zh-CN" altLang="en-US" sz="1200" b="0" i="0" kern="1200" dirty="0">
                <a:solidFill>
                  <a:schemeClr val="tx1"/>
                </a:solidFill>
                <a:effectLst/>
                <a:latin typeface="+mn-lt"/>
                <a:ea typeface="+mn-ea"/>
                <a:cs typeface="+mn-cs"/>
              </a:rPr>
              <a:t>中的数据按主键排序后存放在连续的数据块</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中，块之间也有序。接着，存放数据块索引，由每个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最后一行的主键组成，由于数据查询中的</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定位。接着，存放布隆过滤器和表格的 </a:t>
            </a:r>
            <a:r>
              <a:rPr lang="en-US" altLang="zh-CN" sz="1200" b="0" i="0" kern="1200" dirty="0">
                <a:solidFill>
                  <a:schemeClr val="tx1"/>
                </a:solidFill>
                <a:effectLst/>
                <a:latin typeface="+mn-lt"/>
                <a:ea typeface="+mn-ea"/>
                <a:cs typeface="+mn-cs"/>
              </a:rPr>
              <a:t>Schema </a:t>
            </a:r>
            <a:r>
              <a:rPr lang="zh-CN" altLang="en-US" sz="1200" b="0" i="0" kern="1200" dirty="0">
                <a:solidFill>
                  <a:schemeClr val="tx1"/>
                </a:solidFill>
                <a:effectLst/>
                <a:latin typeface="+mn-lt"/>
                <a:ea typeface="+mn-ea"/>
                <a:cs typeface="+mn-cs"/>
              </a:rPr>
              <a:t>信息。最后，存放固定大小的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以及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的偏移位置。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查找 </a:t>
            </a:r>
            <a:r>
              <a:rPr lang="en-US" altLang="zh-CN" sz="1200" b="0" i="0" kern="1200" dirty="0">
                <a:solidFill>
                  <a:schemeClr val="tx1"/>
                </a:solidFill>
                <a:effectLst/>
                <a:latin typeface="+mn-lt"/>
                <a:ea typeface="+mn-ea"/>
                <a:cs typeface="+mn-cs"/>
              </a:rPr>
              <a:t>SSTable </a:t>
            </a:r>
            <a:r>
              <a:rPr lang="zh-CN" altLang="en-US" sz="1200" b="0" i="0" kern="1200" dirty="0">
                <a:solidFill>
                  <a:schemeClr val="tx1"/>
                </a:solidFill>
                <a:effectLst/>
                <a:latin typeface="+mn-lt"/>
                <a:ea typeface="+mn-ea"/>
                <a:cs typeface="+mn-cs"/>
              </a:rPr>
              <a:t>时，首先从子表的索引信息中读取 </a:t>
            </a:r>
            <a:r>
              <a:rPr lang="en-US" altLang="zh-CN" sz="1200" b="0" i="0" kern="1200" dirty="0">
                <a:solidFill>
                  <a:schemeClr val="tx1"/>
                </a:solidFill>
                <a:effectLst/>
                <a:latin typeface="+mn-lt"/>
                <a:ea typeface="+mn-ea"/>
                <a:cs typeface="+mn-cs"/>
              </a:rPr>
              <a:t>SSTable Trailer </a:t>
            </a:r>
            <a:r>
              <a:rPr lang="zh-CN" altLang="en-US" sz="1200" b="0" i="0" kern="1200" dirty="0">
                <a:solidFill>
                  <a:schemeClr val="tx1"/>
                </a:solidFill>
                <a:effectLst/>
                <a:latin typeface="+mn-lt"/>
                <a:ea typeface="+mn-ea"/>
                <a:cs typeface="+mn-cs"/>
              </a:rPr>
              <a:t>的偏移位置，接着获取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信息。根据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中记录的信息，可以获取块索引的大小和偏移，从而将整个块索引加载到内存中。根据块索引记录的每个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的最后一行的主键，可以通过二分查找定位到查找的 </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。最后将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加载到内存中，通过二分查找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中记录的行索引查找到具体某一行。本质上看，</a:t>
            </a:r>
            <a:r>
              <a:rPr lang="en-US" altLang="zh-CN" sz="1200" b="0" i="0" kern="1200" dirty="0">
                <a:solidFill>
                  <a:schemeClr val="tx1"/>
                </a:solidFill>
                <a:effectLst/>
                <a:latin typeface="+mn-lt"/>
                <a:ea typeface="+mn-ea"/>
                <a:cs typeface="+mn-cs"/>
              </a:rPr>
              <a:t>SSTable </a:t>
            </a:r>
            <a:r>
              <a:rPr lang="zh-CN" altLang="en-US" sz="1200" b="0" i="0" kern="1200" dirty="0">
                <a:solidFill>
                  <a:schemeClr val="tx1"/>
                </a:solidFill>
                <a:effectLst/>
                <a:latin typeface="+mn-lt"/>
                <a:ea typeface="+mn-ea"/>
                <a:cs typeface="+mn-cs"/>
              </a:rPr>
              <a:t>是一个两级索引结构：块索引以及行索引。</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150</a:t>
            </a:fld>
            <a:endParaRPr lang="zh-CN" altLang="en-US"/>
          </a:p>
        </p:txBody>
      </p:sp>
    </p:spTree>
    <p:extLst>
      <p:ext uri="{BB962C8B-B14F-4D97-AF65-F5344CB8AC3E}">
        <p14:creationId xmlns:p14="http://schemas.microsoft.com/office/powerpoint/2010/main" val="12802811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https://www.jianshu.com/p/5c846e205f5f</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154</a:t>
            </a:fld>
            <a:endParaRPr lang="zh-CN" altLang="en-US"/>
          </a:p>
        </p:txBody>
      </p:sp>
    </p:spTree>
    <p:extLst>
      <p:ext uri="{BB962C8B-B14F-4D97-AF65-F5344CB8AC3E}">
        <p14:creationId xmlns:p14="http://schemas.microsoft.com/office/powerpoint/2010/main" val="3088279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https://www.cnblogs.com/fxjwind/archive/2012/08/14/2638371.html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155</a:t>
            </a:fld>
            <a:endParaRPr lang="zh-CN" altLang="en-US"/>
          </a:p>
        </p:txBody>
      </p:sp>
    </p:spTree>
    <p:extLst>
      <p:ext uri="{BB962C8B-B14F-4D97-AF65-F5344CB8AC3E}">
        <p14:creationId xmlns:p14="http://schemas.microsoft.com/office/powerpoint/2010/main" val="1023463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显示了亚马逊平台架构的抽象视图，其中动态网页内容是由页面呈现组件生成的，而页面呈现组件又会查询许多其他服务。服务可以使用不同的数据存储来管理其状态，并且这些数据存储只能在其服务边界内访问（</a:t>
            </a:r>
            <a:r>
              <a:rPr lang="en-US" altLang="zh-CN" sz="1200" b="0" i="0" kern="1200" dirty="0">
                <a:solidFill>
                  <a:schemeClr val="tx1"/>
                </a:solidFill>
                <a:effectLst/>
                <a:latin typeface="+mn-lt"/>
                <a:ea typeface="+mn-ea"/>
                <a:cs typeface="+mn-cs"/>
              </a:rPr>
              <a:t>these data stores are only accessible within its service boundaries</a:t>
            </a:r>
            <a:r>
              <a:rPr lang="zh-CN" altLang="en-US" sz="1200" b="0" i="0" kern="1200" dirty="0">
                <a:solidFill>
                  <a:schemeClr val="tx1"/>
                </a:solidFill>
                <a:effectLst/>
                <a:latin typeface="+mn-lt"/>
                <a:ea typeface="+mn-ea"/>
                <a:cs typeface="+mn-cs"/>
              </a:rPr>
              <a:t>）。一些服务充当聚合器（</a:t>
            </a:r>
            <a:r>
              <a:rPr lang="en-US" altLang="zh-CN" sz="1200" b="0" i="0" kern="1200" dirty="0">
                <a:solidFill>
                  <a:schemeClr val="tx1"/>
                </a:solidFill>
                <a:effectLst/>
                <a:latin typeface="+mn-lt"/>
                <a:ea typeface="+mn-ea"/>
                <a:cs typeface="+mn-cs"/>
              </a:rPr>
              <a:t>Aggregators</a:t>
            </a:r>
            <a:r>
              <a:rPr lang="zh-CN" altLang="en-US" sz="1200" b="0" i="0" kern="1200" dirty="0">
                <a:solidFill>
                  <a:schemeClr val="tx1"/>
                </a:solidFill>
                <a:effectLst/>
                <a:latin typeface="+mn-lt"/>
                <a:ea typeface="+mn-ea"/>
                <a:cs typeface="+mn-cs"/>
              </a:rPr>
              <a:t>），通过使用其他几个服务来产生复合响应。通常，聚合器服务是无状态的，尽管它们使用大量的缓存。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Amazon Simple Storage Service (</a:t>
            </a:r>
            <a:r>
              <a:rPr lang="zh-CN" altLang="en-US" sz="1200" b="0" i="0" kern="1200" dirty="0">
                <a:solidFill>
                  <a:schemeClr val="tx1"/>
                </a:solidFill>
                <a:effectLst/>
                <a:latin typeface="+mn-lt"/>
                <a:ea typeface="+mn-ea"/>
                <a:cs typeface="+mn-cs"/>
              </a:rPr>
              <a:t>简称 </a:t>
            </a:r>
            <a:r>
              <a:rPr lang="en-US" altLang="zh-CN" sz="1200" b="0" i="0" kern="1200" dirty="0">
                <a:solidFill>
                  <a:schemeClr val="tx1"/>
                </a:solidFill>
                <a:effectLst/>
                <a:latin typeface="+mn-lt"/>
                <a:ea typeface="+mn-ea"/>
                <a:cs typeface="+mn-cs"/>
              </a:rPr>
              <a:t>Amazon S3) </a:t>
            </a:r>
            <a:r>
              <a:rPr lang="zh-CN" altLang="en-US" sz="1200" b="0" i="0" kern="1200" dirty="0">
                <a:solidFill>
                  <a:schemeClr val="tx1"/>
                </a:solidFill>
                <a:effectLst/>
                <a:latin typeface="+mn-lt"/>
                <a:ea typeface="+mn-ea"/>
                <a:cs typeface="+mn-cs"/>
              </a:rPr>
              <a:t>是一个公开的云存储服务，</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应用程序开发人员可以使用它存储数字资产，包括图片、视频、音乐和文档。</a:t>
            </a:r>
            <a:r>
              <a:rPr lang="en-US" altLang="zh-CN" sz="1200" b="0" i="0" kern="1200" dirty="0">
                <a:solidFill>
                  <a:schemeClr val="tx1"/>
                </a:solidFill>
                <a:effectLst/>
                <a:latin typeface="+mn-lt"/>
                <a:ea typeface="+mn-ea"/>
                <a:cs typeface="+mn-cs"/>
              </a:rPr>
              <a:t>S3</a:t>
            </a:r>
            <a:r>
              <a:rPr lang="zh-CN" altLang="en-US" sz="1200" b="0" i="0" kern="1200" dirty="0">
                <a:solidFill>
                  <a:schemeClr val="tx1"/>
                </a:solidFill>
                <a:effectLst/>
                <a:latin typeface="+mn-lt"/>
                <a:ea typeface="+mn-ea"/>
                <a:cs typeface="+mn-cs"/>
              </a:rPr>
              <a:t>的数据存储结构非常简单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就是一个扁平化的两层结构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一层是存储桶</a:t>
            </a:r>
            <a:r>
              <a:rPr lang="en-US" altLang="zh-CN" sz="1200" b="0" i="0" kern="1200" dirty="0">
                <a:solidFill>
                  <a:schemeClr val="tx1"/>
                </a:solidFill>
                <a:effectLst/>
                <a:latin typeface="+mn-lt"/>
                <a:ea typeface="+mn-ea"/>
                <a:cs typeface="+mn-cs"/>
              </a:rPr>
              <a:t>(Bucket,</a:t>
            </a:r>
            <a:r>
              <a:rPr lang="zh-CN" altLang="en-US" sz="1200" b="0" i="0" kern="1200" dirty="0">
                <a:solidFill>
                  <a:schemeClr val="tx1"/>
                </a:solidFill>
                <a:effectLst/>
                <a:latin typeface="+mn-lt"/>
                <a:ea typeface="+mn-ea"/>
                <a:cs typeface="+mn-cs"/>
              </a:rPr>
              <a:t>又称存储段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另一层是存储对象</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又称数据元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37</a:t>
            </a:fld>
            <a:endParaRPr lang="zh-CN" altLang="en-US"/>
          </a:p>
        </p:txBody>
      </p:sp>
    </p:spTree>
    <p:extLst>
      <p:ext uri="{BB962C8B-B14F-4D97-AF65-F5344CB8AC3E}">
        <p14:creationId xmlns:p14="http://schemas.microsoft.com/office/powerpoint/2010/main" val="98575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390712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https://blog.csdn.net/czongxiao/article/details/100013115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2231331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391534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3597070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webp"/><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webp"/></Relationships>
</file>

<file path=ppt/slides/_rels/slide1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a:t>大数据管理</a:t>
            </a:r>
            <a:endParaRPr lang="zh-CN" altLang="en-US" dirty="0"/>
          </a:p>
        </p:txBody>
      </p:sp>
      <p:sp>
        <p:nvSpPr>
          <p:cNvPr id="7" name="副标题 6"/>
          <p:cNvSpPr>
            <a:spLocks noGrp="1"/>
          </p:cNvSpPr>
          <p:nvPr>
            <p:ph type="subTitle" idx="1"/>
          </p:nvPr>
        </p:nvSpPr>
        <p:spPr/>
        <p:txBody>
          <a:bodyPr/>
          <a:lstStyle/>
          <a:p>
            <a:r>
              <a:rPr lang="zh-CN" altLang="en-US" dirty="0">
                <a:solidFill>
                  <a:schemeClr val="accent5">
                    <a:lumMod val="75000"/>
                  </a:schemeClr>
                </a:solidFill>
              </a:rPr>
              <a:t>第</a:t>
            </a:r>
            <a:r>
              <a:rPr lang="en-US" altLang="zh-CN" dirty="0">
                <a:solidFill>
                  <a:schemeClr val="accent5">
                    <a:lumMod val="75000"/>
                  </a:schemeClr>
                </a:solidFill>
              </a:rPr>
              <a:t>3</a:t>
            </a:r>
            <a:r>
              <a:rPr lang="zh-CN" altLang="en-US" dirty="0">
                <a:solidFill>
                  <a:schemeClr val="accent5">
                    <a:lumMod val="75000"/>
                  </a:schemeClr>
                </a:solidFill>
              </a:rPr>
              <a:t>章 键值对数据模型</a:t>
            </a:r>
          </a:p>
          <a:p>
            <a:endParaRPr lang="zh-CN" altLang="en-US" dirty="0"/>
          </a:p>
        </p:txBody>
      </p:sp>
    </p:spTree>
    <p:extLst>
      <p:ext uri="{BB962C8B-B14F-4D97-AF65-F5344CB8AC3E}">
        <p14:creationId xmlns:p14="http://schemas.microsoft.com/office/powerpoint/2010/main" val="249856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1"/>
            <a:ext cx="10515600" cy="5205773"/>
          </a:xfrm>
        </p:spPr>
        <p:txBody>
          <a:bodyPr>
            <a:normAutofit fontScale="77500" lnSpcReduction="20000"/>
          </a:bodyPr>
          <a:lstStyle/>
          <a:p>
            <a:r>
              <a:rPr lang="zh-CN" altLang="en-US" dirty="0"/>
              <a:t>键值对（</a:t>
            </a:r>
            <a:r>
              <a:rPr lang="en-US" altLang="zh-CN" dirty="0">
                <a:solidFill>
                  <a:srgbClr val="FF0000"/>
                </a:solidFill>
              </a:rPr>
              <a:t>key</a:t>
            </a:r>
            <a:r>
              <a:rPr lang="en-US" altLang="zh-CN" dirty="0"/>
              <a:t>-value</a:t>
            </a:r>
            <a:r>
              <a:rPr lang="zh-CN" altLang="en-US" dirty="0"/>
              <a:t>）模型举例：</a:t>
            </a:r>
            <a:endParaRPr lang="en-US" altLang="zh-CN" dirty="0"/>
          </a:p>
          <a:p>
            <a:r>
              <a:rPr lang="en-US" altLang="zh-CN" dirty="0"/>
              <a:t> {</a:t>
            </a:r>
            <a:r>
              <a:rPr lang="en-US" altLang="zh-CN" dirty="0">
                <a:solidFill>
                  <a:srgbClr val="FF0000"/>
                </a:solidFill>
              </a:rPr>
              <a:t>Student:20180016</a:t>
            </a:r>
            <a:r>
              <a:rPr lang="en-US" altLang="zh-CN" dirty="0"/>
              <a:t>, </a:t>
            </a:r>
            <a:r>
              <a:rPr lang="zh-CN" altLang="en-US" dirty="0"/>
              <a:t>“李明”</a:t>
            </a:r>
            <a:r>
              <a:rPr lang="en-US" altLang="zh-CN" dirty="0"/>
              <a:t>}</a:t>
            </a:r>
            <a:r>
              <a:rPr lang="zh-CN" altLang="en-US" dirty="0"/>
              <a:t>，</a:t>
            </a:r>
            <a:endParaRPr lang="en-US" altLang="zh-CN" dirty="0"/>
          </a:p>
          <a:p>
            <a:r>
              <a:rPr lang="en-US" altLang="zh-CN" dirty="0"/>
              <a:t>           </a:t>
            </a:r>
            <a:r>
              <a:rPr lang="zh-CN" altLang="en-US" dirty="0"/>
              <a:t>其中键是</a:t>
            </a:r>
            <a:r>
              <a:rPr lang="en-US" altLang="zh-CN" dirty="0"/>
              <a:t>{Student:20180016}</a:t>
            </a:r>
          </a:p>
          <a:p>
            <a:r>
              <a:rPr lang="en-US" altLang="zh-CN" dirty="0"/>
              <a:t>                  </a:t>
            </a:r>
            <a:r>
              <a:rPr lang="zh-CN" altLang="en-US" dirty="0"/>
              <a:t>值是 “李明”</a:t>
            </a:r>
            <a:endParaRPr lang="en-US" altLang="zh-CN" dirty="0"/>
          </a:p>
          <a:p>
            <a:r>
              <a:rPr lang="en-US" altLang="zh-CN" dirty="0"/>
              <a:t> {</a:t>
            </a:r>
            <a:r>
              <a:rPr lang="en-US" altLang="zh-CN" dirty="0">
                <a:solidFill>
                  <a:srgbClr val="FF0000"/>
                </a:solidFill>
              </a:rPr>
              <a:t>Student:20180016</a:t>
            </a:r>
            <a:r>
              <a:rPr lang="en-US" altLang="zh-CN" dirty="0"/>
              <a:t>, </a:t>
            </a:r>
            <a:r>
              <a:rPr lang="zh-CN" altLang="en-US" dirty="0"/>
              <a:t>李明</a:t>
            </a:r>
            <a:r>
              <a:rPr lang="en-US" altLang="zh-CN" dirty="0"/>
              <a:t>blob}</a:t>
            </a:r>
            <a:r>
              <a:rPr lang="zh-CN" altLang="en-US" dirty="0"/>
              <a:t>，</a:t>
            </a:r>
            <a:r>
              <a:rPr lang="en-US" altLang="zh-CN" dirty="0"/>
              <a:t> </a:t>
            </a:r>
          </a:p>
          <a:p>
            <a:r>
              <a:rPr lang="en-US" altLang="zh-CN" dirty="0"/>
              <a:t> {</a:t>
            </a:r>
            <a:r>
              <a:rPr lang="en-US" altLang="zh-CN" dirty="0">
                <a:solidFill>
                  <a:srgbClr val="FF0000"/>
                </a:solidFill>
              </a:rPr>
              <a:t>teacher:20181018</a:t>
            </a:r>
            <a:r>
              <a:rPr lang="en-US" altLang="zh-CN" dirty="0"/>
              <a:t>, </a:t>
            </a:r>
            <a:r>
              <a:rPr lang="zh-CN" altLang="en-US" dirty="0"/>
              <a:t>王越</a:t>
            </a:r>
            <a:r>
              <a:rPr lang="en-US" altLang="zh-CN" dirty="0"/>
              <a:t>blob}</a:t>
            </a:r>
          </a:p>
          <a:p>
            <a:r>
              <a:rPr lang="zh-CN" altLang="en-US" dirty="0"/>
              <a:t>           两条记录的键是</a:t>
            </a:r>
            <a:r>
              <a:rPr lang="en-US" altLang="zh-CN" dirty="0"/>
              <a:t>{Student:20180016}</a:t>
            </a:r>
            <a:r>
              <a:rPr lang="zh-CN" altLang="en-US" dirty="0"/>
              <a:t>、</a:t>
            </a:r>
            <a:r>
              <a:rPr lang="en-US" altLang="zh-CN" dirty="0"/>
              <a:t> {teacher:20181018}</a:t>
            </a:r>
          </a:p>
          <a:p>
            <a:r>
              <a:rPr lang="en-US" altLang="zh-CN" dirty="0"/>
              <a:t>                  </a:t>
            </a:r>
            <a:r>
              <a:rPr lang="zh-CN" altLang="en-US" dirty="0"/>
              <a:t>值是李明</a:t>
            </a:r>
            <a:r>
              <a:rPr lang="en-US" altLang="zh-CN" dirty="0"/>
              <a:t>blob</a:t>
            </a:r>
            <a:r>
              <a:rPr lang="zh-CN" altLang="en-US" dirty="0"/>
              <a:t>、王越</a:t>
            </a:r>
            <a:r>
              <a:rPr lang="en-US" altLang="zh-CN" dirty="0"/>
              <a:t>blob</a:t>
            </a:r>
            <a:r>
              <a:rPr lang="zh-CN" altLang="en-US" dirty="0"/>
              <a:t>。</a:t>
            </a:r>
            <a:endParaRPr lang="en-US" altLang="zh-CN" dirty="0"/>
          </a:p>
          <a:p>
            <a:r>
              <a:rPr lang="en-US" altLang="zh-CN" i="1" dirty="0">
                <a:solidFill>
                  <a:srgbClr val="00B0F0"/>
                </a:solidFill>
              </a:rPr>
              <a:t>Blob</a:t>
            </a:r>
            <a:r>
              <a:rPr lang="zh-CN" altLang="en-US" i="1" dirty="0">
                <a:solidFill>
                  <a:srgbClr val="00B0F0"/>
                </a:solidFill>
              </a:rPr>
              <a:t>：</a:t>
            </a:r>
            <a:r>
              <a:rPr lang="en-US" altLang="zh-CN" i="1" dirty="0">
                <a:solidFill>
                  <a:srgbClr val="00B0F0"/>
                </a:solidFill>
              </a:rPr>
              <a:t>binary large object</a:t>
            </a:r>
            <a:r>
              <a:rPr lang="zh-CN" altLang="en-US" i="1" dirty="0">
                <a:solidFill>
                  <a:srgbClr val="00B0F0"/>
                </a:solidFill>
              </a:rPr>
              <a:t>，二进制大对象。</a:t>
            </a:r>
            <a:endParaRPr lang="en-US" altLang="zh-CN" i="1" dirty="0">
              <a:solidFill>
                <a:srgbClr val="00B0F0"/>
              </a:solidFill>
            </a:endParaRPr>
          </a:p>
          <a:p>
            <a:r>
              <a:rPr lang="zh-CN" altLang="en-US" b="1" dirty="0"/>
              <a:t>键值对的实现技术：</a:t>
            </a:r>
            <a:r>
              <a:rPr lang="zh-CN" altLang="en-US" dirty="0"/>
              <a:t>通常，键值模型采用哈希函数实现键到值的映射。</a:t>
            </a:r>
            <a:endParaRPr lang="en-US" altLang="zh-CN" dirty="0"/>
          </a:p>
          <a:p>
            <a:r>
              <a:rPr lang="zh-CN" altLang="en-US" b="1" dirty="0"/>
              <a:t>键的作用：</a:t>
            </a:r>
            <a:r>
              <a:rPr lang="zh-CN" altLang="en-US" dirty="0"/>
              <a:t>获取数据的唯一入口。</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
        <p:nvSpPr>
          <p:cNvPr id="5" name="对话气泡: 圆角矩形 4">
            <a:extLst>
              <a:ext uri="{FF2B5EF4-FFF2-40B4-BE49-F238E27FC236}">
                <a16:creationId xmlns:a16="http://schemas.microsoft.com/office/drawing/2014/main" id="{F7EB988D-F80C-42B3-B7EA-881808E7E56F}"/>
              </a:ext>
            </a:extLst>
          </p:cNvPr>
          <p:cNvSpPr/>
          <p:nvPr/>
        </p:nvSpPr>
        <p:spPr>
          <a:xfrm>
            <a:off x="6379028" y="1538514"/>
            <a:ext cx="2881086" cy="732972"/>
          </a:xfrm>
          <a:prstGeom prst="wedgeRoundRectCallout">
            <a:avLst>
              <a:gd name="adj1" fmla="val -79592"/>
              <a:gd name="adj2" fmla="val 483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Key</a:t>
            </a:r>
            <a:r>
              <a:rPr lang="zh-CN" altLang="en-US" sz="2400" dirty="0"/>
              <a:t>值可以相对设计复杂一些</a:t>
            </a:r>
          </a:p>
        </p:txBody>
      </p:sp>
    </p:spTree>
    <p:extLst>
      <p:ext uri="{BB962C8B-B14F-4D97-AF65-F5344CB8AC3E}">
        <p14:creationId xmlns:p14="http://schemas.microsoft.com/office/powerpoint/2010/main" val="11791851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383982" cy="5749640"/>
          </a:xfrm>
        </p:spPr>
        <p:txBody>
          <a:bodyPr>
            <a:noAutofit/>
          </a:bodyPr>
          <a:lstStyle/>
          <a:p>
            <a:r>
              <a:rPr lang="en-US" altLang="zh-CN" sz="2400" b="1" dirty="0"/>
              <a:t>3.2.3.5 Redis</a:t>
            </a:r>
            <a:r>
              <a:rPr lang="zh-CN" altLang="en-US" sz="2400" b="1" dirty="0"/>
              <a:t>体系架构</a:t>
            </a:r>
            <a:endParaRPr lang="en-US" altLang="zh-CN" sz="2400" b="1" dirty="0"/>
          </a:p>
          <a:p>
            <a:r>
              <a:rPr lang="zh-CN" altLang="en-US" sz="2400" dirty="0"/>
              <a:t>单机版问题：</a:t>
            </a:r>
            <a:r>
              <a:rPr lang="en-US" altLang="zh-CN" sz="2400" dirty="0"/>
              <a:t>1</a:t>
            </a:r>
            <a:r>
              <a:rPr lang="zh-CN" altLang="en-US" sz="2400" dirty="0"/>
              <a:t>、内存容量有限；</a:t>
            </a:r>
            <a:r>
              <a:rPr lang="en-US" altLang="zh-CN" sz="2400" dirty="0"/>
              <a:t>2</a:t>
            </a:r>
            <a:r>
              <a:rPr lang="zh-CN" altLang="en-US" sz="2400" dirty="0"/>
              <a:t>、处理能力有限；</a:t>
            </a:r>
            <a:r>
              <a:rPr lang="en-US" altLang="zh-CN" sz="2400" dirty="0"/>
              <a:t>3</a:t>
            </a:r>
            <a:r>
              <a:rPr lang="zh-CN" altLang="en-US" sz="2400" dirty="0"/>
              <a:t>、无法高可用。</a:t>
            </a:r>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100</a:t>
            </a:fld>
            <a:endParaRPr lang="zh-CN" altLang="en-US" dirty="0"/>
          </a:p>
        </p:txBody>
      </p:sp>
      <p:pic>
        <p:nvPicPr>
          <p:cNvPr id="6" name="图片 5"/>
          <p:cNvPicPr>
            <a:picLocks noChangeAspect="1"/>
          </p:cNvPicPr>
          <p:nvPr/>
        </p:nvPicPr>
        <p:blipFill>
          <a:blip r:embed="rId3"/>
          <a:stretch>
            <a:fillRect/>
          </a:stretch>
        </p:blipFill>
        <p:spPr>
          <a:xfrm>
            <a:off x="1241281" y="2053215"/>
            <a:ext cx="6162675" cy="4591050"/>
          </a:xfrm>
          <a:prstGeom prst="rect">
            <a:avLst/>
          </a:prstGeom>
        </p:spPr>
      </p:pic>
    </p:spTree>
    <p:extLst>
      <p:ext uri="{BB962C8B-B14F-4D97-AF65-F5344CB8AC3E}">
        <p14:creationId xmlns:p14="http://schemas.microsoft.com/office/powerpoint/2010/main" val="4202516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38200" y="2606675"/>
            <a:ext cx="5505450" cy="4114800"/>
          </a:xfrm>
          <a:prstGeom prst="rect">
            <a:avLst/>
          </a:prstGeom>
        </p:spPr>
      </p:pic>
      <p:sp>
        <p:nvSpPr>
          <p:cNvPr id="2" name="标题 1"/>
          <p:cNvSpPr>
            <a:spLocks noGrp="1"/>
          </p:cNvSpPr>
          <p:nvPr>
            <p:ph type="title"/>
          </p:nvPr>
        </p:nvSpPr>
        <p:spPr>
          <a:xfrm>
            <a:off x="838200" y="88032"/>
            <a:ext cx="10515600" cy="729383"/>
          </a:xfrm>
        </p:spPr>
        <p:txBody>
          <a:bodyPr/>
          <a:lstStyle/>
          <a:p>
            <a:pPr lvl="0">
              <a:lnSpc>
                <a:spcPct val="120000"/>
              </a:lnSpc>
              <a:spcBef>
                <a:spcPts val="1000"/>
              </a:spcBef>
            </a:pPr>
            <a:r>
              <a:rPr lang="en-US" altLang="zh-CN" sz="2400" b="1" dirty="0">
                <a:solidFill>
                  <a:prstClr val="black"/>
                </a:solidFill>
                <a:cs typeface="+mn-cs"/>
              </a:rPr>
              <a:t>3.2.3.5 Redis</a:t>
            </a:r>
            <a:r>
              <a:rPr lang="zh-CN" altLang="en-US" sz="2400" b="1" dirty="0">
                <a:solidFill>
                  <a:prstClr val="black"/>
                </a:solidFill>
                <a:cs typeface="+mn-cs"/>
              </a:rPr>
              <a:t>体系架构（续）</a:t>
            </a:r>
            <a:endParaRPr lang="en-US" altLang="zh-CN" sz="2400" b="1" dirty="0">
              <a:solidFill>
                <a:prstClr val="black"/>
              </a:solidFill>
              <a:cs typeface="+mn-cs"/>
            </a:endParaRPr>
          </a:p>
        </p:txBody>
      </p:sp>
      <p:sp>
        <p:nvSpPr>
          <p:cNvPr id="3" name="内容占位符 2"/>
          <p:cNvSpPr>
            <a:spLocks noGrp="1"/>
          </p:cNvSpPr>
          <p:nvPr>
            <p:ph idx="1"/>
          </p:nvPr>
        </p:nvSpPr>
        <p:spPr>
          <a:xfrm>
            <a:off x="838200" y="817415"/>
            <a:ext cx="10383982" cy="5749640"/>
          </a:xfrm>
        </p:spPr>
        <p:txBody>
          <a:bodyPr>
            <a:noAutofit/>
          </a:bodyPr>
          <a:lstStyle/>
          <a:p>
            <a:r>
              <a:rPr lang="zh-CN" altLang="en-US" sz="2400" b="1" dirty="0"/>
              <a:t>主从复制：</a:t>
            </a:r>
            <a:r>
              <a:rPr lang="zh-CN" altLang="en-US" sz="2400" dirty="0"/>
              <a:t>主从之间采用</a:t>
            </a:r>
            <a:r>
              <a:rPr lang="zh-CN" altLang="en-US" sz="2400" dirty="0">
                <a:solidFill>
                  <a:srgbClr val="FF0000"/>
                </a:solidFill>
              </a:rPr>
              <a:t>异步复制</a:t>
            </a:r>
            <a:r>
              <a:rPr lang="zh-CN" altLang="en-US" sz="2400" dirty="0"/>
              <a:t>策略</a:t>
            </a:r>
            <a:endParaRPr lang="en-US" altLang="zh-CN" sz="2400" dirty="0"/>
          </a:p>
          <a:p>
            <a:r>
              <a:rPr lang="zh-CN" altLang="en-US" sz="2400" dirty="0"/>
              <a:t>存在问题：</a:t>
            </a:r>
            <a:r>
              <a:rPr lang="en-US" altLang="zh-CN" sz="2400" dirty="0"/>
              <a:t>1</a:t>
            </a:r>
            <a:r>
              <a:rPr lang="zh-CN" altLang="en-US" sz="2400" dirty="0"/>
              <a:t>、无法保证高可用；</a:t>
            </a:r>
            <a:r>
              <a:rPr lang="en-US" altLang="zh-CN" sz="2400" dirty="0"/>
              <a:t>2</a:t>
            </a:r>
            <a:r>
              <a:rPr lang="zh-CN" altLang="en-US" sz="2400" dirty="0"/>
              <a:t>、</a:t>
            </a:r>
            <a:r>
              <a:rPr lang="zh-CN" altLang="en-US" sz="2400" dirty="0">
                <a:solidFill>
                  <a:srgbClr val="FF0000"/>
                </a:solidFill>
              </a:rPr>
              <a:t>没有解决 </a:t>
            </a:r>
            <a:r>
              <a:rPr lang="en-US" altLang="zh-CN" sz="2400" dirty="0">
                <a:solidFill>
                  <a:srgbClr val="FF0000"/>
                </a:solidFill>
              </a:rPr>
              <a:t>master </a:t>
            </a:r>
            <a:r>
              <a:rPr lang="zh-CN" altLang="en-US" sz="2400" dirty="0">
                <a:solidFill>
                  <a:srgbClr val="FF0000"/>
                </a:solidFill>
              </a:rPr>
              <a:t>写的压力</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101</a:t>
            </a:fld>
            <a:endParaRPr lang="zh-CN" altLang="en-US" dirty="0"/>
          </a:p>
        </p:txBody>
      </p:sp>
      <p:sp>
        <p:nvSpPr>
          <p:cNvPr id="8" name="矩形 7"/>
          <p:cNvSpPr/>
          <p:nvPr/>
        </p:nvSpPr>
        <p:spPr>
          <a:xfrm>
            <a:off x="6096000" y="3140581"/>
            <a:ext cx="4429991" cy="3046988"/>
          </a:xfrm>
          <a:prstGeom prst="rect">
            <a:avLst/>
          </a:prstGeom>
        </p:spPr>
        <p:txBody>
          <a:bodyPr wrap="square">
            <a:spAutoFit/>
          </a:bodyPr>
          <a:lstStyle/>
          <a:p>
            <a:r>
              <a:rPr lang="zh-CN" altLang="en-US" sz="2400" dirty="0">
                <a:solidFill>
                  <a:srgbClr val="111111"/>
                </a:solidFill>
                <a:latin typeface="微软雅黑" panose="020B0503020204020204" pitchFamily="34" charset="-122"/>
                <a:ea typeface="微软雅黑" panose="020B0503020204020204" pitchFamily="34" charset="-122"/>
              </a:rPr>
              <a:t>       异步方式使得</a:t>
            </a:r>
            <a:r>
              <a:rPr lang="en-US" altLang="zh-CN" sz="2400" dirty="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接收到数据更新操作与</a:t>
            </a:r>
            <a:r>
              <a:rPr lang="en-US" altLang="zh-CN" sz="2400" dirty="0">
                <a:solidFill>
                  <a:srgbClr val="111111"/>
                </a:solidFill>
                <a:latin typeface="微软雅黑" panose="020B0503020204020204" pitchFamily="34" charset="-122"/>
                <a:ea typeface="微软雅黑" panose="020B0503020204020204" pitchFamily="34" charset="-122"/>
              </a:rPr>
              <a:t>Slave</a:t>
            </a:r>
            <a:r>
              <a:rPr lang="zh-CN" altLang="en-US" sz="2400" dirty="0">
                <a:solidFill>
                  <a:srgbClr val="111111"/>
                </a:solidFill>
                <a:latin typeface="微软雅黑" panose="020B0503020204020204" pitchFamily="34" charset="-122"/>
                <a:ea typeface="微软雅黑" panose="020B0503020204020204" pitchFamily="34" charset="-122"/>
              </a:rPr>
              <a:t>接收到数据副本有一个</a:t>
            </a:r>
            <a:r>
              <a:rPr lang="zh-CN" altLang="en-US" sz="2400" dirty="0">
                <a:solidFill>
                  <a:srgbClr val="FF0000"/>
                </a:solidFill>
                <a:latin typeface="微软雅黑" panose="020B0503020204020204" pitchFamily="34" charset="-122"/>
                <a:ea typeface="微软雅黑" panose="020B0503020204020204" pitchFamily="34" charset="-122"/>
              </a:rPr>
              <a:t>时间差</a:t>
            </a:r>
            <a:r>
              <a:rPr lang="zh-CN" altLang="en-US" sz="2400" dirty="0">
                <a:solidFill>
                  <a:srgbClr val="111111"/>
                </a:solidFill>
                <a:latin typeface="微软雅黑" panose="020B0503020204020204" pitchFamily="34" charset="-122"/>
                <a:ea typeface="微软雅黑" panose="020B0503020204020204" pitchFamily="34" charset="-122"/>
              </a:rPr>
              <a:t>，如果</a:t>
            </a:r>
            <a:r>
              <a:rPr lang="en-US" altLang="zh-CN" sz="2400" dirty="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发生故障可能会导致数据丢失。</a:t>
            </a:r>
            <a:endParaRPr lang="en-US" altLang="zh-CN" sz="2400" dirty="0">
              <a:solidFill>
                <a:srgbClr val="111111"/>
              </a:solidFill>
              <a:latin typeface="微软雅黑" panose="020B0503020204020204" pitchFamily="34" charset="-122"/>
              <a:ea typeface="微软雅黑" panose="020B0503020204020204" pitchFamily="34" charset="-122"/>
            </a:endParaRPr>
          </a:p>
          <a:p>
            <a:r>
              <a:rPr lang="zh-CN" altLang="en-US" sz="2400" dirty="0">
                <a:solidFill>
                  <a:srgbClr val="111111"/>
                </a:solidFill>
                <a:latin typeface="微软雅黑" panose="020B0503020204020204" pitchFamily="34" charset="-122"/>
                <a:ea typeface="微软雅黑" panose="020B0503020204020204" pitchFamily="34" charset="-122"/>
              </a:rPr>
              <a:t>       另外，</a:t>
            </a:r>
            <a:r>
              <a:rPr lang="en-US" altLang="zh-CN" sz="2400" dirty="0">
                <a:solidFill>
                  <a:srgbClr val="FF0000"/>
                </a:solidFill>
                <a:latin typeface="微软雅黑" panose="020B0503020204020204" pitchFamily="34" charset="-122"/>
                <a:ea typeface="微软雅黑" panose="020B0503020204020204" pitchFamily="34" charset="-122"/>
              </a:rPr>
              <a:t>Redis</a:t>
            </a:r>
            <a:r>
              <a:rPr lang="zh-CN" altLang="en-US" sz="2400" dirty="0">
                <a:solidFill>
                  <a:srgbClr val="FF0000"/>
                </a:solidFill>
                <a:latin typeface="微软雅黑" panose="020B0503020204020204" pitchFamily="34" charset="-122"/>
                <a:ea typeface="微软雅黑" panose="020B0503020204020204" pitchFamily="34" charset="-122"/>
              </a:rPr>
              <a:t>不支持主从自动切换，</a:t>
            </a:r>
            <a:r>
              <a:rPr lang="zh-CN" altLang="en-US" sz="2400" dirty="0">
                <a:solidFill>
                  <a:srgbClr val="111111"/>
                </a:solidFill>
                <a:latin typeface="微软雅黑" panose="020B0503020204020204" pitchFamily="34" charset="-122"/>
                <a:ea typeface="微软雅黑" panose="020B0503020204020204" pitchFamily="34" charset="-122"/>
              </a:rPr>
              <a:t>如果</a:t>
            </a:r>
            <a:r>
              <a:rPr lang="en-US" altLang="zh-CN" sz="2400" dirty="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故障，系统对外表现为只读不能写入。</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355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775849"/>
            <a:ext cx="10383982" cy="5583385"/>
          </a:xfrm>
        </p:spPr>
        <p:txBody>
          <a:bodyPr>
            <a:noAutofit/>
          </a:bodyPr>
          <a:lstStyle/>
          <a:p>
            <a:r>
              <a:rPr lang="zh-CN" altLang="en-US" sz="2400" b="1" dirty="0"/>
              <a:t>哨兵模式（</a:t>
            </a:r>
            <a:r>
              <a:rPr lang="en-US" altLang="zh-CN" sz="2400" b="1" dirty="0"/>
              <a:t>sentinel</a:t>
            </a:r>
            <a:r>
              <a:rPr lang="zh-CN" altLang="en-US" sz="2400" b="1" dirty="0"/>
              <a:t>）</a:t>
            </a:r>
            <a:r>
              <a:rPr lang="zh-CN" altLang="en-US" sz="2400" dirty="0"/>
              <a:t>：</a:t>
            </a:r>
            <a:r>
              <a:rPr lang="en-US" altLang="zh-CN" sz="2400" dirty="0"/>
              <a:t> Redis sentinel </a:t>
            </a:r>
            <a:r>
              <a:rPr lang="zh-CN" altLang="en-US" sz="2400" dirty="0"/>
              <a:t>是在一个分布式系统中</a:t>
            </a:r>
            <a:r>
              <a:rPr lang="zh-CN" altLang="en-US" sz="2400" dirty="0">
                <a:solidFill>
                  <a:srgbClr val="FF0000"/>
                </a:solidFill>
              </a:rPr>
              <a:t>监控 </a:t>
            </a:r>
            <a:r>
              <a:rPr lang="en-US" altLang="zh-CN" sz="2400" dirty="0">
                <a:solidFill>
                  <a:srgbClr val="FF0000"/>
                </a:solidFill>
              </a:rPr>
              <a:t>redis </a:t>
            </a:r>
            <a:r>
              <a:rPr lang="zh-CN" altLang="en-US" sz="2400" dirty="0">
                <a:solidFill>
                  <a:srgbClr val="FF0000"/>
                </a:solidFill>
              </a:rPr>
              <a:t>主从服务器</a:t>
            </a:r>
            <a:r>
              <a:rPr lang="zh-CN" altLang="en-US" sz="2400" dirty="0"/>
              <a:t>，并在主服务器下线时</a:t>
            </a:r>
            <a:r>
              <a:rPr lang="zh-CN" altLang="en-US" sz="2400" dirty="0">
                <a:solidFill>
                  <a:srgbClr val="FF0000"/>
                </a:solidFill>
              </a:rPr>
              <a:t>自动进行故障转移</a:t>
            </a:r>
            <a:r>
              <a:rPr lang="zh-CN" altLang="en-US" sz="2400" dirty="0"/>
              <a:t>，从而保证高可用。</a:t>
            </a:r>
            <a:endParaRPr lang="en-US" altLang="zh-CN" sz="2400" dirty="0"/>
          </a:p>
          <a:p>
            <a:r>
              <a:rPr lang="zh-CN" altLang="en-US" sz="2400" dirty="0"/>
              <a:t>存在问题：</a:t>
            </a:r>
            <a:r>
              <a:rPr lang="zh-CN" altLang="en-US" sz="2400" dirty="0">
                <a:solidFill>
                  <a:srgbClr val="FF0000"/>
                </a:solidFill>
              </a:rPr>
              <a:t>主从切换需要时间，丢数据，且没有解决 </a:t>
            </a:r>
            <a:r>
              <a:rPr lang="en-US" altLang="zh-CN" sz="2400" dirty="0">
                <a:solidFill>
                  <a:srgbClr val="FF0000"/>
                </a:solidFill>
              </a:rPr>
              <a:t>master </a:t>
            </a:r>
            <a:r>
              <a:rPr lang="zh-CN" altLang="en-US" sz="2400" dirty="0">
                <a:solidFill>
                  <a:srgbClr val="FF0000"/>
                </a:solidFill>
              </a:rPr>
              <a:t>写的压力</a:t>
            </a:r>
            <a:endParaRPr lang="zh-CN" altLang="en-US" sz="3200" dirty="0">
              <a:solidFill>
                <a:srgbClr val="FF0000"/>
              </a:solidFill>
            </a:endParaRP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102</a:t>
            </a:fld>
            <a:endParaRPr lang="zh-CN" altLang="en-US" dirty="0"/>
          </a:p>
        </p:txBody>
      </p:sp>
      <p:sp>
        <p:nvSpPr>
          <p:cNvPr id="8" name="矩形 7"/>
          <p:cNvSpPr/>
          <p:nvPr/>
        </p:nvSpPr>
        <p:spPr>
          <a:xfrm>
            <a:off x="5369355" y="2634108"/>
            <a:ext cx="5326354" cy="4154984"/>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altLang="zh-CN" sz="2400" dirty="0">
                <a:latin typeface="微软雅黑" panose="020B0503020204020204" pitchFamily="34" charset="-122"/>
                <a:ea typeface="微软雅黑" panose="020B0503020204020204" pitchFamily="34" charset="-122"/>
              </a:rPr>
              <a:t>Sentinel</a:t>
            </a:r>
            <a:r>
              <a:rPr lang="zh-CN" altLang="en-US" sz="2400" dirty="0">
                <a:latin typeface="微软雅黑" panose="020B0503020204020204" pitchFamily="34" charset="-122"/>
                <a:ea typeface="微软雅黑" panose="020B0503020204020204" pitchFamily="34" charset="-122"/>
              </a:rPr>
              <a:t>三项功能：</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监控（</a:t>
            </a:r>
            <a:r>
              <a:rPr lang="en-US" altLang="zh-CN" sz="2400" b="1" dirty="0">
                <a:latin typeface="微软雅黑" panose="020B0503020204020204" pitchFamily="34" charset="-122"/>
                <a:ea typeface="微软雅黑" panose="020B0503020204020204" pitchFamily="34" charset="-122"/>
              </a:rPr>
              <a:t>Monitoring</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持续检查主服务器和从服务器是否运作正常。</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提醒（</a:t>
            </a:r>
            <a:r>
              <a:rPr lang="en-US" altLang="zh-CN" sz="2400" b="1" dirty="0">
                <a:latin typeface="微软雅黑" panose="020B0503020204020204" pitchFamily="34" charset="-122"/>
                <a:ea typeface="微软雅黑" panose="020B0503020204020204" pitchFamily="34" charset="-122"/>
              </a:rPr>
              <a:t>Notification</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当被监控的某个服务器出现问题时， 可以通过 </a:t>
            </a:r>
            <a:r>
              <a:rPr lang="en-US" altLang="zh-CN" sz="2400" dirty="0">
                <a:latin typeface="微软雅黑" panose="020B0503020204020204" pitchFamily="34" charset="-122"/>
                <a:ea typeface="微软雅黑" panose="020B0503020204020204" pitchFamily="34" charset="-122"/>
              </a:rPr>
              <a:t>API </a:t>
            </a:r>
            <a:r>
              <a:rPr lang="zh-CN" altLang="en-US" sz="2400" dirty="0">
                <a:latin typeface="微软雅黑" panose="020B0503020204020204" pitchFamily="34" charset="-122"/>
                <a:ea typeface="微软雅黑" panose="020B0503020204020204" pitchFamily="34" charset="-122"/>
              </a:rPr>
              <a:t>向管理员或者其他应用程序发送通知。</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自动故障迁移（</a:t>
            </a:r>
            <a:r>
              <a:rPr lang="en-US" altLang="zh-CN" sz="2400" b="1" dirty="0">
                <a:latin typeface="微软雅黑" panose="020B0503020204020204" pitchFamily="34" charset="-122"/>
                <a:ea typeface="微软雅黑" panose="020B0503020204020204" pitchFamily="34" charset="-122"/>
              </a:rPr>
              <a:t>Automatic failover</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当一个主服务器不能正常工作时， </a:t>
            </a:r>
            <a:r>
              <a:rPr lang="en-US" altLang="zh-CN" sz="2400" dirty="0">
                <a:latin typeface="微软雅黑" panose="020B0503020204020204" pitchFamily="34" charset="-122"/>
                <a:ea typeface="微软雅黑" panose="020B0503020204020204" pitchFamily="34" charset="-122"/>
              </a:rPr>
              <a:t>Sentinel</a:t>
            </a:r>
            <a:r>
              <a:rPr lang="zh-CN" altLang="en-US" sz="2400" dirty="0">
                <a:latin typeface="微软雅黑" panose="020B0503020204020204" pitchFamily="34" charset="-122"/>
                <a:ea typeface="微软雅黑" panose="020B0503020204020204" pitchFamily="34" charset="-122"/>
              </a:rPr>
              <a:t>会开始一次自动故障迁移操作。</a:t>
            </a:r>
          </a:p>
        </p:txBody>
      </p:sp>
      <p:pic>
        <p:nvPicPr>
          <p:cNvPr id="5" name="图片 4"/>
          <p:cNvPicPr>
            <a:picLocks noChangeAspect="1"/>
          </p:cNvPicPr>
          <p:nvPr/>
        </p:nvPicPr>
        <p:blipFill>
          <a:blip r:embed="rId2"/>
          <a:stretch>
            <a:fillRect/>
          </a:stretch>
        </p:blipFill>
        <p:spPr>
          <a:xfrm>
            <a:off x="838200" y="2724772"/>
            <a:ext cx="4531155" cy="3973657"/>
          </a:xfrm>
          <a:prstGeom prst="rect">
            <a:avLst/>
          </a:prstGeom>
        </p:spPr>
      </p:pic>
    </p:spTree>
    <p:extLst>
      <p:ext uri="{BB962C8B-B14F-4D97-AF65-F5344CB8AC3E}">
        <p14:creationId xmlns:p14="http://schemas.microsoft.com/office/powerpoint/2010/main" val="19448825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91315" y="2888961"/>
            <a:ext cx="5338876" cy="3832514"/>
          </a:xfrm>
          <a:prstGeom prst="rect">
            <a:avLst/>
          </a:prstGeom>
        </p:spPr>
      </p:pic>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678867"/>
            <a:ext cx="10383982" cy="2673933"/>
          </a:xfrm>
        </p:spPr>
        <p:txBody>
          <a:bodyPr>
            <a:noAutofit/>
          </a:bodyPr>
          <a:lstStyle/>
          <a:p>
            <a:r>
              <a:rPr lang="zh-CN" altLang="en-US" sz="2400" b="1" dirty="0"/>
              <a:t>集群（</a:t>
            </a:r>
            <a:r>
              <a:rPr lang="en-US" altLang="zh-CN" sz="2400" b="1" dirty="0"/>
              <a:t>proxy</a:t>
            </a:r>
            <a:r>
              <a:rPr lang="zh-CN" altLang="en-US" sz="2400" b="1" dirty="0"/>
              <a:t>型）</a:t>
            </a:r>
            <a:r>
              <a:rPr lang="zh-CN" altLang="en-US" sz="2400" dirty="0"/>
              <a:t>：</a:t>
            </a:r>
            <a:r>
              <a:rPr lang="en-US" altLang="zh-CN" sz="2400" dirty="0"/>
              <a:t> Twemproxy </a:t>
            </a:r>
            <a:r>
              <a:rPr lang="zh-CN" altLang="en-US" sz="2400" dirty="0"/>
              <a:t>是</a:t>
            </a:r>
            <a:r>
              <a:rPr lang="en-US" altLang="zh-CN" sz="2400" dirty="0"/>
              <a:t>Twitter</a:t>
            </a:r>
            <a:r>
              <a:rPr lang="zh-CN" altLang="en-US" sz="2400" dirty="0"/>
              <a:t>开源的一个</a:t>
            </a:r>
            <a:r>
              <a:rPr lang="en-US" altLang="zh-CN" sz="2400" dirty="0"/>
              <a:t>redis</a:t>
            </a:r>
            <a:r>
              <a:rPr lang="zh-CN" altLang="en-US" sz="2400" dirty="0"/>
              <a:t>和</a:t>
            </a:r>
            <a:r>
              <a:rPr lang="en-US" altLang="zh-CN" sz="2400" dirty="0"/>
              <a:t>memcache </a:t>
            </a:r>
            <a:r>
              <a:rPr lang="zh-CN" altLang="en-US" sz="2400" dirty="0"/>
              <a:t>快速</a:t>
            </a:r>
            <a:r>
              <a:rPr lang="en-US" altLang="zh-CN" sz="2400" dirty="0"/>
              <a:t>/</a:t>
            </a:r>
            <a:r>
              <a:rPr lang="zh-CN" altLang="en-US" sz="2400" dirty="0"/>
              <a:t>轻量级代理服务器，是一个快速的单线程代理程序，支持</a:t>
            </a:r>
            <a:r>
              <a:rPr lang="en-US" altLang="zh-CN" sz="2400" dirty="0"/>
              <a:t>Memcached ASCII </a:t>
            </a:r>
            <a:r>
              <a:rPr lang="zh-CN" altLang="en-US" sz="2400" dirty="0"/>
              <a:t>协议和</a:t>
            </a:r>
            <a:r>
              <a:rPr lang="en-US" altLang="zh-CN" sz="2400" dirty="0"/>
              <a:t>redis </a:t>
            </a:r>
            <a:r>
              <a:rPr lang="zh-CN" altLang="en-US" sz="2400" dirty="0"/>
              <a:t>协议。</a:t>
            </a:r>
            <a:br>
              <a:rPr lang="zh-CN" altLang="en-US" sz="2400" dirty="0"/>
            </a:br>
            <a:r>
              <a:rPr lang="zh-CN" altLang="en-US" sz="2400" dirty="0"/>
              <a:t>存在问题：</a:t>
            </a:r>
            <a:r>
              <a:rPr lang="zh-CN" altLang="en-US" sz="2400" dirty="0">
                <a:solidFill>
                  <a:srgbClr val="FF0000"/>
                </a:solidFill>
              </a:rPr>
              <a:t>需要维护新增加的</a:t>
            </a:r>
            <a:r>
              <a:rPr lang="en-US" altLang="zh-CN" sz="2400" dirty="0">
                <a:solidFill>
                  <a:srgbClr val="FF0000"/>
                </a:solidFill>
              </a:rPr>
              <a:t>proxy</a:t>
            </a:r>
            <a:r>
              <a:rPr lang="zh-CN" altLang="en-US" sz="2400" dirty="0">
                <a:solidFill>
                  <a:srgbClr val="FF0000"/>
                </a:solidFill>
              </a:rPr>
              <a:t>的高可用，其本身不能支持故障的自动转移，可扩展性差，进行扩缩容都需要手动干预，容错逻辑需要自己实现</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103</a:t>
            </a:fld>
            <a:endParaRPr lang="zh-CN" altLang="en-US" dirty="0"/>
          </a:p>
        </p:txBody>
      </p:sp>
      <p:sp>
        <p:nvSpPr>
          <p:cNvPr id="8" name="矩形 7"/>
          <p:cNvSpPr/>
          <p:nvPr/>
        </p:nvSpPr>
        <p:spPr>
          <a:xfrm>
            <a:off x="6030191" y="3882975"/>
            <a:ext cx="3303590" cy="2308324"/>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altLang="zh-CN" sz="2400" dirty="0">
                <a:latin typeface="微软雅黑" panose="020B0503020204020204" pitchFamily="34" charset="-122"/>
                <a:ea typeface="微软雅黑" panose="020B0503020204020204" pitchFamily="34" charset="-122"/>
              </a:rPr>
              <a:t>Twemproxy</a:t>
            </a:r>
            <a:r>
              <a:rPr lang="zh-CN" altLang="en-US" sz="2400" dirty="0">
                <a:latin typeface="微软雅黑" panose="020B0503020204020204" pitchFamily="34" charset="-122"/>
                <a:ea typeface="微软雅黑" panose="020B0503020204020204" pitchFamily="34" charset="-122"/>
              </a:rPr>
              <a:t>支持失败节点自动删除。</a:t>
            </a:r>
            <a:endParaRPr lang="en-US" altLang="zh-CN" sz="2400" dirty="0">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后端分片逻辑对业务透明，业务方的读写方式和操作单个 </a:t>
            </a:r>
            <a:r>
              <a:rPr lang="en-US" altLang="zh-CN" sz="2400" dirty="0">
                <a:latin typeface="微软雅黑" panose="020B0503020204020204" pitchFamily="34" charset="-122"/>
                <a:ea typeface="微软雅黑" panose="020B0503020204020204" pitchFamily="34" charset="-122"/>
              </a:rPr>
              <a:t>Redis</a:t>
            </a:r>
            <a:r>
              <a:rPr lang="zh-CN" altLang="en-US" sz="2400" dirty="0">
                <a:latin typeface="微软雅黑" panose="020B0503020204020204" pitchFamily="34" charset="-122"/>
                <a:ea typeface="微软雅黑" panose="020B0503020204020204" pitchFamily="34" charset="-122"/>
              </a:rPr>
              <a:t>一致</a:t>
            </a:r>
          </a:p>
        </p:txBody>
      </p:sp>
    </p:spTree>
    <p:extLst>
      <p:ext uri="{BB962C8B-B14F-4D97-AF65-F5344CB8AC3E}">
        <p14:creationId xmlns:p14="http://schemas.microsoft.com/office/powerpoint/2010/main" val="34978674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38200" y="2887392"/>
            <a:ext cx="5060373" cy="3651519"/>
          </a:xfrm>
          <a:prstGeom prst="rect">
            <a:avLst/>
          </a:prstGeom>
        </p:spPr>
      </p:pic>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678867"/>
            <a:ext cx="10383982" cy="2443723"/>
          </a:xfrm>
        </p:spPr>
        <p:txBody>
          <a:bodyPr>
            <a:noAutofit/>
          </a:bodyPr>
          <a:lstStyle/>
          <a:p>
            <a:r>
              <a:rPr lang="zh-CN" altLang="en-US" sz="2400" b="1" dirty="0"/>
              <a:t>集群（直连型）</a:t>
            </a:r>
            <a:r>
              <a:rPr lang="zh-CN" altLang="en-US" sz="2400" dirty="0"/>
              <a:t>：从</a:t>
            </a:r>
            <a:r>
              <a:rPr lang="en-US" altLang="zh-CN" sz="2400" dirty="0"/>
              <a:t>redis 3.0</a:t>
            </a:r>
            <a:r>
              <a:rPr lang="zh-CN" altLang="en-US" sz="2400" dirty="0"/>
              <a:t>之后版本支持</a:t>
            </a:r>
            <a:r>
              <a:rPr lang="en-US" altLang="zh-CN" sz="2400" dirty="0"/>
              <a:t>redis-cluster</a:t>
            </a:r>
            <a:r>
              <a:rPr lang="zh-CN" altLang="en-US" sz="2400" dirty="0"/>
              <a:t>集群，</a:t>
            </a:r>
            <a:r>
              <a:rPr lang="en-US" altLang="zh-CN" sz="2400" dirty="0">
                <a:solidFill>
                  <a:srgbClr val="FF0000"/>
                </a:solidFill>
              </a:rPr>
              <a:t>Redis-Cluster</a:t>
            </a:r>
            <a:r>
              <a:rPr lang="zh-CN" altLang="en-US" sz="2400" dirty="0">
                <a:solidFill>
                  <a:srgbClr val="FF0000"/>
                </a:solidFill>
              </a:rPr>
              <a:t>采用无中心结构，每个节点保存数据和整个集群状态，每个节点都和其他所有节点连接。</a:t>
            </a:r>
            <a:endParaRPr lang="en-US" altLang="zh-CN" sz="2400" dirty="0">
              <a:solidFill>
                <a:srgbClr val="FF0000"/>
              </a:solidFill>
            </a:endParaRPr>
          </a:p>
          <a:p>
            <a:r>
              <a:rPr lang="zh-CN" altLang="en-US" sz="2400" dirty="0"/>
              <a:t>存在问题： （</a:t>
            </a:r>
            <a:r>
              <a:rPr lang="en-US" altLang="zh-CN" sz="2400" dirty="0"/>
              <a:t>1</a:t>
            </a:r>
            <a:r>
              <a:rPr lang="zh-CN" altLang="en-US" sz="2400" dirty="0"/>
              <a:t>）为了</a:t>
            </a:r>
            <a:r>
              <a:rPr lang="zh-CN" altLang="en-US" sz="2400" dirty="0">
                <a:solidFill>
                  <a:srgbClr val="FF0000"/>
                </a:solidFill>
              </a:rPr>
              <a:t>性能提升</a:t>
            </a:r>
            <a:r>
              <a:rPr lang="zh-CN" altLang="en-US" sz="2400" dirty="0"/>
              <a:t>，</a:t>
            </a:r>
            <a:r>
              <a:rPr lang="zh-CN" altLang="en-US" sz="2400" dirty="0">
                <a:solidFill>
                  <a:srgbClr val="FF0000"/>
                </a:solidFill>
              </a:rPr>
              <a:t>客户端需要缓存路由表</a:t>
            </a:r>
            <a:r>
              <a:rPr lang="zh-CN" altLang="en-US" sz="2400" dirty="0"/>
              <a:t>信息；（</a:t>
            </a:r>
            <a:r>
              <a:rPr lang="en-US" altLang="zh-CN" sz="2400" dirty="0"/>
              <a:t>2</a:t>
            </a:r>
            <a:r>
              <a:rPr lang="zh-CN" altLang="en-US" sz="2400" dirty="0"/>
              <a:t>）节点发现、</a:t>
            </a:r>
            <a:r>
              <a:rPr lang="en-US" altLang="zh-CN" sz="2400" dirty="0"/>
              <a:t>reshard</a:t>
            </a:r>
            <a:r>
              <a:rPr lang="zh-CN" altLang="en-US" sz="2400" dirty="0"/>
              <a:t>操作不够自动化。</a:t>
            </a:r>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104</a:t>
            </a:fld>
            <a:endParaRPr lang="zh-CN" altLang="en-US" dirty="0"/>
          </a:p>
        </p:txBody>
      </p:sp>
      <p:sp>
        <p:nvSpPr>
          <p:cNvPr id="8" name="矩形 7"/>
          <p:cNvSpPr/>
          <p:nvPr/>
        </p:nvSpPr>
        <p:spPr>
          <a:xfrm>
            <a:off x="5898573" y="3146415"/>
            <a:ext cx="5874327" cy="3416320"/>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P2P</a:t>
            </a:r>
            <a:r>
              <a:rPr lang="zh-CN" altLang="en-US" sz="2400" dirty="0">
                <a:solidFill>
                  <a:srgbClr val="FF0000"/>
                </a:solidFill>
                <a:latin typeface="微软雅黑" panose="020B0503020204020204" pitchFamily="34" charset="-122"/>
                <a:ea typeface="微软雅黑" panose="020B0503020204020204" pitchFamily="34" charset="-122"/>
              </a:rPr>
              <a:t>的无中心架构，节点之间通过 </a:t>
            </a:r>
            <a:r>
              <a:rPr lang="en-US" altLang="zh-CN" sz="2400" dirty="0">
                <a:solidFill>
                  <a:srgbClr val="FF0000"/>
                </a:solidFill>
                <a:latin typeface="微软雅黑" panose="020B0503020204020204" pitchFamily="34" charset="-122"/>
                <a:ea typeface="微软雅黑" panose="020B0503020204020204" pitchFamily="34" charset="-122"/>
              </a:rPr>
              <a:t>gossip </a:t>
            </a:r>
            <a:r>
              <a:rPr lang="zh-CN" altLang="en-US" sz="2400" dirty="0">
                <a:solidFill>
                  <a:srgbClr val="FF0000"/>
                </a:solidFill>
                <a:latin typeface="微软雅黑" panose="020B0503020204020204" pitchFamily="34" charset="-122"/>
                <a:ea typeface="微软雅黑" panose="020B0503020204020204" pitchFamily="34" charset="-122"/>
              </a:rPr>
              <a:t>协议交换状态信息，用投票机制完成 </a:t>
            </a:r>
            <a:r>
              <a:rPr lang="en-US" altLang="zh-CN" sz="2400" dirty="0">
                <a:solidFill>
                  <a:srgbClr val="FF0000"/>
                </a:solidFill>
                <a:latin typeface="微软雅黑" panose="020B0503020204020204" pitchFamily="34" charset="-122"/>
                <a:ea typeface="微软雅黑" panose="020B0503020204020204" pitchFamily="34" charset="-122"/>
              </a:rPr>
              <a:t>Slave</a:t>
            </a:r>
            <a:r>
              <a:rPr lang="zh-CN" altLang="en-US" sz="2400" dirty="0">
                <a:solidFill>
                  <a:srgbClr val="FF0000"/>
                </a:solidFill>
                <a:latin typeface="微软雅黑" panose="020B0503020204020204" pitchFamily="34" charset="-122"/>
                <a:ea typeface="微软雅黑" panose="020B0503020204020204" pitchFamily="34" charset="-122"/>
              </a:rPr>
              <a:t>到 </a:t>
            </a:r>
            <a:r>
              <a:rPr lang="en-US" altLang="zh-CN" sz="2400" dirty="0">
                <a:solidFill>
                  <a:srgbClr val="FF0000"/>
                </a:solidFill>
                <a:latin typeface="微软雅黑" panose="020B0503020204020204" pitchFamily="34" charset="-122"/>
                <a:ea typeface="微软雅黑" panose="020B0503020204020204" pitchFamily="34" charset="-122"/>
              </a:rPr>
              <a:t>Master </a:t>
            </a:r>
            <a:r>
              <a:rPr lang="zh-CN" altLang="en-US" sz="2400" dirty="0">
                <a:solidFill>
                  <a:srgbClr val="FF0000"/>
                </a:solidFill>
                <a:latin typeface="微软雅黑" panose="020B0503020204020204" pitchFamily="34" charset="-122"/>
                <a:ea typeface="微软雅黑" panose="020B0503020204020204" pitchFamily="34" charset="-122"/>
              </a:rPr>
              <a:t>的角色提升，有故障自动容错设计。</a:t>
            </a:r>
            <a:br>
              <a:rPr lang="zh-CN" altLang="en-US" sz="2400" dirty="0">
                <a:solidFill>
                  <a:srgbClr val="FF0000"/>
                </a:solidFill>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数据按照</a:t>
            </a:r>
            <a:r>
              <a:rPr lang="en-US" altLang="zh-CN" sz="2400" dirty="0">
                <a:solidFill>
                  <a:srgbClr val="FF0000"/>
                </a:solidFill>
                <a:latin typeface="微软雅黑" panose="020B0503020204020204" pitchFamily="34" charset="-122"/>
                <a:ea typeface="微软雅黑" panose="020B0503020204020204" pitchFamily="34" charset="-122"/>
              </a:rPr>
              <a:t>slot</a:t>
            </a:r>
            <a:r>
              <a:rPr lang="zh-CN" altLang="en-US" sz="2400" dirty="0">
                <a:solidFill>
                  <a:srgbClr val="FF0000"/>
                </a:solidFill>
                <a:latin typeface="微软雅黑" panose="020B0503020204020204" pitchFamily="34" charset="-122"/>
                <a:ea typeface="微软雅黑" panose="020B0503020204020204" pitchFamily="34" charset="-122"/>
              </a:rPr>
              <a:t>分布</a:t>
            </a:r>
            <a:r>
              <a:rPr lang="zh-CN" altLang="en-US" sz="2400" dirty="0">
                <a:latin typeface="微软雅黑" panose="020B0503020204020204" pitchFamily="34" charset="-122"/>
                <a:ea typeface="微软雅黑" panose="020B0503020204020204" pitchFamily="34" charset="-122"/>
              </a:rPr>
              <a:t>在多个节点存储，节点间数据共享，可动态调整数据分布。</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）可动态扩展到 </a:t>
            </a:r>
            <a:r>
              <a:rPr lang="en-US" altLang="zh-CN" sz="2400" dirty="0">
                <a:latin typeface="微软雅黑" panose="020B0503020204020204" pitchFamily="34" charset="-122"/>
                <a:ea typeface="微软雅黑" panose="020B0503020204020204" pitchFamily="34" charset="-122"/>
              </a:rPr>
              <a:t>1000 </a:t>
            </a:r>
            <a:r>
              <a:rPr lang="zh-CN" altLang="en-US" sz="2400" dirty="0">
                <a:latin typeface="微软雅黑" panose="020B0503020204020204" pitchFamily="34" charset="-122"/>
                <a:ea typeface="微软雅黑" panose="020B0503020204020204" pitchFamily="34" charset="-122"/>
              </a:rPr>
              <a:t>个节点，节点也可动态删除。</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）可通过设置</a:t>
            </a:r>
            <a:r>
              <a:rPr lang="en-US" altLang="zh-CN" sz="2400" dirty="0">
                <a:latin typeface="微软雅黑" panose="020B0503020204020204" pitchFamily="34" charset="-122"/>
                <a:ea typeface="微软雅黑" panose="020B0503020204020204" pitchFamily="34" charset="-122"/>
              </a:rPr>
              <a:t>slave</a:t>
            </a:r>
            <a:r>
              <a:rPr lang="zh-CN" altLang="en-US" sz="2400" dirty="0">
                <a:latin typeface="微软雅黑" panose="020B0503020204020204" pitchFamily="34" charset="-122"/>
                <a:ea typeface="微软雅黑" panose="020B0503020204020204" pitchFamily="34" charset="-122"/>
              </a:rPr>
              <a:t>副本提高可用性。</a:t>
            </a:r>
          </a:p>
        </p:txBody>
      </p:sp>
    </p:spTree>
    <p:extLst>
      <p:ext uri="{BB962C8B-B14F-4D97-AF65-F5344CB8AC3E}">
        <p14:creationId xmlns:p14="http://schemas.microsoft.com/office/powerpoint/2010/main" val="27262733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3.2.3.6 Redis cluster</a:t>
            </a:r>
            <a:r>
              <a:rPr lang="zh-CN" altLang="en-US" sz="2400" b="1" dirty="0"/>
              <a:t>分布式存储</a:t>
            </a:r>
            <a:endParaRPr lang="en-US" altLang="zh-CN" sz="2400" b="1" dirty="0"/>
          </a:p>
          <a:p>
            <a:r>
              <a:rPr lang="en-US" altLang="zh-CN" sz="2400" dirty="0"/>
              <a:t>       Redis Cluster </a:t>
            </a:r>
            <a:r>
              <a:rPr lang="zh-CN" altLang="en-US" sz="2400" dirty="0"/>
              <a:t>采用</a:t>
            </a:r>
            <a:r>
              <a:rPr lang="zh-CN" altLang="en-US" sz="2400" dirty="0">
                <a:solidFill>
                  <a:srgbClr val="FF0000"/>
                </a:solidFill>
              </a:rPr>
              <a:t>虚拟哈希槽分区</a:t>
            </a:r>
            <a:r>
              <a:rPr lang="zh-CN" altLang="en-US" sz="2400" dirty="0"/>
              <a:t>，所有的键根据哈希函数映射到</a:t>
            </a:r>
            <a:r>
              <a:rPr lang="en-US" altLang="zh-CN" sz="2400" dirty="0"/>
              <a:t>0 ~ 16383</a:t>
            </a:r>
            <a:r>
              <a:rPr lang="zh-CN" altLang="en-US" sz="2400" dirty="0"/>
              <a:t>整数槽内，计算公式：</a:t>
            </a:r>
            <a:endParaRPr lang="en-US" altLang="zh-CN" sz="2400" dirty="0"/>
          </a:p>
          <a:p>
            <a:r>
              <a:rPr lang="en-US" altLang="zh-CN" sz="2400" dirty="0"/>
              <a:t>       </a:t>
            </a:r>
            <a:r>
              <a:rPr lang="en-US" altLang="zh-CN" sz="2400" dirty="0">
                <a:solidFill>
                  <a:srgbClr val="FF0000"/>
                </a:solidFill>
              </a:rPr>
              <a:t>slot</a:t>
            </a:r>
            <a:r>
              <a:rPr lang="en-US" altLang="zh-CN" sz="2400" dirty="0"/>
              <a:t> = CRC16(key) &amp; 16383</a:t>
            </a:r>
          </a:p>
          <a:p>
            <a:r>
              <a:rPr lang="zh-CN" altLang="en-US" sz="2400" dirty="0"/>
              <a:t>       </a:t>
            </a:r>
            <a:r>
              <a:rPr lang="zh-CN" altLang="en-US" sz="2400" dirty="0">
                <a:solidFill>
                  <a:srgbClr val="FF0000"/>
                </a:solidFill>
              </a:rPr>
              <a:t>每一个节点负责维护一部分槽以及槽所映射的键值数据。</a:t>
            </a:r>
            <a:endParaRPr lang="en-US" altLang="zh-CN" sz="2400" dirty="0">
              <a:solidFill>
                <a:srgbClr val="FF0000"/>
              </a:solidFill>
            </a:endParaRPr>
          </a:p>
          <a:p>
            <a:r>
              <a:rPr lang="en-US" altLang="zh-CN" sz="2400" dirty="0"/>
              <a:t>Redis </a:t>
            </a:r>
            <a:r>
              <a:rPr lang="zh-CN" altLang="en-US" sz="2400" dirty="0">
                <a:solidFill>
                  <a:srgbClr val="FF0000"/>
                </a:solidFill>
              </a:rPr>
              <a:t>虚拟槽分区</a:t>
            </a:r>
            <a:r>
              <a:rPr lang="zh-CN" altLang="en-US" sz="2400" dirty="0"/>
              <a:t>的设计解耦了数据和节点之间的关系，简化了节点扩容和收缩难度。</a:t>
            </a:r>
            <a:endParaRPr lang="en-US" altLang="zh-CN" sz="2400" dirty="0"/>
          </a:p>
          <a:p>
            <a:endParaRPr lang="en-US" altLang="zh-CN" sz="2400" dirty="0"/>
          </a:p>
          <a:p>
            <a:r>
              <a:rPr lang="zh-CN" altLang="en-US" sz="2400" dirty="0">
                <a:solidFill>
                  <a:srgbClr val="FF0000"/>
                </a:solidFill>
              </a:rPr>
              <a:t>节点自身维护槽的映射关系，不需要客户端或者代理服务维护槽分区元数据，支持节点、槽和键之间的映射查询</a:t>
            </a:r>
            <a:r>
              <a:rPr lang="zh-CN" altLang="en-US" sz="2400" dirty="0"/>
              <a:t>，用于数据路由、在线集群伸缩等场景。</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105</a:t>
            </a:fld>
            <a:endParaRPr lang="zh-CN" altLang="en-US" dirty="0"/>
          </a:p>
        </p:txBody>
      </p:sp>
    </p:spTree>
    <p:extLst>
      <p:ext uri="{BB962C8B-B14F-4D97-AF65-F5344CB8AC3E}">
        <p14:creationId xmlns:p14="http://schemas.microsoft.com/office/powerpoint/2010/main" val="10581302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665021"/>
          </a:xfrm>
        </p:spPr>
        <p:txBody>
          <a:bodyPr>
            <a:noAutofit/>
          </a:bodyPr>
          <a:lstStyle/>
          <a:p>
            <a:r>
              <a:rPr lang="en-US" altLang="zh-CN" sz="2400" b="1" dirty="0"/>
              <a:t>3.2.3.6 Redis cluster</a:t>
            </a:r>
            <a:r>
              <a:rPr lang="zh-CN" altLang="en-US" sz="2400" b="1" dirty="0"/>
              <a:t>分布式存储（续）</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106</a:t>
            </a:fld>
            <a:endParaRPr lang="zh-CN" altLang="en-US" dirty="0"/>
          </a:p>
        </p:txBody>
      </p:sp>
      <p:pic>
        <p:nvPicPr>
          <p:cNvPr id="6" name="图片 5"/>
          <p:cNvPicPr>
            <a:picLocks noChangeAspect="1"/>
          </p:cNvPicPr>
          <p:nvPr/>
        </p:nvPicPr>
        <p:blipFill>
          <a:blip r:embed="rId2"/>
          <a:stretch>
            <a:fillRect/>
          </a:stretch>
        </p:blipFill>
        <p:spPr>
          <a:xfrm>
            <a:off x="838200" y="1536411"/>
            <a:ext cx="9885218" cy="4765964"/>
          </a:xfrm>
          <a:prstGeom prst="rect">
            <a:avLst/>
          </a:prstGeom>
        </p:spPr>
      </p:pic>
    </p:spTree>
    <p:extLst>
      <p:ext uri="{BB962C8B-B14F-4D97-AF65-F5344CB8AC3E}">
        <p14:creationId xmlns:p14="http://schemas.microsoft.com/office/powerpoint/2010/main" val="22581720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a:t>3.2.4 RAMCloud</a:t>
            </a:r>
          </a:p>
          <a:p>
            <a:r>
              <a:rPr lang="zh-CN" altLang="zh-CN" sz="2400" dirty="0">
                <a:cs typeface="+mn-ea"/>
                <a:sym typeface="+mn-ea"/>
              </a:rPr>
              <a:t>Stanford</a:t>
            </a:r>
            <a:r>
              <a:rPr lang="zh-CN" altLang="en-US" sz="2400" dirty="0">
                <a:cs typeface="+mn-ea"/>
                <a:sym typeface="+mn-ea"/>
              </a:rPr>
              <a:t>的</a:t>
            </a:r>
            <a:r>
              <a:rPr lang="zh-CN" altLang="zh-CN" sz="2400" dirty="0">
                <a:cs typeface="+mn-ea"/>
                <a:sym typeface="+mn-ea"/>
              </a:rPr>
              <a:t>RAMCloud是一个</a:t>
            </a:r>
            <a:r>
              <a:rPr lang="zh-CN" altLang="zh-CN" sz="2400" dirty="0">
                <a:solidFill>
                  <a:srgbClr val="FF0000"/>
                </a:solidFill>
                <a:cs typeface="+mn-ea"/>
                <a:sym typeface="+mn-ea"/>
              </a:rPr>
              <a:t>完全使用DRAM</a:t>
            </a:r>
            <a:r>
              <a:rPr lang="zh-CN" altLang="zh-CN" sz="2400" dirty="0">
                <a:cs typeface="+mn-ea"/>
                <a:sym typeface="+mn-ea"/>
              </a:rPr>
              <a:t>的存储系统，它的所有数据都保存到内存中。但为了故障恢复会将日志和数据的备份持久化到普通硬盘中。</a:t>
            </a:r>
          </a:p>
          <a:p>
            <a:endParaRPr lang="en-US" altLang="zh-CN" sz="2400" dirty="0">
              <a:latin typeface="+mn-ea"/>
              <a:cs typeface="+mn-ea"/>
              <a:sym typeface="+mn-ea"/>
            </a:endParaRPr>
          </a:p>
          <a:p>
            <a:r>
              <a:rPr lang="zh-CN" altLang="en-US" sz="2400" dirty="0">
                <a:latin typeface="+mn-ea"/>
                <a:cs typeface="+mn-ea"/>
                <a:sym typeface="+mn-ea"/>
              </a:rPr>
              <a:t>应用需求：</a:t>
            </a:r>
            <a:endParaRPr lang="en-US" altLang="zh-CN" sz="2400" dirty="0">
              <a:latin typeface="+mn-ea"/>
              <a:cs typeface="+mn-ea"/>
              <a:sym typeface="+mn-ea"/>
            </a:endParaRPr>
          </a:p>
          <a:p>
            <a:pPr lvl="1">
              <a:lnSpc>
                <a:spcPct val="100000"/>
              </a:lnSpc>
            </a:pPr>
            <a:r>
              <a:rPr lang="en-US" altLang="zh-CN" dirty="0">
                <a:latin typeface="+mn-ea"/>
                <a:cs typeface="+mn-ea"/>
                <a:sym typeface="+mn-ea"/>
              </a:rPr>
              <a:t>        </a:t>
            </a:r>
            <a:r>
              <a:rPr lang="zh-CN" altLang="zh-CN" dirty="0">
                <a:latin typeface="+mn-ea"/>
                <a:cs typeface="+mn-ea"/>
                <a:sym typeface="+mn-ea"/>
              </a:rPr>
              <a:t>最适合的场景是服务器分为</a:t>
            </a:r>
            <a:r>
              <a:rPr lang="zh-CN" altLang="zh-CN" dirty="0">
                <a:solidFill>
                  <a:srgbClr val="FF0000"/>
                </a:solidFill>
                <a:latin typeface="+mn-ea"/>
                <a:cs typeface="+mn-ea"/>
                <a:sym typeface="+mn-ea"/>
              </a:rPr>
              <a:t>应用服务器</a:t>
            </a:r>
            <a:r>
              <a:rPr lang="zh-CN" altLang="zh-CN" dirty="0">
                <a:latin typeface="+mn-ea"/>
                <a:cs typeface="+mn-ea"/>
                <a:sym typeface="+mn-ea"/>
              </a:rPr>
              <a:t>（主要实现</a:t>
            </a:r>
            <a:r>
              <a:rPr lang="zh-CN" altLang="zh-CN" dirty="0">
                <a:solidFill>
                  <a:srgbClr val="FF0000"/>
                </a:solidFill>
                <a:latin typeface="+mn-ea"/>
                <a:cs typeface="+mn-ea"/>
                <a:sym typeface="+mn-ea"/>
              </a:rPr>
              <a:t>生成网页</a:t>
            </a:r>
            <a:r>
              <a:rPr lang="zh-CN" altLang="zh-CN" dirty="0">
                <a:latin typeface="+mn-ea"/>
                <a:cs typeface="+mn-ea"/>
                <a:sym typeface="+mn-ea"/>
              </a:rPr>
              <a:t>和</a:t>
            </a:r>
            <a:r>
              <a:rPr lang="zh-CN" altLang="zh-CN" dirty="0">
                <a:solidFill>
                  <a:srgbClr val="FF0000"/>
                </a:solidFill>
                <a:latin typeface="+mn-ea"/>
                <a:cs typeface="+mn-ea"/>
                <a:sym typeface="+mn-ea"/>
              </a:rPr>
              <a:t>执行业务规则</a:t>
            </a:r>
            <a:r>
              <a:rPr lang="zh-CN" altLang="zh-CN" dirty="0">
                <a:latin typeface="+mn-ea"/>
                <a:cs typeface="+mn-ea"/>
                <a:sym typeface="+mn-ea"/>
              </a:rPr>
              <a:t>等应用逻辑）和</a:t>
            </a:r>
            <a:r>
              <a:rPr lang="zh-CN" altLang="zh-CN" dirty="0">
                <a:solidFill>
                  <a:srgbClr val="FF0000"/>
                </a:solidFill>
                <a:latin typeface="+mn-ea"/>
                <a:cs typeface="+mn-ea"/>
                <a:sym typeface="+mn-ea"/>
              </a:rPr>
              <a:t>存储服务器</a:t>
            </a:r>
            <a:r>
              <a:rPr lang="zh-CN" altLang="zh-CN" dirty="0">
                <a:latin typeface="+mn-ea"/>
                <a:cs typeface="+mn-ea"/>
                <a:sym typeface="+mn-ea"/>
              </a:rPr>
              <a:t>（为应用服务器提供长期共享存储）的数据中心。这些数据中心一般支持许多应用，有的很小，只使用一台服务器的一部分能力，有的很大，要用到数千台专用应用和存储服务器。 </a:t>
            </a:r>
          </a:p>
          <a:p>
            <a:pPr lvl="1">
              <a:lnSpc>
                <a:spcPct val="100000"/>
              </a:lnSpc>
            </a:pPr>
            <a:r>
              <a:rPr lang="en-US" altLang="zh-CN" dirty="0">
                <a:cs typeface="+mn-ea"/>
                <a:sym typeface="+mn-ea"/>
              </a:rPr>
              <a:t>       </a:t>
            </a:r>
            <a:r>
              <a:rPr lang="zh-CN" altLang="zh-CN" dirty="0">
                <a:cs typeface="+mn-ea"/>
                <a:sym typeface="+mn-ea"/>
              </a:rPr>
              <a:t>RAMCloud要求单个存储服务器的故障不能造成数据丢失和哪怕几秒钟的服务不可用</a:t>
            </a:r>
            <a:r>
              <a:rPr lang="zh-CN" altLang="en-US" dirty="0">
                <a:cs typeface="+mn-ea"/>
                <a:sym typeface="+mn-ea"/>
              </a:rPr>
              <a:t>。</a:t>
            </a:r>
            <a:endParaRPr lang="zh-CN" altLang="zh-CN" dirty="0">
              <a:cs typeface="+mn-ea"/>
              <a:sym typeface="+mn-ea"/>
            </a:endParaRPr>
          </a:p>
          <a:p>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107</a:t>
            </a:fld>
            <a:endParaRPr lang="zh-CN" altLang="en-US" dirty="0"/>
          </a:p>
        </p:txBody>
      </p:sp>
    </p:spTree>
    <p:extLst>
      <p:ext uri="{BB962C8B-B14F-4D97-AF65-F5344CB8AC3E}">
        <p14:creationId xmlns:p14="http://schemas.microsoft.com/office/powerpoint/2010/main" val="35674575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 RAMCloud</a:t>
            </a:r>
            <a:endParaRPr lang="zh-CN" altLang="en-US" dirty="0"/>
          </a:p>
        </p:txBody>
      </p:sp>
      <p:sp>
        <p:nvSpPr>
          <p:cNvPr id="3" name="内容占位符 2"/>
          <p:cNvSpPr>
            <a:spLocks noGrp="1"/>
          </p:cNvSpPr>
          <p:nvPr>
            <p:ph idx="1"/>
          </p:nvPr>
        </p:nvSpPr>
        <p:spPr/>
        <p:txBody>
          <a:bodyPr>
            <a:normAutofit fontScale="92500"/>
          </a:bodyPr>
          <a:lstStyle/>
          <a:p>
            <a:r>
              <a:rPr lang="en-US" altLang="zh-CN" dirty="0"/>
              <a:t>3.2.4.1 </a:t>
            </a:r>
            <a:r>
              <a:rPr lang="zh-CN" altLang="en-US" dirty="0"/>
              <a:t>系统特征</a:t>
            </a:r>
            <a:endParaRPr lang="en-US" altLang="zh-CN" dirty="0"/>
          </a:p>
          <a:p>
            <a:r>
              <a:rPr lang="zh-CN" altLang="en-US" dirty="0"/>
              <a:t>（</a:t>
            </a:r>
            <a:r>
              <a:rPr lang="en-US" altLang="zh-CN" dirty="0"/>
              <a:t>1</a:t>
            </a:r>
            <a:r>
              <a:rPr lang="zh-CN" altLang="en-US" dirty="0"/>
              <a:t>）通用的存储系统</a:t>
            </a:r>
          </a:p>
          <a:p>
            <a:r>
              <a:rPr lang="zh-CN" altLang="en-US" dirty="0"/>
              <a:t>（</a:t>
            </a:r>
            <a:r>
              <a:rPr lang="en-US" altLang="zh-CN" dirty="0"/>
              <a:t>2</a:t>
            </a:r>
            <a:r>
              <a:rPr lang="zh-CN" altLang="en-US" dirty="0"/>
              <a:t>）所有数据都在内存（没有缓存失效）</a:t>
            </a:r>
          </a:p>
          <a:p>
            <a:r>
              <a:rPr lang="zh-CN" altLang="en-US" dirty="0"/>
              <a:t>（</a:t>
            </a:r>
            <a:r>
              <a:rPr lang="en-US" altLang="zh-CN" dirty="0"/>
              <a:t>3</a:t>
            </a:r>
            <a:r>
              <a:rPr lang="zh-CN" altLang="en-US" dirty="0"/>
              <a:t>）持久性和可用性</a:t>
            </a:r>
          </a:p>
          <a:p>
            <a:r>
              <a:rPr lang="zh-CN" altLang="en-US" dirty="0"/>
              <a:t>（</a:t>
            </a:r>
            <a:r>
              <a:rPr lang="en-US" altLang="zh-CN" dirty="0"/>
              <a:t>4</a:t>
            </a:r>
            <a:r>
              <a:rPr lang="zh-CN" altLang="en-US" dirty="0"/>
              <a:t>）可扩展性（</a:t>
            </a:r>
            <a:r>
              <a:rPr lang="en-US" altLang="zh-CN" dirty="0"/>
              <a:t>1000+ servers</a:t>
            </a:r>
            <a:r>
              <a:rPr lang="zh-CN" altLang="en-US" dirty="0"/>
              <a:t>，</a:t>
            </a:r>
            <a:r>
              <a:rPr lang="en-US" altLang="zh-CN" dirty="0"/>
              <a:t>32-64GB DRAM/server,100+ TB</a:t>
            </a:r>
            <a:r>
              <a:rPr lang="zh-CN" altLang="en-US" dirty="0"/>
              <a:t>）</a:t>
            </a:r>
          </a:p>
          <a:p>
            <a:r>
              <a:rPr lang="zh-CN" altLang="en-US" dirty="0"/>
              <a:t>（</a:t>
            </a:r>
            <a:r>
              <a:rPr lang="en-US" altLang="zh-CN" dirty="0"/>
              <a:t>5</a:t>
            </a:r>
            <a:r>
              <a:rPr lang="zh-CN" altLang="en-US" dirty="0"/>
              <a:t>）低延迟（</a:t>
            </a:r>
            <a:r>
              <a:rPr lang="en-US" altLang="zh-CN" dirty="0"/>
              <a:t>5-10us</a:t>
            </a:r>
            <a:r>
              <a:rPr lang="zh-CN" altLang="en-US" dirty="0"/>
              <a:t>远程访问）</a:t>
            </a:r>
          </a:p>
          <a:p>
            <a:r>
              <a:rPr lang="zh-CN" altLang="en-US" dirty="0"/>
              <a:t>（</a:t>
            </a:r>
            <a:r>
              <a:rPr lang="en-US" altLang="zh-CN" dirty="0"/>
              <a:t>6</a:t>
            </a:r>
            <a:r>
              <a:rPr lang="zh-CN" altLang="en-US" dirty="0"/>
              <a:t>）高吞吐（</a:t>
            </a:r>
            <a:r>
              <a:rPr lang="en-US" altLang="zh-CN" dirty="0"/>
              <a:t>1M ops/sec/server</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108</a:t>
            </a:fld>
            <a:endParaRPr lang="zh-CN" altLang="en-US" dirty="0"/>
          </a:p>
        </p:txBody>
      </p:sp>
    </p:spTree>
    <p:extLst>
      <p:ext uri="{BB962C8B-B14F-4D97-AF65-F5344CB8AC3E}">
        <p14:creationId xmlns:p14="http://schemas.microsoft.com/office/powerpoint/2010/main" val="387459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3.2.4.1 RAMCloud</a:t>
            </a:r>
            <a:r>
              <a:rPr lang="zh-CN" altLang="en-US" sz="2800" dirty="0"/>
              <a:t>系统特征（续）</a:t>
            </a:r>
          </a:p>
        </p:txBody>
      </p:sp>
      <p:sp>
        <p:nvSpPr>
          <p:cNvPr id="3" name="内容占位符 2"/>
          <p:cNvSpPr>
            <a:spLocks noGrp="1"/>
          </p:cNvSpPr>
          <p:nvPr>
            <p:ph idx="1"/>
          </p:nvPr>
        </p:nvSpPr>
        <p:spPr/>
        <p:txBody>
          <a:bodyPr>
            <a:normAutofit fontScale="92500" lnSpcReduction="10000"/>
          </a:bodyPr>
          <a:lstStyle/>
          <a:p>
            <a:r>
              <a:rPr lang="en-US" altLang="zh-CN" dirty="0">
                <a:latin typeface="+mn-ea"/>
                <a:cs typeface="+mn-ea"/>
                <a:sym typeface="+mn-ea"/>
              </a:rPr>
              <a:t>       </a:t>
            </a:r>
            <a:r>
              <a:rPr lang="zh-CN" altLang="zh-CN" dirty="0">
                <a:latin typeface="+mn-ea"/>
                <a:cs typeface="+mn-ea"/>
                <a:sym typeface="+mn-ea"/>
              </a:rPr>
              <a:t>由于RAMCloud将所有数据存放在DRAM中，性能比目前最高性能的硬盘存储系统还要高100～1000倍。</a:t>
            </a:r>
            <a:endParaRPr lang="en-US" altLang="zh-CN" dirty="0">
              <a:latin typeface="+mn-ea"/>
              <a:cs typeface="+mn-ea"/>
              <a:sym typeface="+mn-ea"/>
            </a:endParaRPr>
          </a:p>
          <a:p>
            <a:r>
              <a:rPr lang="en-US" altLang="zh-CN" dirty="0">
                <a:latin typeface="+mn-ea"/>
                <a:cs typeface="+mn-ea"/>
                <a:sym typeface="+mn-ea"/>
              </a:rPr>
              <a:t>       </a:t>
            </a:r>
            <a:r>
              <a:rPr lang="zh-CN" altLang="zh-CN" dirty="0">
                <a:latin typeface="+mn-ea"/>
                <a:cs typeface="+mn-ea"/>
                <a:sym typeface="+mn-ea"/>
              </a:rPr>
              <a:t>在</a:t>
            </a:r>
            <a:r>
              <a:rPr lang="zh-CN" altLang="zh-CN" dirty="0">
                <a:solidFill>
                  <a:srgbClr val="FF0000"/>
                </a:solidFill>
                <a:latin typeface="+mn-ea"/>
                <a:cs typeface="+mn-ea"/>
                <a:sym typeface="+mn-ea"/>
              </a:rPr>
              <a:t>访问延迟</a:t>
            </a:r>
            <a:r>
              <a:rPr lang="zh-CN" altLang="zh-CN" dirty="0">
                <a:latin typeface="+mn-ea"/>
                <a:cs typeface="+mn-ea"/>
                <a:sym typeface="+mn-ea"/>
              </a:rPr>
              <a:t>方面，RAMCloud应用服务器中的进程从同一数据中心的存储服务器通过网络读取数百字节数据只需</a:t>
            </a:r>
            <a:r>
              <a:rPr lang="zh-CN" altLang="zh-CN" dirty="0">
                <a:solidFill>
                  <a:srgbClr val="FF0000"/>
                </a:solidFill>
                <a:latin typeface="+mn-ea"/>
                <a:cs typeface="+mn-ea"/>
                <a:sym typeface="+mn-ea"/>
              </a:rPr>
              <a:t>5～10μs</a:t>
            </a:r>
            <a:r>
              <a:rPr lang="zh-CN" altLang="zh-CN" dirty="0">
                <a:latin typeface="+mn-ea"/>
                <a:cs typeface="+mn-ea"/>
                <a:sym typeface="+mn-ea"/>
              </a:rPr>
              <a:t>，而目前实际系统一般要花费0.5～10ms，具体取决于数据是在服务器内存缓存中，还是在硬盘中。</a:t>
            </a:r>
            <a:endParaRPr lang="en-US" altLang="zh-CN" dirty="0">
              <a:latin typeface="+mn-ea"/>
              <a:cs typeface="+mn-ea"/>
              <a:sym typeface="+mn-ea"/>
            </a:endParaRPr>
          </a:p>
          <a:p>
            <a:r>
              <a:rPr lang="en-US" altLang="zh-CN" dirty="0">
                <a:latin typeface="+mn-ea"/>
                <a:cs typeface="+mn-ea"/>
                <a:sym typeface="+mn-ea"/>
              </a:rPr>
              <a:t>       </a:t>
            </a:r>
            <a:r>
              <a:rPr lang="zh-CN" altLang="zh-CN" dirty="0">
                <a:latin typeface="+mn-ea"/>
                <a:cs typeface="+mn-ea"/>
                <a:sym typeface="+mn-ea"/>
              </a:rPr>
              <a:t>在</a:t>
            </a:r>
            <a:r>
              <a:rPr lang="zh-CN" altLang="en-US" dirty="0">
                <a:solidFill>
                  <a:srgbClr val="FF0000"/>
                </a:solidFill>
                <a:latin typeface="+mn-ea"/>
                <a:cs typeface="+mn-ea"/>
                <a:sym typeface="+mn-ea"/>
              </a:rPr>
              <a:t>吞服量</a:t>
            </a:r>
            <a:r>
              <a:rPr lang="zh-CN" altLang="en-US" dirty="0">
                <a:latin typeface="+mn-ea"/>
                <a:cs typeface="+mn-ea"/>
                <a:sym typeface="+mn-ea"/>
              </a:rPr>
              <a:t>方面，</a:t>
            </a:r>
            <a:r>
              <a:rPr lang="zh-CN" altLang="zh-CN" dirty="0">
                <a:latin typeface="+mn-ea"/>
                <a:cs typeface="+mn-ea"/>
                <a:sym typeface="+mn-ea"/>
              </a:rPr>
              <a:t>RAMCLoud中一台多核存储服务器每秒可以服务至少100万次读取请求，而硬盘系统同样的机器每秒只能服务1000～10000次请求。</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109</a:t>
            </a:fld>
            <a:endParaRPr lang="zh-CN" altLang="en-US" dirty="0"/>
          </a:p>
        </p:txBody>
      </p:sp>
    </p:spTree>
    <p:extLst>
      <p:ext uri="{BB962C8B-B14F-4D97-AF65-F5344CB8AC3E}">
        <p14:creationId xmlns:p14="http://schemas.microsoft.com/office/powerpoint/2010/main" val="164021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3.1.2 </a:t>
            </a:r>
            <a:r>
              <a:rPr lang="zh-CN" altLang="en-US" dirty="0"/>
              <a:t>键值对模型应用现状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pic>
        <p:nvPicPr>
          <p:cNvPr id="5" name="图片 4"/>
          <p:cNvPicPr>
            <a:picLocks noChangeAspect="1"/>
          </p:cNvPicPr>
          <p:nvPr/>
        </p:nvPicPr>
        <p:blipFill>
          <a:blip r:embed="rId3"/>
          <a:stretch>
            <a:fillRect/>
          </a:stretch>
        </p:blipFill>
        <p:spPr>
          <a:xfrm>
            <a:off x="719864" y="1228457"/>
            <a:ext cx="1014906" cy="681809"/>
          </a:xfrm>
          <a:prstGeom prst="rect">
            <a:avLst/>
          </a:prstGeom>
        </p:spPr>
      </p:pic>
      <p:sp>
        <p:nvSpPr>
          <p:cNvPr id="6" name="矩形 5"/>
          <p:cNvSpPr/>
          <p:nvPr/>
        </p:nvSpPr>
        <p:spPr>
          <a:xfrm>
            <a:off x="1828393" y="1173153"/>
            <a:ext cx="9267778" cy="1421928"/>
          </a:xfrm>
          <a:prstGeom prst="rect">
            <a:avLst/>
          </a:prstGeom>
        </p:spPr>
        <p:txBody>
          <a:bodyPr wrap="square">
            <a:spAutoFit/>
          </a:bodyPr>
          <a:lstStyle/>
          <a:p>
            <a:pPr>
              <a:lnSpc>
                <a:spcPct val="120000"/>
              </a:lnSpc>
            </a:pPr>
            <a:r>
              <a:rPr lang="zh-CN" altLang="en-US" sz="2400" kern="0" dirty="0">
                <a:latin typeface="微软雅黑" panose="020B0503020204020204" pitchFamily="34" charset="-122"/>
                <a:ea typeface="微软雅黑" panose="020B0503020204020204" pitchFamily="34" charset="-122"/>
                <a:cs typeface="+mn-ea"/>
              </a:rPr>
              <a:t>谷歌，</a:t>
            </a:r>
            <a:r>
              <a:rPr lang="zh-CN" altLang="zh-CN" sz="2400" kern="0" dirty="0">
                <a:latin typeface="微软雅黑" panose="020B0503020204020204" pitchFamily="34" charset="-122"/>
                <a:ea typeface="微软雅黑" panose="020B0503020204020204" pitchFamily="34" charset="-122"/>
                <a:cs typeface="+mn-ea"/>
              </a:rPr>
              <a:t>较早提出的键值对模型。该模型使得多列历史数据的有序存储特别方便。数据进行</a:t>
            </a:r>
            <a:r>
              <a:rPr lang="zh-CN" altLang="zh-CN" sz="2400" kern="0" dirty="0">
                <a:solidFill>
                  <a:srgbClr val="FF0000"/>
                </a:solidFill>
                <a:latin typeface="微软雅黑" panose="020B0503020204020204" pitchFamily="34" charset="-122"/>
                <a:ea typeface="微软雅黑" panose="020B0503020204020204" pitchFamily="34" charset="-122"/>
                <a:cs typeface="+mn-ea"/>
              </a:rPr>
              <a:t>层次式范围划分</a:t>
            </a:r>
            <a:r>
              <a:rPr lang="zh-CN" altLang="zh-CN" sz="2400" kern="0" dirty="0">
                <a:latin typeface="微软雅黑" panose="020B0503020204020204" pitchFamily="34" charset="-122"/>
                <a:ea typeface="微软雅黑" panose="020B0503020204020204" pitchFamily="34" charset="-122"/>
                <a:cs typeface="+mn-ea"/>
              </a:rPr>
              <a:t>后分布到多台服务器，采用</a:t>
            </a:r>
            <a:r>
              <a:rPr lang="zh-CN" altLang="zh-CN" sz="2400" kern="0" dirty="0">
                <a:solidFill>
                  <a:srgbClr val="FF0000"/>
                </a:solidFill>
                <a:latin typeface="微软雅黑" panose="020B0503020204020204" pitchFamily="34" charset="-122"/>
                <a:ea typeface="微软雅黑" panose="020B0503020204020204" pitchFamily="34" charset="-122"/>
                <a:cs typeface="+mn-ea"/>
              </a:rPr>
              <a:t>严格一致性</a:t>
            </a:r>
            <a:r>
              <a:rPr lang="zh-CN" altLang="zh-CN" sz="2400" kern="0" dirty="0">
                <a:latin typeface="微软雅黑" panose="020B0503020204020204" pitchFamily="34" charset="-122"/>
                <a:ea typeface="微软雅黑" panose="020B0503020204020204" pitchFamily="34" charset="-122"/>
                <a:cs typeface="+mn-ea"/>
              </a:rPr>
              <a:t>进行数据更新。</a:t>
            </a:r>
            <a:r>
              <a:rPr lang="zh-CN" altLang="zh-CN" sz="2400" dirty="0">
                <a:latin typeface="微软雅黑" panose="020B0503020204020204" pitchFamily="34" charset="-122"/>
                <a:ea typeface="微软雅黑" panose="020B0503020204020204" pitchFamily="34" charset="-122"/>
                <a:cs typeface="+mn-ea"/>
              </a:rPr>
              <a:t> </a:t>
            </a:r>
            <a:r>
              <a:rPr lang="en-US" altLang="zh-CN" sz="2400" kern="0" dirty="0">
                <a:latin typeface="微软雅黑" panose="020B0503020204020204" pitchFamily="34" charset="-122"/>
                <a:ea typeface="微软雅黑" panose="020B0503020204020204" pitchFamily="34" charset="-122"/>
                <a:cs typeface="+mn-ea"/>
              </a:rPr>
              <a:t>HBase</a:t>
            </a:r>
            <a:r>
              <a:rPr lang="zh-CN" altLang="en-US" sz="2400" kern="0" dirty="0">
                <a:latin typeface="微软雅黑" panose="020B0503020204020204" pitchFamily="34" charset="-122"/>
                <a:ea typeface="微软雅黑" panose="020B0503020204020204" pitchFamily="34" charset="-122"/>
                <a:cs typeface="+mn-ea"/>
              </a:rPr>
              <a:t>是</a:t>
            </a:r>
            <a:r>
              <a:rPr lang="en-US" altLang="zh-CN" sz="2400" kern="0" dirty="0">
                <a:latin typeface="微软雅黑" panose="020B0503020204020204" pitchFamily="34" charset="-122"/>
                <a:ea typeface="微软雅黑" panose="020B0503020204020204" pitchFamily="34" charset="-122"/>
                <a:cs typeface="+mn-ea"/>
              </a:rPr>
              <a:t>BigTable</a:t>
            </a:r>
            <a:r>
              <a:rPr lang="zh-CN" altLang="en-US" sz="2400" kern="0" dirty="0">
                <a:latin typeface="微软雅黑" panose="020B0503020204020204" pitchFamily="34" charset="-122"/>
                <a:ea typeface="微软雅黑" panose="020B0503020204020204" pitchFamily="34" charset="-122"/>
                <a:cs typeface="+mn-ea"/>
              </a:rPr>
              <a:t>的开源实现。</a:t>
            </a:r>
            <a:endParaRPr lang="zh-CN" altLang="en-US" sz="2400" dirty="0">
              <a:latin typeface="微软雅黑" panose="020B0503020204020204" pitchFamily="34" charset="-122"/>
              <a:ea typeface="微软雅黑" panose="020B0503020204020204" pitchFamily="34" charset="-122"/>
              <a:cs typeface="+mn-ea"/>
            </a:endParaRPr>
          </a:p>
        </p:txBody>
      </p:sp>
      <p:pic>
        <p:nvPicPr>
          <p:cNvPr id="7" name="图片 6"/>
          <p:cNvPicPr>
            <a:picLocks noChangeAspect="1"/>
          </p:cNvPicPr>
          <p:nvPr/>
        </p:nvPicPr>
        <p:blipFill>
          <a:blip r:embed="rId4"/>
          <a:stretch>
            <a:fillRect/>
          </a:stretch>
        </p:blipFill>
        <p:spPr>
          <a:xfrm>
            <a:off x="593511" y="3020194"/>
            <a:ext cx="1141259" cy="523156"/>
          </a:xfrm>
          <a:prstGeom prst="rect">
            <a:avLst/>
          </a:prstGeom>
        </p:spPr>
      </p:pic>
      <p:sp>
        <p:nvSpPr>
          <p:cNvPr id="8" name="矩形 7"/>
          <p:cNvSpPr/>
          <p:nvPr/>
        </p:nvSpPr>
        <p:spPr>
          <a:xfrm>
            <a:off x="1828391" y="2885308"/>
            <a:ext cx="9093609" cy="941155"/>
          </a:xfrm>
          <a:prstGeom prst="rect">
            <a:avLst/>
          </a:prstGeom>
        </p:spPr>
        <p:txBody>
          <a:bodyPr wrap="square">
            <a:spAutoFit/>
          </a:bodyPr>
          <a:lstStyle/>
          <a:p>
            <a:pPr>
              <a:lnSpc>
                <a:spcPct val="120000"/>
              </a:lnSpc>
            </a:pPr>
            <a:r>
              <a:rPr lang="zh-CN" altLang="en-US" sz="2400" kern="0" dirty="0">
                <a:latin typeface="微软雅黑" panose="020B0503020204020204" pitchFamily="34" charset="-122"/>
                <a:ea typeface="微软雅黑" panose="020B0503020204020204" pitchFamily="34" charset="-122"/>
                <a:cs typeface="+mn-ea"/>
              </a:rPr>
              <a:t>亚马逊，</a:t>
            </a:r>
            <a:r>
              <a:rPr lang="zh-CN" altLang="zh-CN" sz="2400" kern="0" dirty="0">
                <a:latin typeface="微软雅黑" panose="020B0503020204020204" pitchFamily="34" charset="-122"/>
                <a:ea typeface="微软雅黑" panose="020B0503020204020204" pitchFamily="34" charset="-122"/>
                <a:cs typeface="+mn-ea"/>
              </a:rPr>
              <a:t>采用另一种不同的键值对</a:t>
            </a:r>
            <a:r>
              <a:rPr lang="zh-CN" altLang="zh-CN" sz="2400" kern="0" dirty="0">
                <a:solidFill>
                  <a:srgbClr val="FF0000"/>
                </a:solidFill>
                <a:latin typeface="微软雅黑" panose="020B0503020204020204" pitchFamily="34" charset="-122"/>
                <a:ea typeface="微软雅黑" panose="020B0503020204020204" pitchFamily="34" charset="-122"/>
                <a:cs typeface="+mn-ea"/>
              </a:rPr>
              <a:t>存储方法</a:t>
            </a:r>
            <a:r>
              <a:rPr lang="zh-CN" altLang="zh-CN" sz="2400" kern="0" dirty="0">
                <a:latin typeface="微软雅黑" panose="020B0503020204020204" pitchFamily="34" charset="-122"/>
                <a:ea typeface="微软雅黑" panose="020B0503020204020204" pitchFamily="34" charset="-122"/>
                <a:cs typeface="+mn-ea"/>
              </a:rPr>
              <a:t>，</a:t>
            </a:r>
            <a:r>
              <a:rPr lang="zh-CN" altLang="en-US" sz="2400" kern="0" dirty="0">
                <a:latin typeface="微软雅黑" panose="020B0503020204020204" pitchFamily="34" charset="-122"/>
                <a:ea typeface="微软雅黑" panose="020B0503020204020204" pitchFamily="34" charset="-122"/>
                <a:cs typeface="+mn-ea"/>
              </a:rPr>
              <a:t>采用</a:t>
            </a:r>
            <a:r>
              <a:rPr lang="zh-CN" altLang="zh-CN" sz="2400" kern="0" dirty="0">
                <a:latin typeface="微软雅黑" panose="020B0503020204020204" pitchFamily="34" charset="-122"/>
                <a:ea typeface="微软雅黑" panose="020B0503020204020204" pitchFamily="34" charset="-122"/>
                <a:cs typeface="+mn-ea"/>
              </a:rPr>
              <a:t>将键映射到某个特定的</a:t>
            </a:r>
            <a:r>
              <a:rPr lang="zh-CN" altLang="zh-CN" sz="2400" kern="0" dirty="0">
                <a:solidFill>
                  <a:srgbClr val="FF0000"/>
                </a:solidFill>
                <a:latin typeface="微软雅黑" panose="020B0503020204020204" pitchFamily="34" charset="-122"/>
                <a:ea typeface="微软雅黑" panose="020B0503020204020204" pitchFamily="34" charset="-122"/>
                <a:cs typeface="+mn-ea"/>
              </a:rPr>
              <a:t>值</a:t>
            </a:r>
            <a:r>
              <a:rPr lang="zh-CN" altLang="en-US" sz="2400" kern="0" dirty="0">
                <a:solidFill>
                  <a:srgbClr val="FF0000"/>
                </a:solidFill>
                <a:latin typeface="微软雅黑" panose="020B0503020204020204" pitchFamily="34" charset="-122"/>
                <a:ea typeface="微软雅黑" panose="020B0503020204020204" pitchFamily="34" charset="-122"/>
                <a:cs typeface="+mn-ea"/>
              </a:rPr>
              <a:t>（区间）的划分思想</a:t>
            </a:r>
            <a:r>
              <a:rPr lang="zh-CN" altLang="zh-CN" sz="2400" kern="0" dirty="0">
                <a:latin typeface="微软雅黑" panose="020B0503020204020204" pitchFamily="34" charset="-122"/>
                <a:ea typeface="微软雅黑" panose="020B0503020204020204" pitchFamily="34" charset="-122"/>
                <a:cs typeface="+mn-ea"/>
              </a:rPr>
              <a:t>，采用</a:t>
            </a:r>
            <a:r>
              <a:rPr lang="zh-CN" altLang="zh-CN" sz="2400" kern="0" dirty="0">
                <a:solidFill>
                  <a:srgbClr val="FF0000"/>
                </a:solidFill>
                <a:latin typeface="微软雅黑" panose="020B0503020204020204" pitchFamily="34" charset="-122"/>
                <a:ea typeface="微软雅黑" panose="020B0503020204020204" pitchFamily="34" charset="-122"/>
                <a:cs typeface="+mn-ea"/>
              </a:rPr>
              <a:t>最终一致性</a:t>
            </a:r>
            <a:r>
              <a:rPr lang="zh-CN" altLang="zh-CN" sz="2400" kern="0" dirty="0">
                <a:latin typeface="微软雅黑" panose="020B0503020204020204" pitchFamily="34" charset="-122"/>
                <a:ea typeface="微软雅黑" panose="020B0503020204020204" pitchFamily="34" charset="-122"/>
                <a:cs typeface="+mn-ea"/>
              </a:rPr>
              <a:t>方法进行数据更新。</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1808062" y="4344948"/>
            <a:ext cx="9267779" cy="941155"/>
          </a:xfrm>
          <a:prstGeom prst="rect">
            <a:avLst/>
          </a:prstGeom>
        </p:spPr>
        <p:txBody>
          <a:bodyPr wrap="square">
            <a:spAutoFit/>
          </a:bodyPr>
          <a:lstStyle/>
          <a:p>
            <a:pPr>
              <a:lnSpc>
                <a:spcPct val="120000"/>
              </a:lnSpc>
            </a:pPr>
            <a:r>
              <a:rPr lang="en-US" altLang="zh-CN" sz="2400" kern="0" dirty="0">
                <a:latin typeface="微软雅黑" panose="020B0503020204020204" pitchFamily="34" charset="-122"/>
                <a:ea typeface="微软雅黑" panose="020B0503020204020204" pitchFamily="34" charset="-122"/>
                <a:cs typeface="+mn-ea"/>
              </a:rPr>
              <a:t>Facebook</a:t>
            </a:r>
            <a:r>
              <a:rPr lang="zh-CN" altLang="en-US" sz="2400" kern="0" dirty="0">
                <a:latin typeface="微软雅黑" panose="020B0503020204020204" pitchFamily="34" charset="-122"/>
                <a:ea typeface="微软雅黑" panose="020B0503020204020204" pitchFamily="34" charset="-122"/>
                <a:cs typeface="+mn-ea"/>
              </a:rPr>
              <a:t>，</a:t>
            </a:r>
            <a:r>
              <a:rPr lang="en-US" altLang="zh-CN" sz="2400" kern="0" dirty="0">
                <a:latin typeface="微软雅黑" panose="020B0503020204020204" pitchFamily="34" charset="-122"/>
                <a:ea typeface="微软雅黑" panose="020B0503020204020204" pitchFamily="34" charset="-122"/>
                <a:cs typeface="+mn-ea"/>
              </a:rPr>
              <a:t>Cassandra</a:t>
            </a:r>
            <a:r>
              <a:rPr lang="zh-CN" altLang="zh-CN" sz="2400" kern="0" dirty="0">
                <a:latin typeface="微软雅黑" panose="020B0503020204020204" pitchFamily="34" charset="-122"/>
                <a:ea typeface="微软雅黑" panose="020B0503020204020204" pitchFamily="34" charset="-122"/>
                <a:cs typeface="+mn-ea"/>
              </a:rPr>
              <a:t>在数据模型方面借鉴了</a:t>
            </a:r>
            <a:r>
              <a:rPr lang="en-US" altLang="zh-CN" sz="2400" kern="0" dirty="0">
                <a:latin typeface="微软雅黑" panose="020B0503020204020204" pitchFamily="34" charset="-122"/>
                <a:ea typeface="微软雅黑" panose="020B0503020204020204" pitchFamily="34" charset="-122"/>
                <a:cs typeface="+mn-ea"/>
              </a:rPr>
              <a:t>BigTable</a:t>
            </a:r>
            <a:r>
              <a:rPr lang="zh-CN" altLang="zh-CN" sz="2400" kern="0" dirty="0">
                <a:latin typeface="微软雅黑" panose="020B0503020204020204" pitchFamily="34" charset="-122"/>
                <a:ea typeface="微软雅黑" panose="020B0503020204020204" pitchFamily="34" charset="-122"/>
                <a:cs typeface="+mn-ea"/>
              </a:rPr>
              <a:t>，而在数据划分和一致性方面借鉴了</a:t>
            </a:r>
            <a:r>
              <a:rPr lang="en-US" altLang="zh-CN" sz="2400" kern="0" dirty="0">
                <a:latin typeface="微软雅黑" panose="020B0503020204020204" pitchFamily="34" charset="-122"/>
                <a:ea typeface="微软雅黑" panose="020B0503020204020204" pitchFamily="34" charset="-122"/>
                <a:cs typeface="+mn-ea"/>
              </a:rPr>
              <a:t>DynamoDB</a:t>
            </a:r>
            <a:r>
              <a:rPr lang="zh-CN" altLang="zh-CN" sz="2400" kern="0" dirty="0">
                <a:latin typeface="微软雅黑" panose="020B0503020204020204" pitchFamily="34" charset="-122"/>
                <a:ea typeface="微软雅黑" panose="020B0503020204020204" pitchFamily="34" charset="-122"/>
                <a:cs typeface="+mn-ea"/>
              </a:rPr>
              <a:t>。</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stretch>
            <a:fillRect/>
          </a:stretch>
        </p:blipFill>
        <p:spPr>
          <a:xfrm>
            <a:off x="669931" y="4483093"/>
            <a:ext cx="919121" cy="615811"/>
          </a:xfrm>
          <a:prstGeom prst="rect">
            <a:avLst/>
          </a:prstGeom>
        </p:spPr>
      </p:pic>
    </p:spTree>
    <p:extLst>
      <p:ext uri="{BB962C8B-B14F-4D97-AF65-F5344CB8AC3E}">
        <p14:creationId xmlns:p14="http://schemas.microsoft.com/office/powerpoint/2010/main" val="2688631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110</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893" y="1187573"/>
            <a:ext cx="8514286" cy="5266667"/>
          </a:xfrm>
          <a:prstGeom prst="rect">
            <a:avLst/>
          </a:prstGeom>
        </p:spPr>
      </p:pic>
    </p:spTree>
    <p:extLst>
      <p:ext uri="{BB962C8B-B14F-4D97-AF65-F5344CB8AC3E}">
        <p14:creationId xmlns:p14="http://schemas.microsoft.com/office/powerpoint/2010/main" val="33209215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3.2.4.1 RAMCloud</a:t>
            </a:r>
            <a:r>
              <a:rPr lang="zh-CN" altLang="en-US" dirty="0"/>
              <a:t>系统特征（续）</a:t>
            </a:r>
          </a:p>
        </p:txBody>
      </p:sp>
      <p:sp>
        <p:nvSpPr>
          <p:cNvPr id="3" name="内容占位符 2"/>
          <p:cNvSpPr>
            <a:spLocks noGrp="1"/>
          </p:cNvSpPr>
          <p:nvPr>
            <p:ph idx="1"/>
          </p:nvPr>
        </p:nvSpPr>
        <p:spPr>
          <a:xfrm>
            <a:off x="838200" y="1285462"/>
            <a:ext cx="10515600" cy="5323156"/>
          </a:xfrm>
        </p:spPr>
        <p:txBody>
          <a:bodyPr>
            <a:normAutofit/>
          </a:bodyPr>
          <a:lstStyle/>
          <a:p>
            <a:r>
              <a:rPr lang="zh-CN" altLang="en-US" sz="2400" dirty="0"/>
              <a:t>每个</a:t>
            </a:r>
            <a:r>
              <a:rPr lang="en-US" altLang="zh-CN" sz="2400" b="1" dirty="0"/>
              <a:t>storage server</a:t>
            </a:r>
            <a:r>
              <a:rPr lang="zh-CN" altLang="en-US" sz="2400" dirty="0"/>
              <a:t>都包含两个部分： </a:t>
            </a:r>
            <a:endParaRPr lang="en-US" altLang="zh-CN" sz="2400" dirty="0"/>
          </a:p>
          <a:p>
            <a:pPr marL="457200" indent="-457200">
              <a:buFont typeface="Wingdings" panose="05000000000000000000" pitchFamily="2" charset="2"/>
              <a:buChar char="Ø"/>
            </a:pPr>
            <a:r>
              <a:rPr lang="en-US" altLang="zh-CN" sz="2400" dirty="0"/>
              <a:t>Master</a:t>
            </a:r>
            <a:r>
              <a:rPr lang="zh-CN" altLang="en-US" sz="2400" dirty="0"/>
              <a:t>管理</a:t>
            </a:r>
            <a:r>
              <a:rPr lang="zh-CN" altLang="en-US" sz="2400" dirty="0">
                <a:solidFill>
                  <a:srgbClr val="FF0000"/>
                </a:solidFill>
              </a:rPr>
              <a:t>存储在</a:t>
            </a:r>
            <a:r>
              <a:rPr lang="en-US" altLang="zh-CN" sz="2400" dirty="0">
                <a:solidFill>
                  <a:srgbClr val="FF0000"/>
                </a:solidFill>
              </a:rPr>
              <a:t>memory</a:t>
            </a:r>
            <a:r>
              <a:rPr lang="zh-CN" altLang="en-US" sz="2400" dirty="0">
                <a:solidFill>
                  <a:srgbClr val="FF0000"/>
                </a:solidFill>
              </a:rPr>
              <a:t>中的</a:t>
            </a:r>
            <a:r>
              <a:rPr lang="en-US" altLang="zh-CN" sz="2400" dirty="0"/>
              <a:t>object</a:t>
            </a:r>
            <a:r>
              <a:rPr lang="zh-CN" altLang="en-US" sz="2400" dirty="0"/>
              <a:t>。</a:t>
            </a:r>
            <a:endParaRPr lang="en-US" altLang="zh-CN" sz="2400" dirty="0"/>
          </a:p>
          <a:p>
            <a:pPr marL="457200" indent="-457200">
              <a:buFont typeface="Wingdings" panose="05000000000000000000" pitchFamily="2" charset="2"/>
              <a:buChar char="Ø"/>
            </a:pPr>
            <a:r>
              <a:rPr lang="en-US" altLang="zh-CN" sz="2400" dirty="0"/>
              <a:t>Backup</a:t>
            </a:r>
            <a:r>
              <a:rPr lang="zh-CN" altLang="en-US" sz="2400" dirty="0"/>
              <a:t>使用</a:t>
            </a:r>
            <a:r>
              <a:rPr lang="zh-CN" altLang="en-US" sz="2400" dirty="0">
                <a:solidFill>
                  <a:srgbClr val="FF0000"/>
                </a:solidFill>
              </a:rPr>
              <a:t>本地的硬盘</a:t>
            </a:r>
            <a:r>
              <a:rPr lang="zh-CN" altLang="en-US" sz="2400" dirty="0"/>
              <a:t>保存</a:t>
            </a:r>
            <a:r>
              <a:rPr lang="en-US" altLang="zh-CN" sz="2400" dirty="0"/>
              <a:t>server</a:t>
            </a:r>
            <a:r>
              <a:rPr lang="zh-CN" altLang="en-US" sz="2400" dirty="0"/>
              <a:t>数据</a:t>
            </a:r>
            <a:r>
              <a:rPr lang="zh-CN" altLang="en-US" sz="2400" dirty="0">
                <a:solidFill>
                  <a:srgbClr val="FF0000"/>
                </a:solidFill>
              </a:rPr>
              <a:t>备份</a:t>
            </a:r>
            <a:r>
              <a:rPr lang="zh-CN" altLang="en-US" sz="2400" dirty="0"/>
              <a:t>。</a:t>
            </a:r>
            <a:endParaRPr lang="en-US" altLang="zh-CN" sz="2400" dirty="0"/>
          </a:p>
          <a:p>
            <a:r>
              <a:rPr lang="en-US" altLang="zh-CN" sz="2400" b="1" dirty="0"/>
              <a:t>Coordinator </a:t>
            </a:r>
            <a:r>
              <a:rPr lang="zh-CN" altLang="en-US" sz="2400" b="1" dirty="0"/>
              <a:t>：</a:t>
            </a:r>
            <a:r>
              <a:rPr lang="zh-CN" altLang="en-US" sz="2400" dirty="0"/>
              <a:t>协调器，是</a:t>
            </a:r>
            <a:r>
              <a:rPr lang="en-US" altLang="zh-CN" sz="2400" dirty="0"/>
              <a:t>RAMCloud</a:t>
            </a:r>
            <a:r>
              <a:rPr lang="zh-CN" altLang="en-US" sz="2400" dirty="0"/>
              <a:t>集群内包含</a:t>
            </a:r>
            <a:r>
              <a:rPr lang="zh-CN" altLang="en-US" sz="2400" dirty="0">
                <a:solidFill>
                  <a:srgbClr val="FF0000"/>
                </a:solidFill>
              </a:rPr>
              <a:t>唯一的管理节点</a:t>
            </a:r>
            <a:r>
              <a:rPr lang="zh-CN" altLang="en-US" sz="2400" dirty="0"/>
              <a:t>。协调器</a:t>
            </a:r>
            <a:r>
              <a:rPr lang="zh-CN" altLang="en-US" sz="2400" dirty="0">
                <a:solidFill>
                  <a:srgbClr val="FF0000"/>
                </a:solidFill>
              </a:rPr>
              <a:t>管理</a:t>
            </a:r>
            <a:r>
              <a:rPr lang="en-US" altLang="zh-CN" sz="2400" dirty="0">
                <a:solidFill>
                  <a:srgbClr val="FF0000"/>
                </a:solidFill>
              </a:rPr>
              <a:t>Master</a:t>
            </a:r>
            <a:r>
              <a:rPr lang="zh-CN" altLang="en-US" sz="2400" dirty="0">
                <a:solidFill>
                  <a:srgbClr val="FF0000"/>
                </a:solidFill>
              </a:rPr>
              <a:t>和</a:t>
            </a:r>
            <a:r>
              <a:rPr lang="en-US" altLang="zh-CN" sz="2400" dirty="0">
                <a:solidFill>
                  <a:srgbClr val="FF0000"/>
                </a:solidFill>
              </a:rPr>
              <a:t>Backup</a:t>
            </a:r>
            <a:r>
              <a:rPr lang="zh-CN" altLang="en-US" sz="2400" dirty="0">
                <a:solidFill>
                  <a:srgbClr val="FF0000"/>
                </a:solidFill>
              </a:rPr>
              <a:t>配置信息</a:t>
            </a:r>
            <a:r>
              <a:rPr lang="zh-CN" altLang="en-US" sz="2400" dirty="0"/>
              <a:t>，包括集群各服务器的</a:t>
            </a:r>
            <a:r>
              <a:rPr lang="en-US" altLang="zh-CN" sz="2400" dirty="0"/>
              <a:t>IP</a:t>
            </a:r>
            <a:r>
              <a:rPr lang="zh-CN" altLang="en-US" sz="2400" dirty="0"/>
              <a:t>地址、对象（子表）和服务器的映射关系、各个备份的分配等。</a:t>
            </a:r>
            <a:r>
              <a:rPr lang="zh-CN" altLang="en-US" sz="2400" dirty="0">
                <a:solidFill>
                  <a:srgbClr val="FF0000"/>
                </a:solidFill>
              </a:rPr>
              <a:t>但并不涉入数据的读写操作，因此也不会成为集群的瓶颈，也不会降低系统的可伸缩性。</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111</a:t>
            </a:fld>
            <a:endParaRPr lang="zh-CN" altLang="en-US" dirty="0"/>
          </a:p>
        </p:txBody>
      </p:sp>
    </p:spTree>
    <p:extLst>
      <p:ext uri="{BB962C8B-B14F-4D97-AF65-F5344CB8AC3E}">
        <p14:creationId xmlns:p14="http://schemas.microsoft.com/office/powerpoint/2010/main" val="756035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3.2.4.2 RAMCloud</a:t>
            </a:r>
            <a:r>
              <a:rPr lang="zh-CN" altLang="en-US" dirty="0"/>
              <a:t>数据结构</a:t>
            </a:r>
          </a:p>
        </p:txBody>
      </p:sp>
      <p:sp>
        <p:nvSpPr>
          <p:cNvPr id="3" name="内容占位符 2"/>
          <p:cNvSpPr>
            <a:spLocks noGrp="1"/>
          </p:cNvSpPr>
          <p:nvPr>
            <p:ph idx="1"/>
          </p:nvPr>
        </p:nvSpPr>
        <p:spPr>
          <a:xfrm>
            <a:off x="838200" y="1285462"/>
            <a:ext cx="6019800" cy="4351338"/>
          </a:xfrm>
        </p:spPr>
        <p:txBody>
          <a:bodyPr>
            <a:normAutofit fontScale="92500"/>
          </a:bodyPr>
          <a:lstStyle/>
          <a:p>
            <a:pPr lvl="1">
              <a:lnSpc>
                <a:spcPct val="150000"/>
              </a:lnSpc>
            </a:pPr>
            <a:r>
              <a:rPr lang="en-US" altLang="zh-CN" dirty="0">
                <a:cs typeface="+mn-ea"/>
                <a:sym typeface="+mn-ea"/>
              </a:rPr>
              <a:t>       </a:t>
            </a:r>
            <a:r>
              <a:rPr lang="zh-CN" altLang="zh-CN" dirty="0">
                <a:cs typeface="+mn-ea"/>
                <a:sym typeface="+mn-ea"/>
              </a:rPr>
              <a:t>RAMCloud采用了</a:t>
            </a:r>
            <a:r>
              <a:rPr lang="zh-CN" altLang="en-US" dirty="0"/>
              <a:t>一个简单的</a:t>
            </a:r>
            <a:r>
              <a:rPr lang="zh-CN" altLang="zh-CN" dirty="0">
                <a:solidFill>
                  <a:srgbClr val="FF0000"/>
                </a:solidFill>
                <a:cs typeface="+mn-ea"/>
                <a:sym typeface="+mn-ea"/>
              </a:rPr>
              <a:t>键值对数据模型</a:t>
            </a:r>
            <a:r>
              <a:rPr lang="zh-CN" altLang="zh-CN" dirty="0">
                <a:cs typeface="+mn-ea"/>
                <a:sym typeface="+mn-ea"/>
              </a:rPr>
              <a:t>，</a:t>
            </a:r>
            <a:r>
              <a:rPr lang="zh-CN" altLang="zh-CN" dirty="0">
                <a:solidFill>
                  <a:srgbClr val="FF0000"/>
                </a:solidFill>
                <a:cs typeface="+mn-ea"/>
                <a:sym typeface="+mn-ea"/>
              </a:rPr>
              <a:t>数据项（称为object）</a:t>
            </a:r>
            <a:r>
              <a:rPr lang="zh-CN" altLang="zh-CN" dirty="0">
                <a:cs typeface="+mn-ea"/>
                <a:sym typeface="+mn-ea"/>
              </a:rPr>
              <a:t>是连续存储的,每个数据项</a:t>
            </a:r>
            <a:r>
              <a:rPr lang="zh-CN" altLang="zh-CN" dirty="0">
                <a:solidFill>
                  <a:srgbClr val="FF0000"/>
                </a:solidFill>
                <a:cs typeface="+mn-ea"/>
                <a:sym typeface="+mn-ea"/>
              </a:rPr>
              <a:t>对应一个唯一的键</a:t>
            </a:r>
            <a:r>
              <a:rPr lang="zh-CN" altLang="zh-CN" dirty="0">
                <a:cs typeface="+mn-ea"/>
                <a:sym typeface="+mn-ea"/>
              </a:rPr>
              <a:t>。</a:t>
            </a:r>
            <a:endParaRPr lang="en-US" altLang="zh-CN" dirty="0">
              <a:cs typeface="+mn-ea"/>
              <a:sym typeface="+mn-ea"/>
            </a:endParaRPr>
          </a:p>
          <a:p>
            <a:pPr lvl="1">
              <a:lnSpc>
                <a:spcPct val="150000"/>
              </a:lnSpc>
            </a:pPr>
            <a:r>
              <a:rPr lang="en-US" altLang="zh-CN" dirty="0">
                <a:cs typeface="+mn-ea"/>
                <a:sym typeface="+mn-ea"/>
              </a:rPr>
              <a:t>       </a:t>
            </a:r>
            <a:r>
              <a:rPr lang="zh-CN" altLang="zh-CN" dirty="0">
                <a:cs typeface="+mn-ea"/>
                <a:sym typeface="+mn-ea"/>
              </a:rPr>
              <a:t>多个数据项组成一个</a:t>
            </a:r>
            <a:r>
              <a:rPr lang="zh-CN" altLang="zh-CN" dirty="0">
                <a:solidFill>
                  <a:srgbClr val="FF0000"/>
                </a:solidFill>
                <a:cs typeface="+mn-ea"/>
                <a:sym typeface="+mn-ea"/>
              </a:rPr>
              <a:t>表（table）</a:t>
            </a:r>
            <a:r>
              <a:rPr lang="zh-CN" altLang="zh-CN" dirty="0">
                <a:cs typeface="+mn-ea"/>
                <a:sym typeface="+mn-ea"/>
              </a:rPr>
              <a:t>，表可以跨多个服务器节点存放。</a:t>
            </a:r>
            <a:r>
              <a:rPr lang="zh-CN" altLang="zh-CN" dirty="0">
                <a:solidFill>
                  <a:srgbClr val="FF0000"/>
                </a:solidFill>
                <a:cs typeface="+mn-ea"/>
                <a:sym typeface="+mn-ea"/>
              </a:rPr>
              <a:t>数据项只能以整体的方式</a:t>
            </a:r>
            <a:r>
              <a:rPr lang="zh-CN" altLang="zh-CN" dirty="0">
                <a:cs typeface="+mn-ea"/>
                <a:sym typeface="+mn-ea"/>
              </a:rPr>
              <a:t>进行读写</a:t>
            </a:r>
            <a:r>
              <a:rPr lang="zh-CN" altLang="en-US" dirty="0">
                <a:cs typeface="+mn-ea"/>
                <a:sym typeface="+mn-ea"/>
              </a:rPr>
              <a:t>。</a:t>
            </a:r>
            <a:endParaRPr lang="en-US" altLang="zh-CN" dirty="0">
              <a:cs typeface="+mn-ea"/>
              <a:sym typeface="+mn-ea"/>
            </a:endParaRPr>
          </a:p>
          <a:p>
            <a:pPr>
              <a:lnSpc>
                <a:spcPct val="150000"/>
              </a:lnSpc>
            </a:pPr>
            <a:r>
              <a:rPr lang="en-US" altLang="zh-CN" sz="2400" dirty="0"/>
              <a:t>       RAMCloud</a:t>
            </a:r>
            <a:r>
              <a:rPr lang="zh-CN" altLang="en-US" sz="2400" dirty="0"/>
              <a:t>为小</a:t>
            </a:r>
            <a:r>
              <a:rPr lang="en-US" altLang="zh-CN" sz="2400" dirty="0"/>
              <a:t>object</a:t>
            </a:r>
            <a:r>
              <a:rPr lang="zh-CN" altLang="en-US" sz="2400" dirty="0"/>
              <a:t>做了专门的优化，从而非常适合超大规模</a:t>
            </a:r>
            <a:r>
              <a:rPr lang="en-US" altLang="zh-CN" sz="2400" dirty="0"/>
              <a:t>web</a:t>
            </a:r>
            <a:r>
              <a:rPr lang="zh-CN" altLang="en-US" sz="2400" dirty="0"/>
              <a:t>并发的请求。</a:t>
            </a:r>
            <a:endParaRPr lang="en-US" altLang="zh-CN" sz="2400" dirty="0"/>
          </a:p>
          <a:p>
            <a:pPr lvl="1">
              <a:lnSpc>
                <a:spcPct val="100000"/>
              </a:lnSpc>
            </a:pP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112</a:t>
            </a:fld>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7431665" y="1285462"/>
            <a:ext cx="2676525" cy="4953000"/>
          </a:xfrm>
          <a:prstGeom prst="rect">
            <a:avLst/>
          </a:prstGeom>
          <a:noFill/>
          <a:ln w="9525">
            <a:noFill/>
            <a:miter lim="800000"/>
            <a:headEnd/>
            <a:tailEnd/>
          </a:ln>
        </p:spPr>
      </p:pic>
    </p:spTree>
    <p:extLst>
      <p:ext uri="{BB962C8B-B14F-4D97-AF65-F5344CB8AC3E}">
        <p14:creationId xmlns:p14="http://schemas.microsoft.com/office/powerpoint/2010/main" val="28762837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3.2.4.3 RAMCloud</a:t>
            </a:r>
            <a:r>
              <a:rPr lang="zh-CN" altLang="en-US" dirty="0"/>
              <a:t>数据组织</a:t>
            </a:r>
          </a:p>
        </p:txBody>
      </p:sp>
      <p:sp>
        <p:nvSpPr>
          <p:cNvPr id="3" name="内容占位符 2"/>
          <p:cNvSpPr>
            <a:spLocks noGrp="1"/>
          </p:cNvSpPr>
          <p:nvPr>
            <p:ph idx="1"/>
          </p:nvPr>
        </p:nvSpPr>
        <p:spPr>
          <a:xfrm>
            <a:off x="838200" y="1285461"/>
            <a:ext cx="10515600" cy="5184611"/>
          </a:xfrm>
        </p:spPr>
        <p:txBody>
          <a:bodyPr>
            <a:normAutofit/>
          </a:bodyPr>
          <a:lstStyle/>
          <a:p>
            <a:pPr>
              <a:lnSpc>
                <a:spcPct val="150000"/>
              </a:lnSpc>
            </a:pPr>
            <a:r>
              <a:rPr lang="en-US" altLang="zh-CN" sz="2400" b="1" dirty="0"/>
              <a:t>Tablet(</a:t>
            </a:r>
            <a:r>
              <a:rPr lang="zh-CN" altLang="en-US" sz="2400" dirty="0"/>
              <a:t>子表</a:t>
            </a:r>
            <a:r>
              <a:rPr lang="en-US" altLang="zh-CN" sz="2400" b="1" dirty="0"/>
              <a:t>)</a:t>
            </a:r>
            <a:r>
              <a:rPr lang="zh-CN" altLang="en-US" sz="2400" b="1" dirty="0"/>
              <a:t>：</a:t>
            </a:r>
            <a:r>
              <a:rPr lang="zh-CN" altLang="en-US" sz="2400" dirty="0"/>
              <a:t>若干个主键有序的存储对象构成的集合，也是</a:t>
            </a:r>
            <a:r>
              <a:rPr lang="en-US" altLang="zh-CN" sz="2400" dirty="0"/>
              <a:t>RAMCloud</a:t>
            </a:r>
            <a:r>
              <a:rPr lang="zh-CN" altLang="en-US" sz="2400" dirty="0"/>
              <a:t>的</a:t>
            </a:r>
            <a:r>
              <a:rPr lang="zh-CN" altLang="en-US" sz="2400" dirty="0">
                <a:solidFill>
                  <a:srgbClr val="FF0000"/>
                </a:solidFill>
              </a:rPr>
              <a:t>存储管理单位</a:t>
            </a:r>
            <a:r>
              <a:rPr lang="zh-CN" altLang="en-US" sz="2400" dirty="0"/>
              <a:t>。</a:t>
            </a:r>
            <a:endParaRPr lang="en-US" altLang="zh-CN" sz="2400" dirty="0"/>
          </a:p>
          <a:p>
            <a:pPr>
              <a:lnSpc>
                <a:spcPct val="150000"/>
              </a:lnSpc>
            </a:pPr>
            <a:r>
              <a:rPr lang="zh-CN" altLang="en-US" sz="2400" dirty="0">
                <a:solidFill>
                  <a:srgbClr val="FF0000"/>
                </a:solidFill>
              </a:rPr>
              <a:t>协调器</a:t>
            </a:r>
            <a:r>
              <a:rPr lang="zh-CN" altLang="en-US" sz="2400" dirty="0"/>
              <a:t>记载的其实是</a:t>
            </a:r>
            <a:r>
              <a:rPr lang="zh-CN" altLang="en-US" sz="2400" dirty="0">
                <a:solidFill>
                  <a:srgbClr val="FF0000"/>
                </a:solidFill>
              </a:rPr>
              <a:t>子表</a:t>
            </a:r>
            <a:r>
              <a:rPr lang="en-US" altLang="zh-CN" sz="2400" dirty="0">
                <a:solidFill>
                  <a:srgbClr val="FF0000"/>
                </a:solidFill>
              </a:rPr>
              <a:t>tablet</a:t>
            </a:r>
            <a:r>
              <a:rPr lang="zh-CN" altLang="en-US" sz="2400" dirty="0">
                <a:solidFill>
                  <a:srgbClr val="FF0000"/>
                </a:solidFill>
              </a:rPr>
              <a:t>和存储服务器之间的映射关系</a:t>
            </a:r>
            <a:r>
              <a:rPr lang="zh-CN" altLang="en-US" sz="2400" dirty="0"/>
              <a:t>。</a:t>
            </a:r>
            <a:br>
              <a:rPr lang="zh-CN" altLang="en-US" sz="2400" dirty="0"/>
            </a:br>
            <a:endParaRPr lang="en-US" altLang="zh-CN" sz="2400" dirty="0"/>
          </a:p>
          <a:p>
            <a:pPr>
              <a:lnSpc>
                <a:spcPct val="150000"/>
              </a:lnSpc>
            </a:pPr>
            <a:r>
              <a:rPr lang="zh-CN" altLang="en-US" sz="2400" b="1" dirty="0"/>
              <a:t>客户端缓存：</a:t>
            </a:r>
            <a:r>
              <a:rPr lang="zh-CN" altLang="en-US" sz="2400" dirty="0"/>
              <a:t>为了增加读／写效率，</a:t>
            </a:r>
            <a:r>
              <a:rPr lang="zh-CN" altLang="en-US" sz="2400" dirty="0">
                <a:solidFill>
                  <a:srgbClr val="FF0000"/>
                </a:solidFill>
              </a:rPr>
              <a:t>客户端在本地缓存一份子表和存储服务器的映射表，</a:t>
            </a:r>
            <a:r>
              <a:rPr lang="zh-CN" altLang="en-US" sz="2400" dirty="0"/>
              <a:t>当有对应数据读／写请求时，直接从缓存获取记录主键所在的存储服务器地址，然后直接和存储服务器进行交互即可，这样能</a:t>
            </a:r>
            <a:r>
              <a:rPr lang="zh-CN" altLang="en-US" sz="2400" dirty="0">
                <a:solidFill>
                  <a:srgbClr val="FF0000"/>
                </a:solidFill>
              </a:rPr>
              <a:t>有效地减轻协调器的负载</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113</a:t>
            </a:fld>
            <a:endParaRPr lang="zh-CN" altLang="en-US" dirty="0"/>
          </a:p>
        </p:txBody>
      </p:sp>
    </p:spTree>
    <p:extLst>
      <p:ext uri="{BB962C8B-B14F-4D97-AF65-F5344CB8AC3E}">
        <p14:creationId xmlns:p14="http://schemas.microsoft.com/office/powerpoint/2010/main" val="545441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3.2.4.3 RAMCloud</a:t>
            </a:r>
            <a:r>
              <a:rPr lang="zh-CN" altLang="en-US" dirty="0"/>
              <a:t>数据组织</a:t>
            </a:r>
          </a:p>
        </p:txBody>
      </p:sp>
      <p:sp>
        <p:nvSpPr>
          <p:cNvPr id="3" name="内容占位符 2"/>
          <p:cNvSpPr>
            <a:spLocks noGrp="1"/>
          </p:cNvSpPr>
          <p:nvPr>
            <p:ph idx="1"/>
          </p:nvPr>
        </p:nvSpPr>
        <p:spPr/>
        <p:txBody>
          <a:bodyPr>
            <a:normAutofit/>
          </a:bodyPr>
          <a:lstStyle/>
          <a:p>
            <a:r>
              <a:rPr lang="zh-CN" altLang="en-US" dirty="0"/>
              <a:t>客户端缓存带来的问题：当</a:t>
            </a:r>
            <a:r>
              <a:rPr lang="zh-CN" altLang="en-US" dirty="0">
                <a:solidFill>
                  <a:srgbClr val="FF0000"/>
                </a:solidFill>
              </a:rPr>
              <a:t>子表</a:t>
            </a:r>
            <a:r>
              <a:rPr lang="zh-CN" altLang="en-US" dirty="0"/>
              <a:t>被协调器</a:t>
            </a:r>
            <a:r>
              <a:rPr lang="zh-CN" altLang="en-US" dirty="0">
                <a:solidFill>
                  <a:srgbClr val="FF0000"/>
                </a:solidFill>
              </a:rPr>
              <a:t>迁移</a:t>
            </a:r>
            <a:r>
              <a:rPr lang="zh-CN" altLang="en-US" dirty="0"/>
              <a:t>后，客户端的</a:t>
            </a:r>
            <a:r>
              <a:rPr lang="zh-CN" altLang="en-US" dirty="0">
                <a:solidFill>
                  <a:srgbClr val="FF0000"/>
                </a:solidFill>
              </a:rPr>
              <a:t>缓存映射表会过期</a:t>
            </a:r>
            <a:r>
              <a:rPr lang="zh-CN" altLang="en-US" dirty="0"/>
              <a:t>。</a:t>
            </a:r>
            <a:endParaRPr lang="en-US" altLang="zh-CN" dirty="0"/>
          </a:p>
          <a:p>
            <a:endParaRPr lang="en-US" altLang="zh-CN" dirty="0"/>
          </a:p>
          <a:p>
            <a:r>
              <a:rPr lang="zh-CN" altLang="en-US" dirty="0"/>
              <a:t>解决方案：当客户端发现读取的记录不在某台存储服务器时，说明本地缓存过期，此时可以</a:t>
            </a:r>
            <a:r>
              <a:rPr lang="zh-CN" altLang="en-US" dirty="0">
                <a:solidFill>
                  <a:srgbClr val="FF0000"/>
                </a:solidFill>
              </a:rPr>
              <a:t>从协调器重新同步</a:t>
            </a:r>
            <a:r>
              <a:rPr lang="zh-CN" altLang="en-US" dirty="0"/>
              <a:t>一份最新的映射表，之后可以重新对数据进行操作。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114</a:t>
            </a:fld>
            <a:endParaRPr lang="zh-CN" altLang="en-US" dirty="0"/>
          </a:p>
        </p:txBody>
      </p:sp>
    </p:spTree>
    <p:extLst>
      <p:ext uri="{BB962C8B-B14F-4D97-AF65-F5344CB8AC3E}">
        <p14:creationId xmlns:p14="http://schemas.microsoft.com/office/powerpoint/2010/main" val="27712461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3238"/>
          </a:xfrm>
        </p:spPr>
        <p:txBody>
          <a:bodyPr>
            <a:normAutofit/>
          </a:bodyPr>
          <a:lstStyle/>
          <a:p>
            <a:r>
              <a:rPr lang="en-US" altLang="zh-CN" sz="2400" b="1" dirty="0"/>
              <a:t>3.2.4.3 RAMCloud</a:t>
            </a:r>
            <a:r>
              <a:rPr lang="zh-CN" altLang="en-US" sz="2400" b="1" dirty="0"/>
              <a:t>数据组织（续）</a:t>
            </a:r>
          </a:p>
        </p:txBody>
      </p:sp>
      <p:sp>
        <p:nvSpPr>
          <p:cNvPr id="3" name="内容占位符 2"/>
          <p:cNvSpPr>
            <a:spLocks noGrp="1"/>
          </p:cNvSpPr>
          <p:nvPr>
            <p:ph idx="1"/>
          </p:nvPr>
        </p:nvSpPr>
        <p:spPr>
          <a:xfrm>
            <a:off x="838200" y="1285462"/>
            <a:ext cx="10515600" cy="4810538"/>
          </a:xfrm>
        </p:spPr>
        <p:txBody>
          <a:bodyPr>
            <a:noAutofit/>
          </a:bodyPr>
          <a:lstStyle/>
          <a:p>
            <a:r>
              <a:rPr lang="zh-CN" altLang="en-US" sz="2400" b="1" dirty="0"/>
              <a:t>日志及其分段</a:t>
            </a:r>
            <a:r>
              <a:rPr lang="zh-CN" altLang="en-US" sz="2400" dirty="0"/>
              <a:t>：为了能够支持快速数据持久化以及故障时快速数据恢复，</a:t>
            </a:r>
            <a:r>
              <a:rPr lang="en-US" altLang="zh-CN" sz="2400" dirty="0"/>
              <a:t>RAMCloud</a:t>
            </a:r>
            <a:r>
              <a:rPr lang="zh-CN" altLang="en-US" sz="2400" dirty="0">
                <a:solidFill>
                  <a:srgbClr val="FF0000"/>
                </a:solidFill>
              </a:rPr>
              <a:t>在内存和外存存储数据时都统一采用了</a:t>
            </a:r>
            <a:r>
              <a:rPr lang="en-US" altLang="zh-CN" sz="2400" dirty="0">
                <a:solidFill>
                  <a:srgbClr val="FF0000"/>
                </a:solidFill>
              </a:rPr>
              <a:t>LSM</a:t>
            </a:r>
            <a:r>
              <a:rPr lang="zh-CN" altLang="en-US" sz="2400" dirty="0">
                <a:solidFill>
                  <a:srgbClr val="FF0000"/>
                </a:solidFill>
              </a:rPr>
              <a:t>树方案，</a:t>
            </a:r>
            <a:r>
              <a:rPr lang="zh-CN" altLang="en-US" sz="2400" dirty="0"/>
              <a:t>其对应的</a:t>
            </a:r>
            <a:r>
              <a:rPr lang="en-US" altLang="zh-CN" sz="2400" dirty="0">
                <a:solidFill>
                  <a:srgbClr val="FF0000"/>
                </a:solidFill>
              </a:rPr>
              <a:t>Log</a:t>
            </a:r>
            <a:r>
              <a:rPr lang="zh-CN" altLang="en-US" sz="2400" dirty="0">
                <a:solidFill>
                  <a:srgbClr val="FF0000"/>
                </a:solidFill>
              </a:rPr>
              <a:t>结构被切割为</a:t>
            </a:r>
            <a:r>
              <a:rPr lang="en-US" altLang="zh-CN" sz="2400" dirty="0">
                <a:solidFill>
                  <a:srgbClr val="FF0000"/>
                </a:solidFill>
              </a:rPr>
              <a:t>8MB</a:t>
            </a:r>
            <a:r>
              <a:rPr lang="zh-CN" altLang="en-US" sz="2400" dirty="0">
                <a:solidFill>
                  <a:srgbClr val="FF0000"/>
                </a:solidFill>
              </a:rPr>
              <a:t>大小的日志片段</a:t>
            </a:r>
            <a:r>
              <a:rPr lang="zh-CN" altLang="en-US" sz="2400" dirty="0"/>
              <a:t>（</a:t>
            </a:r>
            <a:r>
              <a:rPr lang="en-US" altLang="zh-CN" sz="2400" dirty="0"/>
              <a:t>Segment</a:t>
            </a:r>
            <a:r>
              <a:rPr lang="zh-CN" altLang="en-US" sz="2400" dirty="0"/>
              <a:t>）。</a:t>
            </a:r>
            <a:endParaRPr lang="en-US" altLang="zh-CN" sz="2400" dirty="0"/>
          </a:p>
          <a:p>
            <a:endParaRPr lang="en-US" altLang="zh-CN" sz="2400" dirty="0"/>
          </a:p>
          <a:p>
            <a:r>
              <a:rPr lang="zh-CN" altLang="en-US" sz="2400" b="1" dirty="0"/>
              <a:t>日志段备份：</a:t>
            </a:r>
            <a:r>
              <a:rPr lang="zh-CN" altLang="en-US" sz="2400" dirty="0"/>
              <a:t>每个</a:t>
            </a:r>
            <a:r>
              <a:rPr lang="en-US" altLang="zh-CN" sz="2400" dirty="0"/>
              <a:t>segment</a:t>
            </a:r>
            <a:r>
              <a:rPr lang="zh-CN" altLang="en-US" sz="2400" dirty="0"/>
              <a:t>都会有到其他的服务器的冗余备份，典型配置是冗余</a:t>
            </a:r>
            <a:r>
              <a:rPr lang="en-US" altLang="zh-CN" sz="2400" dirty="0"/>
              <a:t>2-3</a:t>
            </a:r>
            <a:r>
              <a:rPr lang="zh-CN" altLang="en-US" sz="2400" dirty="0"/>
              <a:t>块。</a:t>
            </a:r>
            <a:endParaRPr lang="en-US" altLang="zh-CN" sz="2400" dirty="0"/>
          </a:p>
          <a:p>
            <a:endParaRPr lang="en-US" altLang="zh-CN" sz="2400" dirty="0"/>
          </a:p>
          <a:p>
            <a:r>
              <a:rPr lang="zh-CN" altLang="en-US" sz="2400" dirty="0"/>
              <a:t>当某台存储服务器发生故障时，</a:t>
            </a:r>
            <a:r>
              <a:rPr lang="en-US" altLang="zh-CN" sz="2400" dirty="0"/>
              <a:t>RAMCloud</a:t>
            </a:r>
            <a:r>
              <a:rPr lang="zh-CN" altLang="en-US" sz="2400" dirty="0"/>
              <a:t>的策略是尽可能快速地从备份数据中重建内存数据。</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115</a:t>
            </a:fld>
            <a:endParaRPr lang="zh-CN" altLang="en-US" dirty="0"/>
          </a:p>
        </p:txBody>
      </p:sp>
    </p:spTree>
    <p:extLst>
      <p:ext uri="{BB962C8B-B14F-4D97-AF65-F5344CB8AC3E}">
        <p14:creationId xmlns:p14="http://schemas.microsoft.com/office/powerpoint/2010/main" val="25923969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59"/>
            <a:ext cx="10515600" cy="715529"/>
          </a:xfrm>
        </p:spPr>
        <p:txBody>
          <a:bodyPr/>
          <a:lstStyle/>
          <a:p>
            <a:r>
              <a:rPr lang="en-US" altLang="zh-CN" sz="2400" b="1" dirty="0">
                <a:solidFill>
                  <a:prstClr val="black"/>
                </a:solidFill>
              </a:rPr>
              <a:t>3.2.4.3 RAMCloud</a:t>
            </a:r>
            <a:r>
              <a:rPr lang="zh-CN" altLang="en-US" sz="2400" b="1" dirty="0">
                <a:solidFill>
                  <a:prstClr val="black"/>
                </a:solidFill>
              </a:rPr>
              <a:t>数据组织（续） </a:t>
            </a:r>
            <a:endParaRPr lang="zh-CN" altLang="en-US" dirty="0"/>
          </a:p>
        </p:txBody>
      </p:sp>
      <p:sp>
        <p:nvSpPr>
          <p:cNvPr id="3" name="内容占位符 2"/>
          <p:cNvSpPr>
            <a:spLocks noGrp="1"/>
          </p:cNvSpPr>
          <p:nvPr>
            <p:ph idx="1"/>
          </p:nvPr>
        </p:nvSpPr>
        <p:spPr>
          <a:xfrm>
            <a:off x="838200" y="620437"/>
            <a:ext cx="2805545" cy="5070888"/>
          </a:xfrm>
        </p:spPr>
        <p:txBody>
          <a:bodyPr>
            <a:normAutofit/>
          </a:bodyPr>
          <a:lstStyle/>
          <a:p>
            <a:r>
              <a:rPr lang="zh-CN" altLang="en-US" sz="2400" b="1" dirty="0"/>
              <a:t>内存访问</a:t>
            </a:r>
            <a:endParaRPr lang="en-US" altLang="zh-CN" sz="2400" b="1" dirty="0"/>
          </a:p>
          <a:p>
            <a:r>
              <a:rPr lang="zh-CN" altLang="en-US" sz="2400" dirty="0"/>
              <a:t>内存访问基于</a:t>
            </a:r>
            <a:r>
              <a:rPr lang="en-US" altLang="zh-CN" sz="2400" dirty="0"/>
              <a:t>hash</a:t>
            </a:r>
            <a:r>
              <a:rPr lang="zh-CN" altLang="en-US" sz="2400" dirty="0"/>
              <a:t>表进行。</a:t>
            </a:r>
            <a:endParaRPr lang="en-US" altLang="zh-CN" sz="2400" dirty="0"/>
          </a:p>
          <a:p>
            <a:r>
              <a:rPr lang="zh-CN" altLang="en-US" sz="2400" dirty="0"/>
              <a:t>内存数据采取</a:t>
            </a:r>
            <a:r>
              <a:rPr lang="en-US" altLang="zh-CN" sz="2400" dirty="0"/>
              <a:t>LSM</a:t>
            </a:r>
            <a:r>
              <a:rPr lang="zh-CN" altLang="en-US" sz="2400" dirty="0"/>
              <a:t>树结构后，是由若干个</a:t>
            </a:r>
            <a:r>
              <a:rPr lang="en-US" altLang="zh-CN" sz="2400" dirty="0"/>
              <a:t>Log</a:t>
            </a:r>
            <a:r>
              <a:rPr lang="zh-CN" altLang="en-US" sz="2400" dirty="0"/>
              <a:t>片段构成的，</a:t>
            </a:r>
            <a:r>
              <a:rPr lang="en-US" altLang="zh-CN" sz="2400" dirty="0"/>
              <a:t> hash</a:t>
            </a:r>
            <a:r>
              <a:rPr lang="zh-CN" altLang="en-US" sz="2400" dirty="0"/>
              <a:t>表记载记录在内存中的存储位置信息。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116</a:t>
            </a:fld>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645" y="620437"/>
            <a:ext cx="7086737" cy="4075938"/>
          </a:xfrm>
          <a:prstGeom prst="rect">
            <a:avLst/>
          </a:prstGeom>
        </p:spPr>
      </p:pic>
      <p:sp>
        <p:nvSpPr>
          <p:cNvPr id="9" name="矩形 8"/>
          <p:cNvSpPr/>
          <p:nvPr/>
        </p:nvSpPr>
        <p:spPr>
          <a:xfrm>
            <a:off x="838200" y="5091160"/>
            <a:ext cx="10771909" cy="156966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表以</a:t>
            </a:r>
            <a:r>
              <a:rPr lang="en-US" altLang="zh-CN" sz="2400" dirty="0">
                <a:solidFill>
                  <a:srgbClr val="FF0000"/>
                </a:solidFill>
                <a:latin typeface="微软雅黑" panose="020B0503020204020204" pitchFamily="34" charset="-122"/>
                <a:ea typeface="微软雅黑" panose="020B0503020204020204" pitchFamily="34" charset="-122"/>
              </a:rPr>
              <a:t>&lt;tableid, objectid&gt;</a:t>
            </a:r>
            <a:r>
              <a:rPr lang="zh-CN" altLang="en-US" sz="2400" dirty="0">
                <a:solidFill>
                  <a:srgbClr val="FF0000"/>
                </a:solidFill>
                <a:latin typeface="微软雅黑" panose="020B0503020204020204" pitchFamily="34" charset="-122"/>
                <a:ea typeface="微软雅黑" panose="020B0503020204020204" pitchFamily="34" charset="-122"/>
              </a:rPr>
              <a:t>作为</a:t>
            </a:r>
            <a:r>
              <a:rPr lang="en-US" altLang="zh-CN" sz="2400" dirty="0">
                <a:solidFill>
                  <a:srgbClr val="FF0000"/>
                </a:solidFill>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来定位内存中</a:t>
            </a:r>
            <a:r>
              <a:rPr lang="en-US" altLang="zh-CN" sz="2400" dirty="0">
                <a:latin typeface="微软雅黑" panose="020B0503020204020204" pitchFamily="34" charset="-122"/>
                <a:ea typeface="微软雅黑" panose="020B0503020204020204" pitchFamily="34" charset="-122"/>
              </a:rPr>
              <a:t>log</a:t>
            </a:r>
            <a:r>
              <a:rPr lang="zh-CN" altLang="en-US" sz="2400" dirty="0">
                <a:latin typeface="微软雅黑" panose="020B0503020204020204" pitchFamily="34" charset="-122"/>
                <a:ea typeface="微软雅黑" panose="020B0503020204020204" pitchFamily="34" charset="-122"/>
              </a:rPr>
              <a:t>的位置，在每次</a:t>
            </a:r>
            <a:r>
              <a:rPr lang="en-US" altLang="zh-CN" sz="2400" dirty="0">
                <a:latin typeface="微软雅黑" panose="020B0503020204020204" pitchFamily="34" charset="-122"/>
                <a:ea typeface="微软雅黑" panose="020B0503020204020204" pitchFamily="34" charset="-122"/>
              </a:rPr>
              <a:t>append log</a:t>
            </a:r>
            <a:r>
              <a:rPr lang="zh-CN" altLang="en-US" sz="2400" dirty="0">
                <a:latin typeface="微软雅黑" panose="020B0503020204020204" pitchFamily="34" charset="-122"/>
                <a:ea typeface="微软雅黑" panose="020B0503020204020204" pitchFamily="34" charset="-122"/>
              </a:rPr>
              <a:t>时，都会在</a:t>
            </a:r>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表建立索引。</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a:t>
            </a:r>
          </a:p>
          <a:p>
            <a:r>
              <a:rPr lang="en-US" altLang="zh-CN" sz="2400" dirty="0">
                <a:solidFill>
                  <a:srgbClr val="FF0000"/>
                </a:solidFill>
                <a:latin typeface="微软雅黑" panose="020B0503020204020204" pitchFamily="34" charset="-122"/>
                <a:ea typeface="微软雅黑" panose="020B0503020204020204" pitchFamily="34" charset="-122"/>
              </a:rPr>
              <a:t>hash table</a:t>
            </a:r>
            <a:r>
              <a:rPr lang="zh-CN" altLang="en-US" sz="2400" dirty="0">
                <a:solidFill>
                  <a:srgbClr val="FF0000"/>
                </a:solidFill>
                <a:latin typeface="微软雅黑" panose="020B0503020204020204" pitchFamily="34" charset="-122"/>
                <a:ea typeface="微软雅黑" panose="020B0503020204020204" pitchFamily="34" charset="-122"/>
              </a:rPr>
              <a:t>支持了对数据的随机访问</a:t>
            </a:r>
          </a:p>
        </p:txBody>
      </p:sp>
    </p:spTree>
    <p:extLst>
      <p:ext uri="{BB962C8B-B14F-4D97-AF65-F5344CB8AC3E}">
        <p14:creationId xmlns:p14="http://schemas.microsoft.com/office/powerpoint/2010/main" val="302469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3238"/>
          </a:xfrm>
        </p:spPr>
        <p:txBody>
          <a:bodyPr>
            <a:normAutofit/>
          </a:bodyPr>
          <a:lstStyle/>
          <a:p>
            <a:r>
              <a:rPr lang="en-US" altLang="zh-CN" sz="2400" b="1" dirty="0"/>
              <a:t>3.2.4.3 RAMCloud</a:t>
            </a:r>
            <a:r>
              <a:rPr lang="zh-CN" altLang="en-US" sz="2400" b="1" dirty="0"/>
              <a:t>数据组织（续）</a:t>
            </a:r>
          </a:p>
        </p:txBody>
      </p:sp>
      <p:sp>
        <p:nvSpPr>
          <p:cNvPr id="3" name="内容占位符 2"/>
          <p:cNvSpPr>
            <a:spLocks noGrp="1"/>
          </p:cNvSpPr>
          <p:nvPr>
            <p:ph idx="1"/>
          </p:nvPr>
        </p:nvSpPr>
        <p:spPr>
          <a:xfrm>
            <a:off x="838200" y="1285461"/>
            <a:ext cx="10515600" cy="5253883"/>
          </a:xfrm>
        </p:spPr>
        <p:txBody>
          <a:bodyPr>
            <a:normAutofit fontScale="85000" lnSpcReduction="10000"/>
          </a:bodyPr>
          <a:lstStyle/>
          <a:p>
            <a:r>
              <a:rPr lang="zh-CN" altLang="en-US" b="1" dirty="0"/>
              <a:t>写操作步骤</a:t>
            </a:r>
            <a:endParaRPr lang="en-US" altLang="zh-CN" b="1" dirty="0"/>
          </a:p>
          <a:p>
            <a:pPr marL="803275" indent="-803275"/>
            <a:r>
              <a:rPr lang="zh-CN" altLang="en-US" dirty="0"/>
              <a:t>（</a:t>
            </a:r>
            <a:r>
              <a:rPr lang="en-US" altLang="zh-CN" dirty="0"/>
              <a:t>1</a:t>
            </a:r>
            <a:r>
              <a:rPr lang="zh-CN" altLang="en-US" dirty="0"/>
              <a:t>）当接收到写数据请求时，先将其追加进入</a:t>
            </a:r>
            <a:r>
              <a:rPr lang="zh-CN" altLang="en-US" b="1" dirty="0">
                <a:solidFill>
                  <a:srgbClr val="FF0000"/>
                </a:solidFill>
              </a:rPr>
              <a:t>内存</a:t>
            </a:r>
            <a:r>
              <a:rPr lang="zh-CN" altLang="en-US" dirty="0">
                <a:solidFill>
                  <a:srgbClr val="FF0000"/>
                </a:solidFill>
              </a:rPr>
              <a:t>中的</a:t>
            </a:r>
            <a:r>
              <a:rPr lang="en-US" altLang="zh-CN" dirty="0">
                <a:solidFill>
                  <a:srgbClr val="FF0000"/>
                </a:solidFill>
              </a:rPr>
              <a:t>Log</a:t>
            </a:r>
            <a:r>
              <a:rPr lang="zh-CN" altLang="en-US" dirty="0">
                <a:solidFill>
                  <a:srgbClr val="FF0000"/>
                </a:solidFill>
              </a:rPr>
              <a:t>结构</a:t>
            </a:r>
            <a:r>
              <a:rPr lang="zh-CN" altLang="en-US" dirty="0"/>
              <a:t>中，然后更新</a:t>
            </a:r>
            <a:r>
              <a:rPr lang="zh-CN" altLang="en-US" dirty="0">
                <a:solidFill>
                  <a:srgbClr val="FF0000"/>
                </a:solidFill>
              </a:rPr>
              <a:t>哈希表</a:t>
            </a:r>
            <a:r>
              <a:rPr lang="zh-CN" altLang="en-US" dirty="0"/>
              <a:t>以记载记录</a:t>
            </a:r>
            <a:r>
              <a:rPr lang="zh-CN" altLang="en-US" dirty="0">
                <a:solidFill>
                  <a:srgbClr val="FF0000"/>
                </a:solidFill>
              </a:rPr>
              <a:t>在</a:t>
            </a:r>
            <a:r>
              <a:rPr lang="zh-CN" altLang="en-US" b="1" dirty="0">
                <a:solidFill>
                  <a:srgbClr val="FF0000"/>
                </a:solidFill>
              </a:rPr>
              <a:t>内存</a:t>
            </a:r>
            <a:r>
              <a:rPr lang="zh-CN" altLang="en-US" dirty="0">
                <a:solidFill>
                  <a:srgbClr val="FF0000"/>
                </a:solidFill>
              </a:rPr>
              <a:t>中的存储位置</a:t>
            </a:r>
            <a:r>
              <a:rPr lang="zh-CN" altLang="en-US" dirty="0"/>
              <a:t>；</a:t>
            </a:r>
            <a:endParaRPr lang="en-US" altLang="zh-CN" dirty="0"/>
          </a:p>
          <a:p>
            <a:r>
              <a:rPr lang="zh-CN" altLang="en-US" dirty="0"/>
              <a:t>（</a:t>
            </a:r>
            <a:r>
              <a:rPr lang="en-US" altLang="zh-CN" dirty="0"/>
              <a:t>2</a:t>
            </a:r>
            <a:r>
              <a:rPr lang="zh-CN" altLang="en-US" dirty="0"/>
              <a:t>）主数据服务器将新数据</a:t>
            </a:r>
            <a:r>
              <a:rPr lang="zh-CN" altLang="en-US" dirty="0">
                <a:solidFill>
                  <a:srgbClr val="FF0000"/>
                </a:solidFill>
              </a:rPr>
              <a:t>转发给其他备份服务器</a:t>
            </a:r>
            <a:r>
              <a:rPr lang="zh-CN" altLang="en-US" dirty="0"/>
              <a:t>；</a:t>
            </a:r>
            <a:endParaRPr lang="en-US" altLang="zh-CN" dirty="0"/>
          </a:p>
          <a:p>
            <a:r>
              <a:rPr lang="zh-CN" altLang="en-US" dirty="0"/>
              <a:t>（</a:t>
            </a:r>
            <a:r>
              <a:rPr lang="en-US" altLang="zh-CN" dirty="0"/>
              <a:t>3</a:t>
            </a:r>
            <a:r>
              <a:rPr lang="zh-CN" altLang="en-US" dirty="0"/>
              <a:t>）备份服务器将新数据追加到</a:t>
            </a:r>
            <a:r>
              <a:rPr lang="zh-CN" altLang="en-US" b="1" dirty="0">
                <a:solidFill>
                  <a:srgbClr val="FF0000"/>
                </a:solidFill>
              </a:rPr>
              <a:t>内存</a:t>
            </a:r>
            <a:r>
              <a:rPr lang="zh-CN" altLang="en-US" dirty="0">
                <a:solidFill>
                  <a:srgbClr val="FF0000"/>
                </a:solidFill>
              </a:rPr>
              <a:t>中</a:t>
            </a:r>
            <a:r>
              <a:rPr lang="en-US" altLang="zh-CN" dirty="0"/>
              <a:t>Log</a:t>
            </a:r>
            <a:r>
              <a:rPr lang="zh-CN" altLang="en-US" dirty="0"/>
              <a:t>片段后即</a:t>
            </a:r>
            <a:r>
              <a:rPr lang="zh-CN" altLang="en-US" dirty="0">
                <a:solidFill>
                  <a:srgbClr val="FF0000"/>
                </a:solidFill>
              </a:rPr>
              <a:t>通知主数据服务器返回</a:t>
            </a:r>
            <a:r>
              <a:rPr lang="zh-CN" altLang="en-US" dirty="0"/>
              <a:t>；</a:t>
            </a:r>
            <a:endParaRPr lang="en-US" altLang="zh-CN" dirty="0"/>
          </a:p>
          <a:p>
            <a:r>
              <a:rPr lang="zh-CN" altLang="en-US" dirty="0"/>
              <a:t>（</a:t>
            </a:r>
            <a:r>
              <a:rPr lang="en-US" altLang="zh-CN" dirty="0"/>
              <a:t>4</a:t>
            </a:r>
            <a:r>
              <a:rPr lang="zh-CN" altLang="en-US" dirty="0"/>
              <a:t>）主数据服务器</a:t>
            </a:r>
            <a:r>
              <a:rPr lang="zh-CN" altLang="en-US" dirty="0">
                <a:solidFill>
                  <a:srgbClr val="FF0000"/>
                </a:solidFill>
              </a:rPr>
              <a:t>通知客户端写操作成功</a:t>
            </a:r>
            <a:r>
              <a:rPr lang="zh-CN" altLang="en-US" dirty="0"/>
              <a:t>。</a:t>
            </a:r>
            <a:endParaRPr lang="en-US" altLang="zh-CN" dirty="0"/>
          </a:p>
          <a:p>
            <a:endParaRPr lang="en-US" altLang="zh-CN" dirty="0"/>
          </a:p>
          <a:p>
            <a:r>
              <a:rPr lang="zh-CN" altLang="en-US" dirty="0"/>
              <a:t>整个写数据、备份过程都是内存操作，</a:t>
            </a:r>
            <a:r>
              <a:rPr lang="zh-CN" altLang="en-US" dirty="0">
                <a:solidFill>
                  <a:srgbClr val="FF0000"/>
                </a:solidFill>
              </a:rPr>
              <a:t>不涉及外存读／写</a:t>
            </a:r>
            <a:r>
              <a:rPr lang="zh-CN" altLang="en-US" dirty="0"/>
              <a:t>，所以速度较快。</a:t>
            </a:r>
            <a:endParaRPr lang="en-US" altLang="zh-CN" dirty="0"/>
          </a:p>
          <a:p>
            <a:endParaRPr lang="en-US" altLang="zh-CN" dirty="0"/>
          </a:p>
          <a:p>
            <a:r>
              <a:rPr lang="zh-CN" altLang="en-US" dirty="0">
                <a:solidFill>
                  <a:srgbClr val="FF0000"/>
                </a:solidFill>
              </a:rPr>
              <a:t>当备份服务器用于备份的</a:t>
            </a:r>
            <a:r>
              <a:rPr lang="en-US" altLang="zh-CN" dirty="0">
                <a:solidFill>
                  <a:srgbClr val="FF0000"/>
                </a:solidFill>
              </a:rPr>
              <a:t>Log</a:t>
            </a:r>
            <a:r>
              <a:rPr lang="zh-CN" altLang="en-US" dirty="0">
                <a:solidFill>
                  <a:srgbClr val="FF0000"/>
                </a:solidFill>
              </a:rPr>
              <a:t>片段写满时将其写入外存的</a:t>
            </a:r>
            <a:r>
              <a:rPr lang="en-US" altLang="zh-CN" dirty="0">
                <a:solidFill>
                  <a:srgbClr val="FF0000"/>
                </a:solidFill>
              </a:rPr>
              <a:t>LSM</a:t>
            </a:r>
            <a:r>
              <a:rPr lang="zh-CN" altLang="en-US" dirty="0">
                <a:solidFill>
                  <a:srgbClr val="FF0000"/>
                </a:solidFill>
              </a:rPr>
              <a:t>结构中。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117</a:t>
            </a:fld>
            <a:endParaRPr lang="zh-CN" altLang="en-US" dirty="0"/>
          </a:p>
        </p:txBody>
      </p:sp>
    </p:spTree>
    <p:extLst>
      <p:ext uri="{BB962C8B-B14F-4D97-AF65-F5344CB8AC3E}">
        <p14:creationId xmlns:p14="http://schemas.microsoft.com/office/powerpoint/2010/main" val="30037044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3.2.4.3 RAMCloud</a:t>
            </a:r>
            <a:r>
              <a:rPr lang="zh-CN" altLang="en-US" sz="2400" b="1" dirty="0">
                <a:solidFill>
                  <a:prstClr val="black"/>
                </a:solidFill>
              </a:rPr>
              <a:t>数据组织（续） </a:t>
            </a:r>
            <a:endParaRPr lang="zh-CN" altLang="en-US" dirty="0"/>
          </a:p>
        </p:txBody>
      </p:sp>
      <p:sp>
        <p:nvSpPr>
          <p:cNvPr id="3" name="内容占位符 2"/>
          <p:cNvSpPr>
            <a:spLocks noGrp="1"/>
          </p:cNvSpPr>
          <p:nvPr>
            <p:ph idx="1"/>
          </p:nvPr>
        </p:nvSpPr>
        <p:spPr>
          <a:xfrm>
            <a:off x="838200" y="1033194"/>
            <a:ext cx="10515600" cy="5323156"/>
          </a:xfrm>
        </p:spPr>
        <p:txBody>
          <a:bodyPr>
            <a:normAutofit fontScale="85000" lnSpcReduction="20000"/>
          </a:bodyPr>
          <a:lstStyle/>
          <a:p>
            <a:r>
              <a:rPr lang="zh-CN" altLang="en-US" dirty="0"/>
              <a:t>日志内容：包括</a:t>
            </a:r>
            <a:r>
              <a:rPr lang="zh-CN" altLang="en-US" dirty="0">
                <a:solidFill>
                  <a:srgbClr val="FF0000"/>
                </a:solidFill>
              </a:rPr>
              <a:t>元数据、摘要、墓碑</a:t>
            </a:r>
            <a:r>
              <a:rPr lang="zh-CN" altLang="en-US" dirty="0"/>
              <a:t>（</a:t>
            </a:r>
            <a:r>
              <a:rPr lang="en-US" altLang="zh-CN" dirty="0"/>
              <a:t>tombstone</a:t>
            </a:r>
            <a:r>
              <a:rPr lang="zh-CN" altLang="en-US" dirty="0"/>
              <a:t>）三种</a:t>
            </a:r>
          </a:p>
          <a:p>
            <a:r>
              <a:rPr lang="zh-CN" altLang="en-US" dirty="0"/>
              <a:t>（</a:t>
            </a:r>
            <a:r>
              <a:rPr lang="en-US" altLang="zh-CN" dirty="0"/>
              <a:t>1</a:t>
            </a:r>
            <a:r>
              <a:rPr lang="zh-CN" altLang="en-US" dirty="0"/>
              <a:t>）元数据</a:t>
            </a:r>
          </a:p>
          <a:p>
            <a:r>
              <a:rPr lang="zh-CN" altLang="en-US" dirty="0"/>
              <a:t>    包含基本单元</a:t>
            </a:r>
            <a:r>
              <a:rPr lang="en-US" altLang="zh-CN" dirty="0"/>
              <a:t>object</a:t>
            </a:r>
            <a:r>
              <a:rPr lang="zh-CN" altLang="en-US" dirty="0"/>
              <a:t>的</a:t>
            </a:r>
            <a:r>
              <a:rPr lang="en-US" altLang="zh-CN" dirty="0"/>
              <a:t>table id</a:t>
            </a:r>
            <a:r>
              <a:rPr lang="zh-CN" altLang="en-US" dirty="0"/>
              <a:t>、</a:t>
            </a:r>
            <a:r>
              <a:rPr lang="en-US" altLang="zh-CN" dirty="0"/>
              <a:t>key</a:t>
            </a:r>
            <a:r>
              <a:rPr lang="zh-CN" altLang="en-US" dirty="0"/>
              <a:t>、</a:t>
            </a:r>
            <a:r>
              <a:rPr lang="en-US" altLang="zh-CN" dirty="0"/>
              <a:t>version</a:t>
            </a:r>
            <a:r>
              <a:rPr lang="zh-CN" altLang="en-US" dirty="0"/>
              <a:t>、</a:t>
            </a:r>
            <a:r>
              <a:rPr lang="en-US" altLang="zh-CN" dirty="0">
                <a:solidFill>
                  <a:srgbClr val="FF0000"/>
                </a:solidFill>
              </a:rPr>
              <a:t>value</a:t>
            </a:r>
            <a:r>
              <a:rPr lang="zh-CN" altLang="en-US" dirty="0"/>
              <a:t>。在数据恢复时，将根据最新</a:t>
            </a:r>
            <a:r>
              <a:rPr lang="en-US" altLang="zh-CN" dirty="0"/>
              <a:t>version</a:t>
            </a:r>
            <a:r>
              <a:rPr lang="zh-CN" altLang="en-US" dirty="0"/>
              <a:t>的条目来重建</a:t>
            </a:r>
            <a:r>
              <a:rPr lang="en-US" altLang="zh-CN" dirty="0"/>
              <a:t>hash</a:t>
            </a:r>
            <a:r>
              <a:rPr lang="zh-CN" altLang="en-US" dirty="0"/>
              <a:t>表。</a:t>
            </a:r>
          </a:p>
          <a:p>
            <a:r>
              <a:rPr lang="zh-CN" altLang="en-US" dirty="0"/>
              <a:t>（</a:t>
            </a:r>
            <a:r>
              <a:rPr lang="en-US" altLang="zh-CN" dirty="0"/>
              <a:t>2</a:t>
            </a:r>
            <a:r>
              <a:rPr lang="zh-CN" altLang="en-US" dirty="0"/>
              <a:t>）日志摘要</a:t>
            </a:r>
            <a:r>
              <a:rPr lang="en-US" altLang="zh-CN" dirty="0"/>
              <a:t>(log digest)</a:t>
            </a:r>
          </a:p>
          <a:p>
            <a:r>
              <a:rPr lang="en-US" altLang="zh-CN" dirty="0"/>
              <a:t>    </a:t>
            </a:r>
            <a:r>
              <a:rPr lang="zh-CN" altLang="en-US" dirty="0"/>
              <a:t>每一个新的</a:t>
            </a:r>
            <a:r>
              <a:rPr lang="zh-CN" altLang="en-US" dirty="0">
                <a:solidFill>
                  <a:srgbClr val="FF0000"/>
                </a:solidFill>
              </a:rPr>
              <a:t>日志段</a:t>
            </a:r>
            <a:r>
              <a:rPr lang="zh-CN" altLang="en-US" dirty="0"/>
              <a:t>都会有一个日志摘要，摘要包含了所有属于该段的日志。在数据恢复时，将根据段的最新日志摘要来加载所有的元数据。</a:t>
            </a:r>
          </a:p>
          <a:p>
            <a:r>
              <a:rPr lang="zh-CN" altLang="en-US" dirty="0"/>
              <a:t>（</a:t>
            </a:r>
            <a:r>
              <a:rPr lang="en-US" altLang="zh-CN" dirty="0"/>
              <a:t>3</a:t>
            </a:r>
            <a:r>
              <a:rPr lang="zh-CN" altLang="en-US" dirty="0"/>
              <a:t>）墓碑</a:t>
            </a:r>
            <a:r>
              <a:rPr lang="en-US" altLang="zh-CN" dirty="0"/>
              <a:t> (tombstone)</a:t>
            </a:r>
          </a:p>
          <a:p>
            <a:r>
              <a:rPr lang="en-US" altLang="zh-CN" dirty="0"/>
              <a:t>    </a:t>
            </a:r>
            <a:r>
              <a:rPr lang="zh-CN" altLang="en-US" dirty="0"/>
              <a:t>一种特殊日志，它代表被删除的</a:t>
            </a:r>
            <a:r>
              <a:rPr lang="en-US" altLang="zh-CN" dirty="0"/>
              <a:t>object</a:t>
            </a:r>
            <a:r>
              <a:rPr lang="zh-CN" altLang="en-US" dirty="0"/>
              <a:t>。</a:t>
            </a:r>
            <a:r>
              <a:rPr lang="zh-CN" altLang="en-US" dirty="0">
                <a:solidFill>
                  <a:srgbClr val="FF0000"/>
                </a:solidFill>
              </a:rPr>
              <a:t>日志一旦写入就不可修改，因此在删除一个</a:t>
            </a:r>
            <a:r>
              <a:rPr lang="en-US" altLang="zh-CN" dirty="0">
                <a:solidFill>
                  <a:srgbClr val="FF0000"/>
                </a:solidFill>
              </a:rPr>
              <a:t>object</a:t>
            </a:r>
            <a:r>
              <a:rPr lang="zh-CN" altLang="en-US" dirty="0">
                <a:solidFill>
                  <a:srgbClr val="FF0000"/>
                </a:solidFill>
              </a:rPr>
              <a:t>的当时，在日志中添加一条</a:t>
            </a:r>
            <a:r>
              <a:rPr lang="en-US" altLang="zh-CN" dirty="0">
                <a:solidFill>
                  <a:srgbClr val="FF0000"/>
                </a:solidFill>
              </a:rPr>
              <a:t>tombstone</a:t>
            </a:r>
            <a:r>
              <a:rPr lang="zh-CN" altLang="en-US" dirty="0">
                <a:solidFill>
                  <a:srgbClr val="FF0000"/>
                </a:solidFill>
              </a:rPr>
              <a:t>记录，该记录包含</a:t>
            </a:r>
            <a:r>
              <a:rPr lang="en-US" altLang="zh-CN" dirty="0">
                <a:solidFill>
                  <a:srgbClr val="FF0000"/>
                </a:solidFill>
              </a:rPr>
              <a:t>table id</a:t>
            </a:r>
            <a:r>
              <a:rPr lang="zh-CN" altLang="en-US" dirty="0">
                <a:solidFill>
                  <a:srgbClr val="FF0000"/>
                </a:solidFill>
              </a:rPr>
              <a:t>、</a:t>
            </a:r>
            <a:r>
              <a:rPr lang="en-US" altLang="zh-CN" dirty="0">
                <a:solidFill>
                  <a:srgbClr val="FF0000"/>
                </a:solidFill>
              </a:rPr>
              <a:t>key</a:t>
            </a:r>
            <a:r>
              <a:rPr lang="zh-CN" altLang="en-US" dirty="0">
                <a:solidFill>
                  <a:srgbClr val="FF0000"/>
                </a:solidFill>
              </a:rPr>
              <a:t>和</a:t>
            </a:r>
            <a:r>
              <a:rPr lang="en-US" altLang="zh-CN" dirty="0">
                <a:solidFill>
                  <a:srgbClr val="FF0000"/>
                </a:solidFill>
              </a:rPr>
              <a:t>version</a:t>
            </a:r>
            <a:r>
              <a:rPr lang="zh-CN" altLang="en-US" dirty="0">
                <a:solidFill>
                  <a:srgbClr val="FF0000"/>
                </a:solidFill>
              </a:rPr>
              <a:t>。</a:t>
            </a:r>
            <a:r>
              <a:rPr lang="zh-CN" altLang="en-US" dirty="0"/>
              <a:t>在数据恢复时，它能保证被删除的</a:t>
            </a:r>
            <a:r>
              <a:rPr lang="en-US" altLang="zh-CN" dirty="0"/>
              <a:t>object</a:t>
            </a:r>
            <a:r>
              <a:rPr lang="zh-CN" altLang="en-US" dirty="0"/>
              <a:t>不会被重建。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118</a:t>
            </a:fld>
            <a:endParaRPr lang="zh-CN" altLang="en-US" dirty="0"/>
          </a:p>
        </p:txBody>
      </p:sp>
      <p:sp>
        <p:nvSpPr>
          <p:cNvPr id="5" name="对话气泡: 圆角矩形 4">
            <a:extLst>
              <a:ext uri="{FF2B5EF4-FFF2-40B4-BE49-F238E27FC236}">
                <a16:creationId xmlns:a16="http://schemas.microsoft.com/office/drawing/2014/main" id="{F64ECBB3-04FB-4011-87B9-76CD1B677046}"/>
              </a:ext>
            </a:extLst>
          </p:cNvPr>
          <p:cNvSpPr/>
          <p:nvPr/>
        </p:nvSpPr>
        <p:spPr>
          <a:xfrm>
            <a:off x="9697672" y="4219662"/>
            <a:ext cx="1770077" cy="427838"/>
          </a:xfrm>
          <a:prstGeom prst="wedgeRoundRectCallout">
            <a:avLst>
              <a:gd name="adj1" fmla="val -68957"/>
              <a:gd name="adj2" fmla="val 2143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并发控制问题</a:t>
            </a:r>
          </a:p>
        </p:txBody>
      </p:sp>
    </p:spTree>
    <p:extLst>
      <p:ext uri="{BB962C8B-B14F-4D97-AF65-F5344CB8AC3E}">
        <p14:creationId xmlns:p14="http://schemas.microsoft.com/office/powerpoint/2010/main" val="21635287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3.2.4.3 RAMCloud</a:t>
            </a:r>
            <a:r>
              <a:rPr lang="zh-CN" altLang="en-US" sz="2400" b="1" dirty="0">
                <a:solidFill>
                  <a:prstClr val="black"/>
                </a:solidFill>
              </a:rPr>
              <a:t>数据组织（续） </a:t>
            </a:r>
            <a:endParaRPr lang="zh-CN" altLang="en-US" dirty="0"/>
          </a:p>
        </p:txBody>
      </p:sp>
      <p:sp>
        <p:nvSpPr>
          <p:cNvPr id="3" name="内容占位符 2"/>
          <p:cNvSpPr>
            <a:spLocks noGrp="1"/>
          </p:cNvSpPr>
          <p:nvPr>
            <p:ph idx="1"/>
          </p:nvPr>
        </p:nvSpPr>
        <p:spPr/>
        <p:txBody>
          <a:bodyPr>
            <a:normAutofit/>
          </a:bodyPr>
          <a:lstStyle/>
          <a:p>
            <a:r>
              <a:rPr lang="zh-CN" altLang="en-US" sz="2400" b="1" dirty="0"/>
              <a:t>垃圾回收</a:t>
            </a:r>
            <a:r>
              <a:rPr lang="zh-CN" altLang="en-US" sz="2400" dirty="0"/>
              <a:t>：被删除的记录最终还是要通过垃圾回收</a:t>
            </a:r>
            <a:r>
              <a:rPr lang="zh-CN" altLang="en-US" sz="2400" dirty="0">
                <a:solidFill>
                  <a:srgbClr val="FF0000"/>
                </a:solidFill>
              </a:rPr>
              <a:t>释放其占用的资源</a:t>
            </a:r>
            <a:r>
              <a:rPr lang="zh-CN" altLang="en-US" sz="2400" dirty="0"/>
              <a:t>，</a:t>
            </a:r>
            <a:r>
              <a:rPr lang="en-US" altLang="zh-CN" sz="2400" dirty="0"/>
              <a:t>tombstone</a:t>
            </a:r>
            <a:r>
              <a:rPr lang="zh-CN" altLang="en-US" sz="2400" dirty="0"/>
              <a:t>日志的设计，使得垃圾回收机制必须考虑此类日志。</a:t>
            </a:r>
            <a:endParaRPr lang="en-US" altLang="zh-CN" sz="2400" dirty="0"/>
          </a:p>
          <a:p>
            <a:endParaRPr lang="en-US" altLang="zh-CN" sz="2400" dirty="0"/>
          </a:p>
          <a:p>
            <a:r>
              <a:rPr lang="zh-CN" altLang="en-US" sz="2400" dirty="0"/>
              <a:t>垃圾回收器</a:t>
            </a:r>
            <a:r>
              <a:rPr lang="en-US" altLang="zh-CN" sz="2400" dirty="0"/>
              <a:t>cleaner</a:t>
            </a:r>
            <a:r>
              <a:rPr lang="zh-CN" altLang="en-US" sz="2400" dirty="0"/>
              <a:t>处理</a:t>
            </a:r>
            <a:r>
              <a:rPr lang="en-US" altLang="zh-CN" sz="2400" dirty="0"/>
              <a:t>tombstone</a:t>
            </a:r>
            <a:r>
              <a:rPr lang="zh-CN" altLang="en-US" sz="2400" dirty="0"/>
              <a:t>日志时，会检查</a:t>
            </a:r>
            <a:r>
              <a:rPr lang="en-US" altLang="zh-CN" sz="2400" dirty="0"/>
              <a:t>tombstone</a:t>
            </a:r>
            <a:r>
              <a:rPr lang="zh-CN" altLang="en-US" sz="2400" dirty="0"/>
              <a:t>所指定的</a:t>
            </a:r>
            <a:r>
              <a:rPr lang="en-US" altLang="zh-CN" sz="2400" dirty="0">
                <a:solidFill>
                  <a:srgbClr val="FF0000"/>
                </a:solidFill>
              </a:rPr>
              <a:t>segment</a:t>
            </a:r>
            <a:r>
              <a:rPr lang="zh-CN" altLang="en-US" sz="2400" dirty="0">
                <a:solidFill>
                  <a:srgbClr val="FF0000"/>
                </a:solidFill>
              </a:rPr>
              <a:t>是否不在任何的</a:t>
            </a:r>
            <a:r>
              <a:rPr lang="en-US" altLang="zh-CN" sz="2400" dirty="0">
                <a:solidFill>
                  <a:srgbClr val="FF0000"/>
                </a:solidFill>
              </a:rPr>
              <a:t>log</a:t>
            </a:r>
            <a:r>
              <a:rPr lang="zh-CN" altLang="en-US" sz="2400" dirty="0">
                <a:solidFill>
                  <a:srgbClr val="FF0000"/>
                </a:solidFill>
              </a:rPr>
              <a:t>中</a:t>
            </a:r>
            <a:r>
              <a:rPr lang="zh-CN" altLang="en-US" sz="2400" dirty="0"/>
              <a:t>：</a:t>
            </a:r>
            <a:endParaRPr lang="en-US" altLang="zh-CN" sz="2400" dirty="0"/>
          </a:p>
          <a:p>
            <a:pPr marL="457200" indent="-457200">
              <a:buFont typeface="Wingdings" panose="05000000000000000000" pitchFamily="2" charset="2"/>
              <a:buChar char="Ø"/>
            </a:pPr>
            <a:r>
              <a:rPr lang="en-US" altLang="zh-CN" sz="2400" dirty="0"/>
              <a:t>     </a:t>
            </a:r>
            <a:r>
              <a:rPr lang="zh-CN" altLang="en-US" sz="2400" dirty="0"/>
              <a:t>如果不在，那么说明</a:t>
            </a:r>
            <a:r>
              <a:rPr lang="en-US" altLang="zh-CN" sz="2400" dirty="0"/>
              <a:t>object</a:t>
            </a:r>
            <a:r>
              <a:rPr lang="zh-CN" altLang="en-US" sz="2400" dirty="0"/>
              <a:t>已经被删除；</a:t>
            </a:r>
            <a:endParaRPr lang="en-US" altLang="zh-CN" sz="2400" dirty="0"/>
          </a:p>
          <a:p>
            <a:pPr marL="457200" indent="-457200">
              <a:buFont typeface="Wingdings" panose="05000000000000000000" pitchFamily="2" charset="2"/>
              <a:buChar char="Ø"/>
            </a:pPr>
            <a:r>
              <a:rPr lang="en-US" altLang="zh-CN" sz="2400" dirty="0"/>
              <a:t>     </a:t>
            </a:r>
            <a:r>
              <a:rPr lang="zh-CN" altLang="en-US" sz="2400" dirty="0"/>
              <a:t>否则说明该</a:t>
            </a:r>
            <a:r>
              <a:rPr lang="en-US" altLang="zh-CN" sz="2400" dirty="0"/>
              <a:t>segment</a:t>
            </a:r>
            <a:r>
              <a:rPr lang="zh-CN" altLang="en-US" sz="2400" dirty="0"/>
              <a:t>还有有效数据，该</a:t>
            </a:r>
            <a:r>
              <a:rPr lang="en-US" altLang="zh-CN" sz="2400" dirty="0"/>
              <a:t>tombstone</a:t>
            </a:r>
            <a:r>
              <a:rPr lang="zh-CN" altLang="en-US" sz="2400" dirty="0"/>
              <a:t>不能被删除。</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119</a:t>
            </a:fld>
            <a:endParaRPr lang="zh-CN" altLang="en-US" dirty="0"/>
          </a:p>
        </p:txBody>
      </p:sp>
    </p:spTree>
    <p:extLst>
      <p:ext uri="{BB962C8B-B14F-4D97-AF65-F5344CB8AC3E}">
        <p14:creationId xmlns:p14="http://schemas.microsoft.com/office/powerpoint/2010/main" val="107454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3.1.2 </a:t>
            </a:r>
            <a:r>
              <a:rPr lang="zh-CN" altLang="en-US" dirty="0"/>
              <a:t>键值对模型应用现状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pic>
        <p:nvPicPr>
          <p:cNvPr id="11" name="图片 10"/>
          <p:cNvPicPr>
            <a:picLocks noChangeAspect="1"/>
          </p:cNvPicPr>
          <p:nvPr/>
        </p:nvPicPr>
        <p:blipFill>
          <a:blip r:embed="rId3"/>
          <a:stretch>
            <a:fillRect/>
          </a:stretch>
        </p:blipFill>
        <p:spPr>
          <a:xfrm>
            <a:off x="611376" y="1070164"/>
            <a:ext cx="1090712" cy="976722"/>
          </a:xfrm>
          <a:prstGeom prst="rect">
            <a:avLst/>
          </a:prstGeom>
        </p:spPr>
      </p:pic>
      <p:sp>
        <p:nvSpPr>
          <p:cNvPr id="12" name="矩形 11"/>
          <p:cNvSpPr/>
          <p:nvPr/>
        </p:nvSpPr>
        <p:spPr>
          <a:xfrm>
            <a:off x="1939462" y="1322394"/>
            <a:ext cx="9414338" cy="1827552"/>
          </a:xfrm>
          <a:prstGeom prst="rect">
            <a:avLst/>
          </a:prstGeom>
        </p:spPr>
        <p:txBody>
          <a:bodyPr wrap="square">
            <a:spAutoFit/>
          </a:bodyPr>
          <a:lstStyle/>
          <a:p>
            <a:pPr>
              <a:lnSpc>
                <a:spcPct val="120000"/>
              </a:lnSpc>
            </a:pPr>
            <a:r>
              <a:rPr lang="zh-CN" altLang="en-US" sz="2400" kern="0" dirty="0">
                <a:latin typeface="微软雅黑" panose="020B0503020204020204" pitchFamily="34" charset="-122"/>
                <a:ea typeface="微软雅黑" panose="020B0503020204020204" pitchFamily="34" charset="-122"/>
                <a:cs typeface="+mn-ea"/>
              </a:rPr>
              <a:t>一个</a:t>
            </a:r>
            <a:r>
              <a:rPr lang="zh-CN" altLang="zh-CN" sz="2400" kern="0" dirty="0">
                <a:latin typeface="微软雅黑" panose="020B0503020204020204" pitchFamily="34" charset="-122"/>
                <a:ea typeface="微软雅黑" panose="020B0503020204020204" pitchFamily="34" charset="-122"/>
                <a:cs typeface="+mn-ea"/>
              </a:rPr>
              <a:t>开源的使用</a:t>
            </a:r>
            <a:r>
              <a:rPr lang="en-US" altLang="zh-CN" sz="2400" kern="0" dirty="0">
                <a:latin typeface="微软雅黑" panose="020B0503020204020204" pitchFamily="34" charset="-122"/>
                <a:ea typeface="微软雅黑" panose="020B0503020204020204" pitchFamily="34" charset="-122"/>
                <a:cs typeface="+mn-ea"/>
              </a:rPr>
              <a:t>ANSI C</a:t>
            </a:r>
            <a:r>
              <a:rPr lang="zh-CN" altLang="zh-CN" sz="2400" kern="0" dirty="0">
                <a:latin typeface="微软雅黑" panose="020B0503020204020204" pitchFamily="34" charset="-122"/>
                <a:ea typeface="微软雅黑" panose="020B0503020204020204" pitchFamily="34" charset="-122"/>
                <a:cs typeface="+mn-ea"/>
              </a:rPr>
              <a:t>语言编写、支持网络、</a:t>
            </a:r>
            <a:r>
              <a:rPr lang="zh-CN" altLang="zh-CN" sz="2400" kern="0" dirty="0">
                <a:solidFill>
                  <a:srgbClr val="FF0000"/>
                </a:solidFill>
                <a:latin typeface="微软雅黑" panose="020B0503020204020204" pitchFamily="34" charset="-122"/>
                <a:ea typeface="微软雅黑" panose="020B0503020204020204" pitchFamily="34" charset="-122"/>
                <a:cs typeface="+mn-ea"/>
              </a:rPr>
              <a:t>可基于内存亦可持久化的日志型、键值对</a:t>
            </a:r>
            <a:r>
              <a:rPr lang="zh-CN" altLang="zh-CN" sz="2400" kern="0" dirty="0">
                <a:latin typeface="微软雅黑" panose="020B0503020204020204" pitchFamily="34" charset="-122"/>
                <a:ea typeface="微软雅黑" panose="020B0503020204020204" pitchFamily="34" charset="-122"/>
                <a:cs typeface="+mn-ea"/>
              </a:rPr>
              <a:t>数据库，并提供多种语言的</a:t>
            </a:r>
            <a:r>
              <a:rPr lang="en-US" altLang="zh-CN" sz="2400" kern="0" dirty="0">
                <a:latin typeface="微软雅黑" panose="020B0503020204020204" pitchFamily="34" charset="-122"/>
                <a:ea typeface="微软雅黑" panose="020B0503020204020204" pitchFamily="34" charset="-122"/>
                <a:cs typeface="+mn-ea"/>
              </a:rPr>
              <a:t>API</a:t>
            </a:r>
            <a:r>
              <a:rPr lang="zh-CN" altLang="zh-CN" sz="2400" kern="0" dirty="0">
                <a:latin typeface="微软雅黑" panose="020B0503020204020204" pitchFamily="34" charset="-122"/>
                <a:ea typeface="微软雅黑" panose="020B0503020204020204" pitchFamily="34" charset="-122"/>
                <a:cs typeface="+mn-ea"/>
              </a:rPr>
              <a:t>。新浪微博、传媒巨头</a:t>
            </a:r>
            <a:r>
              <a:rPr lang="en-US" altLang="zh-CN" sz="2400" kern="0" dirty="0">
                <a:latin typeface="微软雅黑" panose="020B0503020204020204" pitchFamily="34" charset="-122"/>
                <a:ea typeface="微软雅黑" panose="020B0503020204020204" pitchFamily="34" charset="-122"/>
                <a:cs typeface="+mn-ea"/>
              </a:rPr>
              <a:t>Viacom</a:t>
            </a:r>
            <a:r>
              <a:rPr lang="zh-CN" altLang="zh-CN" sz="2400" kern="0" dirty="0">
                <a:latin typeface="微软雅黑" panose="020B0503020204020204" pitchFamily="34" charset="-122"/>
                <a:ea typeface="微软雅黑" panose="020B0503020204020204" pitchFamily="34" charset="-122"/>
                <a:cs typeface="+mn-ea"/>
              </a:rPr>
              <a:t>及图片分享领域佼佼者</a:t>
            </a:r>
            <a:r>
              <a:rPr lang="en-US" altLang="zh-CN" sz="2400" kern="0" dirty="0">
                <a:latin typeface="微软雅黑" panose="020B0503020204020204" pitchFamily="34" charset="-122"/>
                <a:ea typeface="微软雅黑" panose="020B0503020204020204" pitchFamily="34" charset="-122"/>
                <a:cs typeface="+mn-ea"/>
              </a:rPr>
              <a:t>Pinterest</a:t>
            </a:r>
            <a:r>
              <a:rPr lang="zh-CN" altLang="zh-CN" sz="2400" kern="0" dirty="0">
                <a:latin typeface="微软雅黑" panose="020B0503020204020204" pitchFamily="34" charset="-122"/>
                <a:ea typeface="微软雅黑" panose="020B0503020204020204" pitchFamily="34" charset="-122"/>
                <a:cs typeface="+mn-ea"/>
              </a:rPr>
              <a:t>等都采用</a:t>
            </a:r>
            <a:r>
              <a:rPr lang="en-US" altLang="zh-CN" sz="2400" kern="0" dirty="0">
                <a:latin typeface="微软雅黑" panose="020B0503020204020204" pitchFamily="34" charset="-122"/>
                <a:ea typeface="微软雅黑" panose="020B0503020204020204" pitchFamily="34" charset="-122"/>
                <a:cs typeface="+mn-ea"/>
              </a:rPr>
              <a:t>Redis</a:t>
            </a:r>
            <a:r>
              <a:rPr lang="zh-CN" altLang="zh-CN" sz="2400" kern="0" dirty="0">
                <a:latin typeface="微软雅黑" panose="020B0503020204020204" pitchFamily="34" charset="-122"/>
                <a:ea typeface="微软雅黑" panose="020B0503020204020204" pitchFamily="34" charset="-122"/>
                <a:cs typeface="+mn-ea"/>
              </a:rPr>
              <a:t>作为业务平台的架构。</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sp>
        <p:nvSpPr>
          <p:cNvPr id="13" name="矩形 12"/>
          <p:cNvSpPr/>
          <p:nvPr/>
        </p:nvSpPr>
        <p:spPr>
          <a:xfrm>
            <a:off x="1939462" y="3785033"/>
            <a:ext cx="9525408" cy="1865126"/>
          </a:xfrm>
          <a:prstGeom prst="rect">
            <a:avLst/>
          </a:prstGeom>
        </p:spPr>
        <p:txBody>
          <a:bodyPr wrap="square">
            <a:spAutoFit/>
          </a:bodyPr>
          <a:lstStyle/>
          <a:p>
            <a:pPr>
              <a:lnSpc>
                <a:spcPct val="120000"/>
              </a:lnSpc>
            </a:pPr>
            <a:r>
              <a:rPr lang="zh-CN" altLang="en-US" sz="2400" dirty="0">
                <a:latin typeface="微软雅黑" panose="020B0503020204020204" pitchFamily="34" charset="-122"/>
                <a:ea typeface="微软雅黑" panose="020B0503020204020204" pitchFamily="34" charset="-122"/>
                <a:cs typeface="+mn-ea"/>
              </a:rPr>
              <a:t>斯坦福大学研发，</a:t>
            </a:r>
            <a:r>
              <a:rPr lang="zh-CN" altLang="zh-CN" sz="2400" dirty="0">
                <a:latin typeface="微软雅黑" panose="020B0503020204020204" pitchFamily="34" charset="-122"/>
                <a:ea typeface="微软雅黑" panose="020B0503020204020204" pitchFamily="34" charset="-122"/>
                <a:cs typeface="+mn-ea"/>
              </a:rPr>
              <a:t>是一个</a:t>
            </a:r>
            <a:r>
              <a:rPr lang="zh-CN" altLang="zh-CN" sz="2400" dirty="0">
                <a:solidFill>
                  <a:srgbClr val="FF0000"/>
                </a:solidFill>
                <a:latin typeface="微软雅黑" panose="020B0503020204020204" pitchFamily="34" charset="-122"/>
                <a:ea typeface="微软雅黑" panose="020B0503020204020204" pitchFamily="34" charset="-122"/>
                <a:cs typeface="+mn-ea"/>
              </a:rPr>
              <a:t>完全使用</a:t>
            </a:r>
            <a:r>
              <a:rPr lang="en-US" altLang="zh-CN" sz="2400" dirty="0">
                <a:solidFill>
                  <a:srgbClr val="FF0000"/>
                </a:solidFill>
                <a:latin typeface="微软雅黑" panose="020B0503020204020204" pitchFamily="34" charset="-122"/>
                <a:ea typeface="微软雅黑" panose="020B0503020204020204" pitchFamily="34" charset="-122"/>
                <a:cs typeface="+mn-ea"/>
              </a:rPr>
              <a:t>DRAM</a:t>
            </a:r>
            <a:r>
              <a:rPr lang="zh-CN" altLang="zh-CN" sz="2400" dirty="0">
                <a:latin typeface="微软雅黑" panose="020B0503020204020204" pitchFamily="34" charset="-122"/>
                <a:ea typeface="微软雅黑" panose="020B0503020204020204" pitchFamily="34" charset="-122"/>
                <a:cs typeface="+mn-ea"/>
              </a:rPr>
              <a:t>的存储系统，所有数据都保存到内存中（为了故障恢复会将日志和数据的备份持久化到普通硬盘中）。</a:t>
            </a:r>
            <a:r>
              <a:rPr lang="zh-CN" altLang="zh-CN" sz="2400" kern="0" dirty="0">
                <a:latin typeface="微软雅黑" panose="020B0503020204020204" pitchFamily="34" charset="-122"/>
                <a:ea typeface="微软雅黑" panose="020B0503020204020204" pitchFamily="34" charset="-122"/>
                <a:cs typeface="+mn-ea"/>
              </a:rPr>
              <a:t>由于将所有数据存放在内存中，性能比目前最高性能的硬盘存储系统要高</a:t>
            </a:r>
            <a:r>
              <a:rPr lang="en-US" altLang="zh-CN" sz="2400" kern="0" dirty="0">
                <a:latin typeface="微软雅黑" panose="020B0503020204020204" pitchFamily="34" charset="-122"/>
                <a:ea typeface="微软雅黑" panose="020B0503020204020204" pitchFamily="34" charset="-122"/>
                <a:cs typeface="+mn-ea"/>
              </a:rPr>
              <a:t>100</a:t>
            </a:r>
            <a:r>
              <a:rPr lang="zh-CN" altLang="zh-CN" sz="2400" kern="0" dirty="0">
                <a:latin typeface="微软雅黑" panose="020B0503020204020204" pitchFamily="34" charset="-122"/>
                <a:ea typeface="微软雅黑" panose="020B0503020204020204" pitchFamily="34" charset="-122"/>
                <a:cs typeface="+mn-ea"/>
              </a:rPr>
              <a:t>～</a:t>
            </a:r>
            <a:r>
              <a:rPr lang="en-US" altLang="zh-CN" sz="2400" kern="0" dirty="0">
                <a:latin typeface="微软雅黑" panose="020B0503020204020204" pitchFamily="34" charset="-122"/>
                <a:ea typeface="微软雅黑" panose="020B0503020204020204" pitchFamily="34" charset="-122"/>
                <a:cs typeface="+mn-ea"/>
              </a:rPr>
              <a:t>1000</a:t>
            </a:r>
            <a:r>
              <a:rPr lang="zh-CN" altLang="zh-CN" sz="2400" kern="0" dirty="0">
                <a:latin typeface="微软雅黑" panose="020B0503020204020204" pitchFamily="34" charset="-122"/>
                <a:ea typeface="微软雅黑" panose="020B0503020204020204" pitchFamily="34" charset="-122"/>
                <a:cs typeface="+mn-ea"/>
              </a:rPr>
              <a:t>倍。</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4"/>
          <a:stretch>
            <a:fillRect/>
          </a:stretch>
        </p:blipFill>
        <p:spPr>
          <a:xfrm>
            <a:off x="552228" y="3973759"/>
            <a:ext cx="1209008" cy="326240"/>
          </a:xfrm>
          <a:prstGeom prst="rect">
            <a:avLst/>
          </a:prstGeom>
        </p:spPr>
      </p:pic>
    </p:spTree>
    <p:extLst>
      <p:ext uri="{BB962C8B-B14F-4D97-AF65-F5344CB8AC3E}">
        <p14:creationId xmlns:p14="http://schemas.microsoft.com/office/powerpoint/2010/main" val="9328921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a:t>
            </a:r>
            <a:endParaRPr lang="zh-CN" altLang="en-US" sz="2400" dirty="0"/>
          </a:p>
        </p:txBody>
      </p:sp>
      <p:sp>
        <p:nvSpPr>
          <p:cNvPr id="3" name="内容占位符 2"/>
          <p:cNvSpPr>
            <a:spLocks noGrp="1"/>
          </p:cNvSpPr>
          <p:nvPr>
            <p:ph idx="1"/>
          </p:nvPr>
        </p:nvSpPr>
        <p:spPr>
          <a:xfrm>
            <a:off x="595745" y="1025236"/>
            <a:ext cx="10474037" cy="2507673"/>
          </a:xfrm>
        </p:spPr>
        <p:txBody>
          <a:bodyPr>
            <a:noAutofit/>
          </a:bodyPr>
          <a:lstStyle/>
          <a:p>
            <a:r>
              <a:rPr lang="zh-CN" altLang="en-US" sz="2400" dirty="0"/>
              <a:t>       对于基于日志的内存分配，好处是</a:t>
            </a:r>
            <a:r>
              <a:rPr lang="zh-CN" altLang="en-US" sz="2400" dirty="0">
                <a:solidFill>
                  <a:srgbClr val="FF0000"/>
                </a:solidFill>
              </a:rPr>
              <a:t>充分利用了日志的顺序</a:t>
            </a:r>
            <a:r>
              <a:rPr lang="en-US" altLang="zh-CN" sz="2400" dirty="0">
                <a:solidFill>
                  <a:srgbClr val="FF0000"/>
                </a:solidFill>
              </a:rPr>
              <a:t>I/O</a:t>
            </a:r>
            <a:r>
              <a:rPr lang="zh-CN" altLang="en-US" sz="2400" dirty="0">
                <a:solidFill>
                  <a:srgbClr val="FF0000"/>
                </a:solidFill>
              </a:rPr>
              <a:t>带宽，避免了写入操作的高延迟，</a:t>
            </a:r>
            <a:r>
              <a:rPr lang="zh-CN" altLang="en-US" sz="2400" dirty="0"/>
              <a:t>缺点是需要定期地对日志进行清理操作，对应内存的碎片管理。日志的</a:t>
            </a:r>
            <a:r>
              <a:rPr lang="zh-CN" altLang="en-US" sz="2400" dirty="0">
                <a:solidFill>
                  <a:srgbClr val="FF0000"/>
                </a:solidFill>
              </a:rPr>
              <a:t>清理动作</a:t>
            </a:r>
            <a:r>
              <a:rPr lang="zh-CN" altLang="en-US" sz="2400" dirty="0"/>
              <a:t>可能成为系统的</a:t>
            </a:r>
            <a:r>
              <a:rPr lang="zh-CN" altLang="en-US" sz="2400" dirty="0">
                <a:solidFill>
                  <a:srgbClr val="FF0000"/>
                </a:solidFill>
              </a:rPr>
              <a:t>瓶颈</a:t>
            </a:r>
            <a:r>
              <a:rPr lang="zh-CN" altLang="en-US" sz="2400" dirty="0"/>
              <a:t>。</a:t>
            </a:r>
            <a:endParaRPr lang="en-US" altLang="zh-CN" sz="2400" dirty="0"/>
          </a:p>
          <a:p>
            <a:r>
              <a:rPr lang="zh-CN" altLang="en-US" sz="2400" dirty="0">
                <a:solidFill>
                  <a:srgbClr val="FF0000"/>
                </a:solidFill>
              </a:rPr>
              <a:t>内存回收需要避免的问题：</a:t>
            </a:r>
            <a:r>
              <a:rPr lang="zh-CN" altLang="en-US" sz="2400" dirty="0"/>
              <a:t>随着内存利用率的上升，回收的成本也越来越大。</a:t>
            </a:r>
            <a:r>
              <a:rPr lang="zh-CN" altLang="en-US" sz="2400" dirty="0">
                <a:solidFill>
                  <a:srgbClr val="FF0000"/>
                </a:solidFill>
              </a:rPr>
              <a:t>不能为了清理出少量（如</a:t>
            </a:r>
            <a:r>
              <a:rPr lang="en-US" altLang="zh-CN" sz="2400" dirty="0">
                <a:solidFill>
                  <a:srgbClr val="FF0000"/>
                </a:solidFill>
              </a:rPr>
              <a:t>10%</a:t>
            </a:r>
            <a:r>
              <a:rPr lang="zh-CN" altLang="en-US" sz="2400" dirty="0">
                <a:solidFill>
                  <a:srgbClr val="FF0000"/>
                </a:solidFill>
              </a:rPr>
              <a:t>）的空间而移动绝大部分（如</a:t>
            </a:r>
            <a:r>
              <a:rPr lang="en-US" altLang="zh-CN" sz="2400" dirty="0">
                <a:solidFill>
                  <a:srgbClr val="FF0000"/>
                </a:solidFill>
              </a:rPr>
              <a:t>90%</a:t>
            </a:r>
            <a:r>
              <a:rPr lang="zh-CN" altLang="en-US" sz="2400" dirty="0">
                <a:solidFill>
                  <a:srgbClr val="FF0000"/>
                </a:solidFill>
              </a:rPr>
              <a:t>）数据</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120</a:t>
            </a:fld>
            <a:endParaRPr lang="zh-CN" altLang="en-US" dirty="0"/>
          </a:p>
        </p:txBody>
      </p:sp>
      <p:pic>
        <p:nvPicPr>
          <p:cNvPr id="6" name="图片 5"/>
          <p:cNvPicPr>
            <a:picLocks noChangeAspect="1"/>
          </p:cNvPicPr>
          <p:nvPr/>
        </p:nvPicPr>
        <p:blipFill>
          <a:blip r:embed="rId2"/>
          <a:stretch>
            <a:fillRect/>
          </a:stretch>
        </p:blipFill>
        <p:spPr>
          <a:xfrm>
            <a:off x="1533654" y="3425859"/>
            <a:ext cx="1727331" cy="772065"/>
          </a:xfrm>
          <a:prstGeom prst="rect">
            <a:avLst/>
          </a:prstGeom>
        </p:spPr>
      </p:pic>
      <p:pic>
        <p:nvPicPr>
          <p:cNvPr id="7" name="图片 6"/>
          <p:cNvPicPr>
            <a:picLocks noChangeAspect="1"/>
          </p:cNvPicPr>
          <p:nvPr/>
        </p:nvPicPr>
        <p:blipFill>
          <a:blip r:embed="rId3"/>
          <a:stretch>
            <a:fillRect/>
          </a:stretch>
        </p:blipFill>
        <p:spPr>
          <a:xfrm>
            <a:off x="1547509" y="4694691"/>
            <a:ext cx="1305849" cy="719550"/>
          </a:xfrm>
          <a:prstGeom prst="rect">
            <a:avLst/>
          </a:prstGeom>
        </p:spPr>
      </p:pic>
      <p:pic>
        <p:nvPicPr>
          <p:cNvPr id="8" name="图片 7"/>
          <p:cNvPicPr>
            <a:picLocks noChangeAspect="1"/>
          </p:cNvPicPr>
          <p:nvPr/>
        </p:nvPicPr>
        <p:blipFill>
          <a:blip r:embed="rId4"/>
          <a:stretch>
            <a:fillRect/>
          </a:stretch>
        </p:blipFill>
        <p:spPr>
          <a:xfrm>
            <a:off x="6095999" y="3467422"/>
            <a:ext cx="1866995" cy="772065"/>
          </a:xfrm>
          <a:prstGeom prst="rect">
            <a:avLst/>
          </a:prstGeom>
        </p:spPr>
      </p:pic>
      <p:pic>
        <p:nvPicPr>
          <p:cNvPr id="9" name="图片 8"/>
          <p:cNvPicPr>
            <a:picLocks noChangeAspect="1"/>
          </p:cNvPicPr>
          <p:nvPr/>
        </p:nvPicPr>
        <p:blipFill>
          <a:blip r:embed="rId5"/>
          <a:stretch>
            <a:fillRect/>
          </a:stretch>
        </p:blipFill>
        <p:spPr>
          <a:xfrm>
            <a:off x="6095999" y="4643451"/>
            <a:ext cx="1727664" cy="798499"/>
          </a:xfrm>
          <a:prstGeom prst="rect">
            <a:avLst/>
          </a:prstGeom>
        </p:spPr>
      </p:pic>
      <p:sp>
        <p:nvSpPr>
          <p:cNvPr id="10" name="下箭头 9"/>
          <p:cNvSpPr/>
          <p:nvPr/>
        </p:nvSpPr>
        <p:spPr>
          <a:xfrm>
            <a:off x="1870364" y="4239487"/>
            <a:ext cx="318654" cy="403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6386267" y="4297085"/>
            <a:ext cx="318654" cy="403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63637" y="3927965"/>
            <a:ext cx="859371" cy="1015663"/>
          </a:xfrm>
          <a:prstGeom prst="rect">
            <a:avLst/>
          </a:prstGeom>
        </p:spPr>
        <p:txBody>
          <a:bodyPr wrap="square">
            <a:spAutoFit/>
          </a:bodyPr>
          <a:lstStyle/>
          <a:p>
            <a:r>
              <a:rPr lang="zh-CN" altLang="en-US" sz="6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6000"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338494" y="3946697"/>
            <a:ext cx="859371" cy="1015663"/>
          </a:xfrm>
          <a:prstGeom prst="rect">
            <a:avLst/>
          </a:prstGeom>
        </p:spPr>
        <p:txBody>
          <a:bodyPr wrap="square">
            <a:spAutoFit/>
          </a:bodyPr>
          <a:lstStyle/>
          <a:p>
            <a:r>
              <a:rPr lang="zh-CN" altLang="en-US" sz="6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6000" dirty="0">
              <a:solidFill>
                <a:srgbClr val="FF0000"/>
              </a:solidFill>
              <a:latin typeface="微软雅黑" panose="020B0503020204020204" pitchFamily="34" charset="-122"/>
              <a:ea typeface="微软雅黑" panose="020B0503020204020204" pitchFamily="34" charset="-122"/>
            </a:endParaRPr>
          </a:p>
        </p:txBody>
      </p:sp>
      <p:sp>
        <p:nvSpPr>
          <p:cNvPr id="14" name="矩形 13"/>
          <p:cNvSpPr/>
          <p:nvPr/>
        </p:nvSpPr>
        <p:spPr>
          <a:xfrm>
            <a:off x="608921" y="5347592"/>
            <a:ext cx="10890352" cy="830997"/>
          </a:xfrm>
          <a:prstGeom prst="rect">
            <a:avLst/>
          </a:prstGeom>
        </p:spPr>
        <p:txBody>
          <a:bodyPr wrap="square">
            <a:spAutoFit/>
          </a:bodyPr>
          <a:lstStyle/>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RAMCloud</a:t>
            </a:r>
            <a:r>
              <a:rPr lang="zh-CN" altLang="en-US" sz="2400" dirty="0">
                <a:latin typeface="微软雅黑" panose="020B0503020204020204" pitchFamily="34" charset="-122"/>
                <a:ea typeface="微软雅黑" panose="020B0503020204020204" pitchFamily="34" charset="-122"/>
              </a:rPr>
              <a:t>对于</a:t>
            </a:r>
            <a:r>
              <a:rPr lang="en-US" altLang="zh-CN" sz="2400" dirty="0">
                <a:latin typeface="微软雅黑" panose="020B0503020204020204" pitchFamily="34" charset="-122"/>
                <a:ea typeface="微软雅黑" panose="020B0503020204020204" pitchFamily="34" charset="-122"/>
              </a:rPr>
              <a:t>memory</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disk</a:t>
            </a:r>
            <a:r>
              <a:rPr lang="zh-CN" altLang="en-US" sz="2400" dirty="0">
                <a:latin typeface="微软雅黑" panose="020B0503020204020204" pitchFamily="34" charset="-122"/>
                <a:ea typeface="微软雅黑" panose="020B0503020204020204" pitchFamily="34" charset="-122"/>
              </a:rPr>
              <a:t>采取了两级回收（</a:t>
            </a:r>
            <a:r>
              <a:rPr lang="en-US" altLang="zh-CN" sz="2400" dirty="0">
                <a:latin typeface="微软雅黑" panose="020B0503020204020204" pitchFamily="34" charset="-122"/>
                <a:ea typeface="微软雅黑" panose="020B0503020204020204" pitchFamily="34" charset="-122"/>
              </a:rPr>
              <a:t>Two-level Cleaning </a:t>
            </a:r>
            <a:r>
              <a:rPr lang="zh-CN" altLang="en-US" sz="2400" dirty="0">
                <a:latin typeface="微软雅黑" panose="020B0503020204020204" pitchFamily="34" charset="-122"/>
                <a:ea typeface="微软雅黑" panose="020B0503020204020204" pitchFamily="34" charset="-122"/>
              </a:rPr>
              <a:t>）策略。</a:t>
            </a:r>
          </a:p>
        </p:txBody>
      </p:sp>
    </p:spTree>
    <p:extLst>
      <p:ext uri="{BB962C8B-B14F-4D97-AF65-F5344CB8AC3E}">
        <p14:creationId xmlns:p14="http://schemas.microsoft.com/office/powerpoint/2010/main" val="39201686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025236"/>
            <a:ext cx="10474037" cy="3020291"/>
          </a:xfrm>
        </p:spPr>
        <p:txBody>
          <a:bodyPr>
            <a:noAutofit/>
          </a:bodyPr>
          <a:lstStyle/>
          <a:p>
            <a:r>
              <a:rPr lang="en-US" altLang="zh-CN" sz="2400" b="1" dirty="0"/>
              <a:t>Two-level Cleaning</a:t>
            </a:r>
          </a:p>
          <a:p>
            <a:r>
              <a:rPr lang="zh-CN" altLang="en-US" sz="2400" b="1" dirty="0"/>
              <a:t>第一级清理：段压缩</a:t>
            </a:r>
            <a:r>
              <a:rPr lang="zh-CN" altLang="en-US" sz="2400" dirty="0"/>
              <a:t>（</a:t>
            </a:r>
            <a:r>
              <a:rPr lang="en-US" altLang="zh-CN" sz="2400" dirty="0"/>
              <a:t>segment compaction</a:t>
            </a:r>
            <a:r>
              <a:rPr lang="zh-CN" altLang="en-US" sz="2400" dirty="0"/>
              <a:t>），仅处理缓存中的段，没有消耗网络或者磁盘的</a:t>
            </a:r>
            <a:r>
              <a:rPr lang="en-US" altLang="zh-CN" sz="2400" dirty="0"/>
              <a:t>I/O</a:t>
            </a:r>
            <a:r>
              <a:rPr lang="zh-CN" altLang="en-US" sz="2400" dirty="0"/>
              <a:t>。</a:t>
            </a:r>
            <a:endParaRPr lang="en-US" altLang="zh-CN" sz="2400" dirty="0"/>
          </a:p>
          <a:p>
            <a:r>
              <a:rPr lang="zh-CN" altLang="en-US" sz="2400" dirty="0"/>
              <a:t>       </a:t>
            </a:r>
            <a:r>
              <a:rPr lang="zh-CN" altLang="en-US" sz="2400" dirty="0">
                <a:solidFill>
                  <a:srgbClr val="FF0000"/>
                </a:solidFill>
              </a:rPr>
              <a:t>每次压缩一个段，将其数据拷贝到其他的</a:t>
            </a:r>
            <a:r>
              <a:rPr lang="en-US" altLang="zh-CN" sz="2400" dirty="0">
                <a:solidFill>
                  <a:srgbClr val="FF0000"/>
                </a:solidFill>
              </a:rPr>
              <a:t>segment</a:t>
            </a:r>
            <a:r>
              <a:rPr lang="zh-CN" altLang="en-US" sz="2400" dirty="0">
                <a:solidFill>
                  <a:srgbClr val="FF0000"/>
                </a:solidFill>
              </a:rPr>
              <a:t>，</a:t>
            </a:r>
            <a:r>
              <a:rPr lang="zh-CN" altLang="en-US" sz="2400" dirty="0"/>
              <a:t>从而使空出来的段空间资源可以为其它所用。</a:t>
            </a:r>
            <a:r>
              <a:rPr lang="zh-CN" altLang="en-US" sz="2400" dirty="0">
                <a:solidFill>
                  <a:srgbClr val="FF0000"/>
                </a:solidFill>
              </a:rPr>
              <a:t>逻辑上</a:t>
            </a:r>
            <a:r>
              <a:rPr lang="zh-CN" altLang="en-US" sz="2400" dirty="0"/>
              <a:t>段压缩后内存和磁盘中的日志是</a:t>
            </a:r>
            <a:r>
              <a:rPr lang="zh-CN" altLang="en-US" sz="2400" dirty="0">
                <a:solidFill>
                  <a:srgbClr val="FF0000"/>
                </a:solidFill>
              </a:rPr>
              <a:t>等价的</a:t>
            </a:r>
            <a:r>
              <a:rPr lang="zh-CN" altLang="en-US" sz="2400" dirty="0"/>
              <a:t>，但是缓存中的</a:t>
            </a:r>
            <a:r>
              <a:rPr lang="zh-CN" altLang="en-US" sz="2400" dirty="0">
                <a:solidFill>
                  <a:srgbClr val="FF0000"/>
                </a:solidFill>
              </a:rPr>
              <a:t>段里之前被删除的</a:t>
            </a:r>
            <a:r>
              <a:rPr lang="en-US" altLang="zh-CN" sz="2400" dirty="0">
                <a:solidFill>
                  <a:srgbClr val="FF0000"/>
                </a:solidFill>
              </a:rPr>
              <a:t>object</a:t>
            </a:r>
            <a:r>
              <a:rPr lang="zh-CN" altLang="en-US" sz="2400" dirty="0">
                <a:solidFill>
                  <a:srgbClr val="FF0000"/>
                </a:solidFill>
              </a:rPr>
              <a:t>和</a:t>
            </a:r>
            <a:r>
              <a:rPr lang="en-US" altLang="zh-CN" sz="2400" dirty="0">
                <a:solidFill>
                  <a:srgbClr val="FF0000"/>
                </a:solidFill>
              </a:rPr>
              <a:t>tombstone</a:t>
            </a:r>
            <a:r>
              <a:rPr lang="zh-CN" altLang="en-US" sz="2400" dirty="0">
                <a:solidFill>
                  <a:srgbClr val="FF0000"/>
                </a:solidFill>
              </a:rPr>
              <a:t>被删除了</a:t>
            </a:r>
            <a:r>
              <a:rPr lang="zh-CN" altLang="en-US" sz="2400" dirty="0"/>
              <a:t>，因此它实际上占用了更少的空间。</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121</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290" y="4045527"/>
            <a:ext cx="6664036" cy="2541219"/>
          </a:xfrm>
          <a:prstGeom prst="rect">
            <a:avLst/>
          </a:prstGeom>
        </p:spPr>
      </p:pic>
    </p:spTree>
    <p:extLst>
      <p:ext uri="{BB962C8B-B14F-4D97-AF65-F5344CB8AC3E}">
        <p14:creationId xmlns:p14="http://schemas.microsoft.com/office/powerpoint/2010/main" val="33193979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lnSpcReduction="10000"/>
          </a:bodyPr>
          <a:lstStyle/>
          <a:p>
            <a:r>
              <a:rPr lang="zh-CN" altLang="en-US" sz="2400" b="1" dirty="0"/>
              <a:t>第二级清理：合并清理</a:t>
            </a:r>
            <a:r>
              <a:rPr lang="zh-CN" altLang="en-US" sz="2400" dirty="0"/>
              <a:t>（</a:t>
            </a:r>
            <a:r>
              <a:rPr lang="en-US" altLang="zh-CN" sz="2400" dirty="0"/>
              <a:t>combined cleaning</a:t>
            </a:r>
            <a:r>
              <a:rPr lang="zh-CN" altLang="en-US" sz="2400" dirty="0"/>
              <a:t>），该级别的清理</a:t>
            </a:r>
            <a:r>
              <a:rPr lang="zh-CN" altLang="en-US" sz="2400" dirty="0">
                <a:solidFill>
                  <a:srgbClr val="FF0000"/>
                </a:solidFill>
              </a:rPr>
              <a:t>同时涉及磁盘和内存</a:t>
            </a:r>
            <a:r>
              <a:rPr lang="zh-CN" altLang="en-US" sz="2400" dirty="0"/>
              <a:t>。该级别的清理往往在第一级之后，延后清理，因为有了之前的段压缩，所以这一级别的清理效率也比较高。并且，由于延迟清理，可以合并更多的删除操作。</a:t>
            </a:r>
            <a:endParaRPr lang="en-US" altLang="zh-CN" sz="2400" dirty="0"/>
          </a:p>
          <a:p>
            <a:r>
              <a:rPr lang="en-US" altLang="zh-CN" sz="2400" b="1" dirty="0"/>
              <a:t>seglet </a:t>
            </a:r>
          </a:p>
          <a:p>
            <a:r>
              <a:rPr lang="zh-CN" altLang="en-US" sz="2400" dirty="0"/>
              <a:t>       如果没有段压缩，则所有的段大小都相同，即默认情况下的</a:t>
            </a:r>
            <a:r>
              <a:rPr lang="en-US" altLang="zh-CN" sz="2400" dirty="0"/>
              <a:t>8MB</a:t>
            </a:r>
            <a:r>
              <a:rPr lang="zh-CN" altLang="en-US" sz="2400" dirty="0"/>
              <a:t>。</a:t>
            </a:r>
            <a:r>
              <a:rPr lang="zh-CN" altLang="en-US" sz="2400" dirty="0">
                <a:solidFill>
                  <a:srgbClr val="FF0000"/>
                </a:solidFill>
              </a:rPr>
              <a:t>段压缩导致段可以有不同的大小。此时若采用传统的</a:t>
            </a:r>
            <a:r>
              <a:rPr lang="en-US" altLang="zh-CN" sz="2400" dirty="0">
                <a:solidFill>
                  <a:srgbClr val="FF0000"/>
                </a:solidFill>
              </a:rPr>
              <a:t>heap allocator</a:t>
            </a:r>
            <a:r>
              <a:rPr lang="zh-CN" altLang="en-US" sz="2400" dirty="0">
                <a:solidFill>
                  <a:srgbClr val="FF0000"/>
                </a:solidFill>
              </a:rPr>
              <a:t>机制会产生碎片。</a:t>
            </a:r>
            <a:endParaRPr lang="en-US" altLang="zh-CN" sz="2400" dirty="0">
              <a:solidFill>
                <a:srgbClr val="FF0000"/>
              </a:solidFill>
            </a:endParaRPr>
          </a:p>
          <a:p>
            <a:r>
              <a:rPr lang="en-US" altLang="zh-CN" sz="2400" dirty="0">
                <a:solidFill>
                  <a:srgbClr val="FF0000"/>
                </a:solidFill>
              </a:rPr>
              <a:t>       RAMCloud</a:t>
            </a:r>
            <a:r>
              <a:rPr lang="zh-CN" altLang="en-US" sz="2400" dirty="0">
                <a:solidFill>
                  <a:srgbClr val="FF0000"/>
                </a:solidFill>
              </a:rPr>
              <a:t>将段进一步分为</a:t>
            </a:r>
            <a:r>
              <a:rPr lang="en-US" altLang="zh-CN" sz="2400" dirty="0">
                <a:solidFill>
                  <a:srgbClr val="FF0000"/>
                </a:solidFill>
              </a:rPr>
              <a:t>64KB</a:t>
            </a:r>
            <a:r>
              <a:rPr lang="zh-CN" altLang="en-US" sz="2400" dirty="0">
                <a:solidFill>
                  <a:srgbClr val="FF0000"/>
                </a:solidFill>
              </a:rPr>
              <a:t>的</a:t>
            </a:r>
            <a:r>
              <a:rPr lang="en-US" altLang="zh-CN" sz="2400" dirty="0">
                <a:solidFill>
                  <a:srgbClr val="FF0000"/>
                </a:solidFill>
              </a:rPr>
              <a:t>seglet</a:t>
            </a:r>
            <a:r>
              <a:rPr lang="zh-CN" altLang="en-US" sz="2400" dirty="0">
                <a:solidFill>
                  <a:srgbClr val="FF0000"/>
                </a:solidFill>
              </a:rPr>
              <a:t>，</a:t>
            </a:r>
            <a:r>
              <a:rPr lang="zh-CN" altLang="en-US" sz="2400" dirty="0"/>
              <a:t>每个段的</a:t>
            </a:r>
            <a:r>
              <a:rPr lang="en-US" altLang="zh-CN" sz="2400" dirty="0"/>
              <a:t>seglet</a:t>
            </a:r>
            <a:r>
              <a:rPr lang="zh-CN" altLang="en-US" sz="2400" dirty="0"/>
              <a:t>数量决定了段的大小，从而减少了碎片的情况。</a:t>
            </a:r>
            <a:endParaRPr lang="en-US" altLang="zh-CN" sz="2400" dirty="0"/>
          </a:p>
          <a:p>
            <a:r>
              <a:rPr lang="zh-CN" altLang="en-US" sz="2400" b="1" dirty="0"/>
              <a:t>带来的问题：</a:t>
            </a:r>
            <a:r>
              <a:rPr lang="en-US" altLang="zh-CN" sz="2400" dirty="0">
                <a:solidFill>
                  <a:srgbClr val="FF0000"/>
                </a:solidFill>
              </a:rPr>
              <a:t>seglet</a:t>
            </a:r>
            <a:r>
              <a:rPr lang="zh-CN" altLang="en-US" sz="2400" dirty="0">
                <a:solidFill>
                  <a:srgbClr val="FF0000"/>
                </a:solidFill>
              </a:rPr>
              <a:t>的引入使日志变得可能不连续，日志可能跨越多个</a:t>
            </a:r>
            <a:r>
              <a:rPr lang="en-US" altLang="zh-CN" sz="2400" dirty="0">
                <a:solidFill>
                  <a:srgbClr val="FF0000"/>
                </a:solidFill>
              </a:rPr>
              <a:t>seglet</a:t>
            </a:r>
            <a:r>
              <a:rPr lang="zh-CN" altLang="en-US" sz="2400" dirty="0">
                <a:solidFill>
                  <a:srgbClr val="FF0000"/>
                </a:solidFill>
              </a:rPr>
              <a:t>，</a:t>
            </a:r>
            <a:r>
              <a:rPr lang="en-US" altLang="zh-CN" sz="2400" dirty="0">
                <a:solidFill>
                  <a:srgbClr val="FF0000"/>
                </a:solidFill>
              </a:rPr>
              <a:t>RAMCloud</a:t>
            </a:r>
            <a:r>
              <a:rPr lang="zh-CN" altLang="en-US" sz="2400" dirty="0">
                <a:solidFill>
                  <a:srgbClr val="FF0000"/>
                </a:solidFill>
              </a:rPr>
              <a:t>使用了额外的机制来处理这种情况。</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122</a:t>
            </a:fld>
            <a:endParaRPr lang="zh-CN" altLang="en-US" dirty="0"/>
          </a:p>
        </p:txBody>
      </p:sp>
    </p:spTree>
    <p:extLst>
      <p:ext uri="{BB962C8B-B14F-4D97-AF65-F5344CB8AC3E}">
        <p14:creationId xmlns:p14="http://schemas.microsoft.com/office/powerpoint/2010/main" val="2320526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a:bodyPr>
          <a:lstStyle/>
          <a:p>
            <a:r>
              <a:rPr lang="zh-CN" altLang="en-US" b="1" dirty="0"/>
              <a:t>并行回收</a:t>
            </a:r>
            <a:endParaRPr lang="en-US" altLang="zh-CN" b="1" dirty="0"/>
          </a:p>
          <a:p>
            <a:r>
              <a:rPr lang="zh-CN" altLang="en-US" sz="2400" dirty="0"/>
              <a:t>       随着现在</a:t>
            </a:r>
            <a:r>
              <a:rPr lang="en-US" altLang="zh-CN" sz="2400" dirty="0"/>
              <a:t>CPU</a:t>
            </a:r>
            <a:r>
              <a:rPr lang="zh-CN" altLang="en-US" sz="2400" dirty="0"/>
              <a:t>的主频和核心数的不断增加，</a:t>
            </a:r>
            <a:r>
              <a:rPr lang="en-US" altLang="zh-CN" sz="2400" dirty="0"/>
              <a:t>RAMCloud</a:t>
            </a:r>
            <a:r>
              <a:rPr lang="zh-CN" altLang="en-US" sz="2400" dirty="0"/>
              <a:t>也充分利用了</a:t>
            </a:r>
            <a:r>
              <a:rPr lang="en-US" altLang="zh-CN" sz="2400" dirty="0"/>
              <a:t>CPU </a:t>
            </a:r>
            <a:r>
              <a:rPr lang="zh-CN" altLang="en-US" sz="2400" dirty="0"/>
              <a:t>的多核技术，多线程并行执行清理程序。</a:t>
            </a:r>
            <a:endParaRPr lang="en-US" altLang="zh-CN" sz="2400" dirty="0"/>
          </a:p>
          <a:p>
            <a:r>
              <a:rPr lang="zh-CN" altLang="en-US" sz="2400" b="1" dirty="0"/>
              <a:t>有利于并行的因素：</a:t>
            </a:r>
            <a:endParaRPr lang="en-US" altLang="zh-CN" sz="2400" b="1" dirty="0"/>
          </a:p>
          <a:p>
            <a:r>
              <a:rPr lang="zh-CN" altLang="en-US" sz="2400" dirty="0"/>
              <a:t>（</a:t>
            </a:r>
            <a:r>
              <a:rPr lang="en-US" altLang="zh-CN" sz="2400" dirty="0"/>
              <a:t>1</a:t>
            </a:r>
            <a:r>
              <a:rPr lang="zh-CN" altLang="en-US" sz="2400" dirty="0"/>
              <a:t>）日志的</a:t>
            </a:r>
            <a:r>
              <a:rPr lang="zh-CN" altLang="en-US" sz="2400" dirty="0">
                <a:solidFill>
                  <a:srgbClr val="FF0000"/>
                </a:solidFill>
              </a:rPr>
              <a:t>结构和简单的元数据</a:t>
            </a:r>
            <a:r>
              <a:rPr lang="zh-CN" altLang="en-US" sz="2400" dirty="0"/>
              <a:t>简化了清理程序的执行；</a:t>
            </a:r>
            <a:endParaRPr lang="en-US" altLang="zh-CN" sz="2400" dirty="0"/>
          </a:p>
          <a:p>
            <a:r>
              <a:rPr lang="zh-CN" altLang="en-US" sz="2400" dirty="0"/>
              <a:t>（</a:t>
            </a:r>
            <a:r>
              <a:rPr lang="en-US" altLang="zh-CN" sz="2400" dirty="0"/>
              <a:t>2</a:t>
            </a:r>
            <a:r>
              <a:rPr lang="zh-CN" altLang="en-US" sz="2400" dirty="0"/>
              <a:t>）因为日志</a:t>
            </a:r>
            <a:r>
              <a:rPr lang="zh-CN" altLang="en-US" sz="2400" dirty="0">
                <a:solidFill>
                  <a:srgbClr val="FF0000"/>
                </a:solidFill>
              </a:rPr>
              <a:t>不可修改</a:t>
            </a:r>
            <a:r>
              <a:rPr lang="zh-CN" altLang="en-US" sz="2400" dirty="0"/>
              <a:t>，清理程序在复制移动</a:t>
            </a:r>
            <a:r>
              <a:rPr lang="en-US" altLang="zh-CN" sz="2400" dirty="0"/>
              <a:t>object</a:t>
            </a:r>
            <a:r>
              <a:rPr lang="zh-CN" altLang="en-US" sz="2400" dirty="0"/>
              <a:t>时不必担心这些</a:t>
            </a:r>
            <a:r>
              <a:rPr lang="en-US" altLang="zh-CN" sz="2400" dirty="0"/>
              <a:t>object</a:t>
            </a:r>
            <a:r>
              <a:rPr lang="zh-CN" altLang="en-US" sz="2400" dirty="0"/>
              <a:t>会被修改；</a:t>
            </a:r>
            <a:endParaRPr lang="en-US" altLang="zh-CN" sz="2400" dirty="0"/>
          </a:p>
          <a:p>
            <a:r>
              <a:rPr lang="zh-CN" altLang="en-US" sz="2400" dirty="0"/>
              <a:t>（</a:t>
            </a:r>
            <a:r>
              <a:rPr lang="en-US" altLang="zh-CN" sz="2400" dirty="0"/>
              <a:t>3</a:t>
            </a:r>
            <a:r>
              <a:rPr lang="zh-CN" altLang="en-US" sz="2400" dirty="0"/>
              <a:t>）</a:t>
            </a:r>
            <a:r>
              <a:rPr lang="en-US" altLang="zh-CN" sz="2400" dirty="0">
                <a:solidFill>
                  <a:srgbClr val="FF0000"/>
                </a:solidFill>
              </a:rPr>
              <a:t>hash</a:t>
            </a:r>
            <a:r>
              <a:rPr lang="zh-CN" altLang="en-US" sz="2400" dirty="0">
                <a:solidFill>
                  <a:srgbClr val="FF0000"/>
                </a:solidFill>
              </a:rPr>
              <a:t>表存储的是</a:t>
            </a:r>
            <a:r>
              <a:rPr lang="en-US" altLang="zh-CN" sz="2400" dirty="0">
                <a:solidFill>
                  <a:srgbClr val="FF0000"/>
                </a:solidFill>
              </a:rPr>
              <a:t>object</a:t>
            </a:r>
            <a:r>
              <a:rPr lang="zh-CN" altLang="en-US" sz="2400" dirty="0">
                <a:solidFill>
                  <a:srgbClr val="FF0000"/>
                </a:solidFill>
              </a:rPr>
              <a:t>的间接地址</a:t>
            </a:r>
            <a:r>
              <a:rPr lang="zh-CN" altLang="en-US" sz="2400" dirty="0"/>
              <a:t>，因此更新</a:t>
            </a:r>
            <a:r>
              <a:rPr lang="en-US" altLang="zh-CN" sz="2400" dirty="0"/>
              <a:t>hash</a:t>
            </a:r>
            <a:r>
              <a:rPr lang="zh-CN" altLang="en-US" sz="2400" dirty="0"/>
              <a:t>表的</a:t>
            </a:r>
            <a:r>
              <a:rPr lang="en-US" altLang="zh-CN" sz="2400" dirty="0"/>
              <a:t>object reference</a:t>
            </a:r>
            <a:r>
              <a:rPr lang="zh-CN" altLang="en-US" sz="2400" dirty="0"/>
              <a:t>变得很简单，也</a:t>
            </a:r>
            <a:r>
              <a:rPr lang="zh-CN" altLang="en-US" sz="2400" dirty="0">
                <a:solidFill>
                  <a:srgbClr val="FF0000"/>
                </a:solidFill>
              </a:rPr>
              <a:t>简化了基本的</a:t>
            </a:r>
            <a:r>
              <a:rPr lang="en-US" altLang="zh-CN" sz="2400" dirty="0">
                <a:solidFill>
                  <a:srgbClr val="FF0000"/>
                </a:solidFill>
              </a:rPr>
              <a:t>clean</a:t>
            </a:r>
            <a:r>
              <a:rPr lang="zh-CN" altLang="en-US" sz="2400" dirty="0">
                <a:solidFill>
                  <a:srgbClr val="FF0000"/>
                </a:solidFill>
              </a:rPr>
              <a:t>机制</a:t>
            </a:r>
            <a:r>
              <a:rPr lang="zh-CN" altLang="en-US" sz="2400" dirty="0"/>
              <a:t>（清理程序拷贝当前数据到新的段，并自动更新</a:t>
            </a:r>
            <a:r>
              <a:rPr lang="en-US" altLang="zh-CN" sz="2400" dirty="0"/>
              <a:t>hash</a:t>
            </a:r>
            <a:r>
              <a:rPr lang="zh-CN" altLang="en-US" sz="2400" dirty="0"/>
              <a:t>表的</a:t>
            </a:r>
            <a:r>
              <a:rPr lang="en-US" altLang="zh-CN" sz="2400" dirty="0"/>
              <a:t>object reference</a:t>
            </a:r>
            <a:r>
              <a:rPr lang="zh-CN" altLang="en-US" sz="2400" dirty="0"/>
              <a:t>，最后将被清理的段释放）</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123</a:t>
            </a:fld>
            <a:endParaRPr lang="zh-CN" altLang="en-US" dirty="0"/>
          </a:p>
        </p:txBody>
      </p:sp>
    </p:spTree>
    <p:extLst>
      <p:ext uri="{BB962C8B-B14F-4D97-AF65-F5344CB8AC3E}">
        <p14:creationId xmlns:p14="http://schemas.microsoft.com/office/powerpoint/2010/main" val="1711662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46256"/>
          </a:xfrm>
        </p:spPr>
        <p:txBody>
          <a:bodyPr/>
          <a:lstStyle/>
          <a:p>
            <a:r>
              <a:rPr lang="en-US" altLang="zh-CN" sz="2400" b="1" dirty="0">
                <a:solidFill>
                  <a:prstClr val="black"/>
                </a:solidFill>
              </a:rPr>
              <a:t>3.2.4.4 RAMCloud</a:t>
            </a:r>
            <a:r>
              <a:rPr lang="zh-CN" altLang="en-US" sz="2400" b="1" dirty="0">
                <a:solidFill>
                  <a:prstClr val="black"/>
                </a:solidFill>
              </a:rPr>
              <a:t>资源回收（续） </a:t>
            </a:r>
            <a:endParaRPr lang="zh-CN" altLang="en-US" dirty="0"/>
          </a:p>
        </p:txBody>
      </p:sp>
      <p:sp>
        <p:nvSpPr>
          <p:cNvPr id="3" name="内容占位符 2"/>
          <p:cNvSpPr>
            <a:spLocks noGrp="1"/>
          </p:cNvSpPr>
          <p:nvPr>
            <p:ph idx="1"/>
          </p:nvPr>
        </p:nvSpPr>
        <p:spPr>
          <a:xfrm>
            <a:off x="838200" y="1285462"/>
            <a:ext cx="10515600" cy="5070888"/>
          </a:xfrm>
        </p:spPr>
        <p:txBody>
          <a:bodyPr>
            <a:normAutofit lnSpcReduction="10000"/>
          </a:bodyPr>
          <a:lstStyle/>
          <a:p>
            <a:r>
              <a:rPr lang="en-US" altLang="zh-CN" sz="2400" b="1" dirty="0"/>
              <a:t>Cleaner</a:t>
            </a:r>
            <a:r>
              <a:rPr lang="zh-CN" altLang="en-US" sz="2400" b="1" dirty="0"/>
              <a:t>和</a:t>
            </a:r>
            <a:r>
              <a:rPr lang="en-US" altLang="zh-CN" sz="2400" b="1" dirty="0"/>
              <a:t>service</a:t>
            </a:r>
            <a:r>
              <a:rPr lang="zh-CN" altLang="en-US" sz="2400" b="1" dirty="0"/>
              <a:t>线程冲突问题</a:t>
            </a:r>
            <a:endParaRPr lang="en-US" altLang="zh-CN" sz="2400" b="1" dirty="0"/>
          </a:p>
          <a:p>
            <a:r>
              <a:rPr lang="en-US" altLang="zh-CN" sz="2400" dirty="0"/>
              <a:t>Hash</a:t>
            </a:r>
            <a:r>
              <a:rPr lang="zh-CN" altLang="en-US" sz="2400" dirty="0"/>
              <a:t>表标明了哪些</a:t>
            </a:r>
            <a:r>
              <a:rPr lang="en-US" altLang="zh-CN" sz="2400" dirty="0"/>
              <a:t>object</a:t>
            </a:r>
            <a:r>
              <a:rPr lang="zh-CN" altLang="en-US" sz="2400" dirty="0"/>
              <a:t>是可用的并保存它们在内存中的地址，</a:t>
            </a:r>
            <a:r>
              <a:rPr lang="zh-CN" altLang="en-US" sz="2400" dirty="0">
                <a:solidFill>
                  <a:srgbClr val="FF0000"/>
                </a:solidFill>
              </a:rPr>
              <a:t>由于它同时被</a:t>
            </a:r>
            <a:r>
              <a:rPr lang="en-US" altLang="zh-CN" sz="2400" dirty="0">
                <a:solidFill>
                  <a:srgbClr val="FF0000"/>
                </a:solidFill>
              </a:rPr>
              <a:t>cleaner</a:t>
            </a:r>
            <a:r>
              <a:rPr lang="zh-CN" altLang="en-US" sz="2400" dirty="0">
                <a:solidFill>
                  <a:srgbClr val="FF0000"/>
                </a:solidFill>
              </a:rPr>
              <a:t>和</a:t>
            </a:r>
            <a:r>
              <a:rPr lang="en-US" altLang="zh-CN" sz="2400" dirty="0">
                <a:solidFill>
                  <a:srgbClr val="FF0000"/>
                </a:solidFill>
              </a:rPr>
              <a:t>service</a:t>
            </a:r>
            <a:r>
              <a:rPr lang="zh-CN" altLang="en-US" sz="2400" dirty="0">
                <a:solidFill>
                  <a:srgbClr val="FF0000"/>
                </a:solidFill>
              </a:rPr>
              <a:t>线程使用，因此会有同步的问题。</a:t>
            </a:r>
            <a:endParaRPr lang="en-US" altLang="zh-CN" sz="2400" dirty="0">
              <a:solidFill>
                <a:srgbClr val="FF0000"/>
              </a:solidFill>
            </a:endParaRPr>
          </a:p>
          <a:p>
            <a:endParaRPr lang="en-US" altLang="zh-CN" sz="2400" dirty="0"/>
          </a:p>
          <a:p>
            <a:r>
              <a:rPr lang="en-US" altLang="zh-CN" sz="2400" b="1" dirty="0"/>
              <a:t>Cleaner</a:t>
            </a:r>
            <a:r>
              <a:rPr lang="zh-CN" altLang="en-US" sz="2400" b="1" dirty="0"/>
              <a:t>线程：</a:t>
            </a:r>
            <a:r>
              <a:rPr lang="zh-CN" altLang="en-US" sz="2400" dirty="0"/>
              <a:t>使用</a:t>
            </a:r>
            <a:r>
              <a:rPr lang="en-US" altLang="zh-CN" sz="2400" dirty="0"/>
              <a:t>Hash</a:t>
            </a:r>
            <a:r>
              <a:rPr lang="zh-CN" altLang="en-US" sz="2400" dirty="0"/>
              <a:t>表确定某个</a:t>
            </a:r>
            <a:r>
              <a:rPr lang="en-US" altLang="zh-CN" sz="2400" dirty="0"/>
              <a:t>object</a:t>
            </a:r>
            <a:r>
              <a:rPr lang="zh-CN" altLang="en-US" sz="2400" dirty="0"/>
              <a:t>是否</a:t>
            </a:r>
            <a:r>
              <a:rPr lang="en-US" altLang="zh-CN" sz="2400" dirty="0"/>
              <a:t>alive</a:t>
            </a:r>
            <a:r>
              <a:rPr lang="zh-CN" altLang="en-US" sz="2400" dirty="0"/>
              <a:t>（通过判断指向的地址是否真的是该</a:t>
            </a:r>
            <a:r>
              <a:rPr lang="en-US" altLang="zh-CN" sz="2400" dirty="0"/>
              <a:t>object</a:t>
            </a:r>
            <a:r>
              <a:rPr lang="zh-CN" altLang="en-US" sz="2400" dirty="0"/>
              <a:t>），如果是</a:t>
            </a:r>
            <a:r>
              <a:rPr lang="en-US" altLang="zh-CN" sz="2400" dirty="0"/>
              <a:t>alive</a:t>
            </a:r>
            <a:r>
              <a:rPr lang="zh-CN" altLang="en-US" sz="2400" dirty="0"/>
              <a:t>的就在</a:t>
            </a:r>
            <a:r>
              <a:rPr lang="en-US" altLang="zh-CN" sz="2400" dirty="0"/>
              <a:t>Hash</a:t>
            </a:r>
            <a:r>
              <a:rPr lang="zh-CN" altLang="en-US" sz="2400" dirty="0"/>
              <a:t>表中更新该</a:t>
            </a:r>
            <a:r>
              <a:rPr lang="en-US" altLang="zh-CN" sz="2400" dirty="0"/>
              <a:t>object</a:t>
            </a:r>
            <a:r>
              <a:rPr lang="zh-CN" altLang="en-US" sz="2400" dirty="0"/>
              <a:t>的新地址。</a:t>
            </a:r>
            <a:endParaRPr lang="en-US" altLang="zh-CN" sz="2400" dirty="0"/>
          </a:p>
          <a:p>
            <a:r>
              <a:rPr lang="en-US" altLang="zh-CN" sz="2400" b="1" dirty="0"/>
              <a:t>service</a:t>
            </a:r>
            <a:r>
              <a:rPr lang="zh-CN" altLang="en-US" sz="2400" b="1" dirty="0"/>
              <a:t>线程：</a:t>
            </a:r>
            <a:r>
              <a:rPr lang="zh-CN" altLang="en-US" sz="2400" dirty="0"/>
              <a:t>通过</a:t>
            </a:r>
            <a:r>
              <a:rPr lang="en-US" altLang="zh-CN" sz="2400" dirty="0"/>
              <a:t>Hash</a:t>
            </a:r>
            <a:r>
              <a:rPr lang="zh-CN" altLang="en-US" sz="2400" dirty="0"/>
              <a:t>表来读取或删除某个</a:t>
            </a:r>
            <a:r>
              <a:rPr lang="en-US" altLang="zh-CN" sz="2400" dirty="0"/>
              <a:t>object</a:t>
            </a:r>
            <a:r>
              <a:rPr lang="zh-CN" altLang="en-US" sz="2400" dirty="0"/>
              <a:t>。</a:t>
            </a:r>
            <a:endParaRPr lang="en-US" altLang="zh-CN" sz="2400" dirty="0"/>
          </a:p>
          <a:p>
            <a:endParaRPr lang="en-US" altLang="zh-CN" sz="2400" dirty="0"/>
          </a:p>
          <a:p>
            <a:r>
              <a:rPr lang="en-US" altLang="zh-CN" sz="2400" dirty="0"/>
              <a:t>RAMCloud</a:t>
            </a:r>
            <a:r>
              <a:rPr lang="zh-CN" altLang="en-US" sz="2400" dirty="0"/>
              <a:t>上述两个线程的同步：在每个</a:t>
            </a:r>
            <a:r>
              <a:rPr lang="en-US" altLang="zh-CN" sz="2400" dirty="0"/>
              <a:t>hash</a:t>
            </a:r>
            <a:r>
              <a:rPr lang="zh-CN" altLang="en-US" sz="2400" dirty="0"/>
              <a:t>的桶上使用一个</a:t>
            </a:r>
            <a:r>
              <a:rPr lang="en-US" altLang="zh-CN" sz="2400" dirty="0">
                <a:solidFill>
                  <a:srgbClr val="FF0000"/>
                </a:solidFill>
              </a:rPr>
              <a:t>fine-grained lock</a:t>
            </a:r>
            <a:r>
              <a:rPr lang="zh-CN" altLang="en-US" sz="2400" dirty="0">
                <a:solidFill>
                  <a:srgbClr val="FF0000"/>
                </a:solidFill>
              </a:rPr>
              <a:t>来同步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124</a:t>
            </a:fld>
            <a:endParaRPr lang="zh-CN" altLang="en-US" dirty="0"/>
          </a:p>
        </p:txBody>
      </p:sp>
    </p:spTree>
    <p:extLst>
      <p:ext uri="{BB962C8B-B14F-4D97-AF65-F5344CB8AC3E}">
        <p14:creationId xmlns:p14="http://schemas.microsoft.com/office/powerpoint/2010/main" val="2942364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lnSpcReduction="10000"/>
          </a:bodyPr>
          <a:lstStyle/>
          <a:p>
            <a:r>
              <a:rPr lang="en-US" altLang="zh-CN" sz="2400" dirty="0"/>
              <a:t>cleaner</a:t>
            </a:r>
            <a:r>
              <a:rPr lang="zh-CN" altLang="en-US" sz="2400" dirty="0"/>
              <a:t>线程和</a:t>
            </a:r>
            <a:r>
              <a:rPr lang="en-US" altLang="zh-CN" sz="2400" dirty="0"/>
              <a:t>service</a:t>
            </a:r>
            <a:r>
              <a:rPr lang="zh-CN" altLang="en-US" sz="2400" dirty="0"/>
              <a:t>线程在处理读写请求时，有三种可能的冲突：</a:t>
            </a:r>
          </a:p>
          <a:p>
            <a:r>
              <a:rPr lang="zh-CN" altLang="en-US" sz="2400" dirty="0"/>
              <a:t>（</a:t>
            </a:r>
            <a:r>
              <a:rPr lang="en-US" altLang="zh-CN" sz="2400" dirty="0"/>
              <a:t>1</a:t>
            </a:r>
            <a:r>
              <a:rPr lang="zh-CN" altLang="en-US" sz="2400" dirty="0"/>
              <a:t>）它们都需要在</a:t>
            </a:r>
            <a:r>
              <a:rPr lang="zh-CN" altLang="en-US" sz="2400" dirty="0">
                <a:solidFill>
                  <a:srgbClr val="FF0000"/>
                </a:solidFill>
              </a:rPr>
              <a:t>日志头部添加</a:t>
            </a:r>
            <a:r>
              <a:rPr lang="zh-CN" altLang="en-US" sz="2400" dirty="0"/>
              <a:t>数据；</a:t>
            </a:r>
          </a:p>
          <a:p>
            <a:r>
              <a:rPr lang="zh-CN" altLang="en-US" sz="2400" dirty="0"/>
              <a:t>（</a:t>
            </a:r>
            <a:r>
              <a:rPr lang="en-US" altLang="zh-CN" sz="2400" dirty="0"/>
              <a:t>2</a:t>
            </a:r>
            <a:r>
              <a:rPr lang="zh-CN" altLang="en-US" sz="2400" dirty="0"/>
              <a:t>）它们在</a:t>
            </a:r>
            <a:r>
              <a:rPr lang="zh-CN" altLang="en-US" sz="2400" dirty="0">
                <a:solidFill>
                  <a:srgbClr val="FF0000"/>
                </a:solidFill>
              </a:rPr>
              <a:t>更新</a:t>
            </a:r>
            <a:r>
              <a:rPr lang="en-US" altLang="zh-CN" sz="2400" dirty="0">
                <a:solidFill>
                  <a:srgbClr val="FF0000"/>
                </a:solidFill>
              </a:rPr>
              <a:t>hash</a:t>
            </a:r>
            <a:r>
              <a:rPr lang="zh-CN" altLang="en-US" sz="2400" dirty="0">
                <a:solidFill>
                  <a:srgbClr val="FF0000"/>
                </a:solidFill>
              </a:rPr>
              <a:t>表</a:t>
            </a:r>
            <a:r>
              <a:rPr lang="zh-CN" altLang="en-US" sz="2400" dirty="0"/>
              <a:t>时可能会有冲突；</a:t>
            </a:r>
          </a:p>
          <a:p>
            <a:r>
              <a:rPr lang="zh-CN" altLang="en-US" sz="2400" dirty="0"/>
              <a:t>（</a:t>
            </a:r>
            <a:r>
              <a:rPr lang="en-US" altLang="zh-CN" sz="2400" dirty="0"/>
              <a:t>3</a:t>
            </a:r>
            <a:r>
              <a:rPr lang="zh-CN" altLang="en-US" sz="2400" dirty="0"/>
              <a:t>）当某个段</a:t>
            </a:r>
            <a:r>
              <a:rPr lang="zh-CN" altLang="en-US" sz="2400" dirty="0">
                <a:solidFill>
                  <a:srgbClr val="FF0000"/>
                </a:solidFill>
              </a:rPr>
              <a:t>仍然在被某些</a:t>
            </a:r>
            <a:r>
              <a:rPr lang="en-US" altLang="zh-CN" sz="2400" dirty="0">
                <a:solidFill>
                  <a:srgbClr val="FF0000"/>
                </a:solidFill>
              </a:rPr>
              <a:t>service</a:t>
            </a:r>
            <a:r>
              <a:rPr lang="zh-CN" altLang="en-US" sz="2400" dirty="0">
                <a:solidFill>
                  <a:srgbClr val="FF0000"/>
                </a:solidFill>
              </a:rPr>
              <a:t>线程使用</a:t>
            </a:r>
            <a:r>
              <a:rPr lang="zh-CN" altLang="en-US" sz="2400" dirty="0"/>
              <a:t>时，</a:t>
            </a:r>
            <a:r>
              <a:rPr lang="en-US" altLang="zh-CN" sz="2400" dirty="0"/>
              <a:t>cleaner</a:t>
            </a:r>
            <a:r>
              <a:rPr lang="zh-CN" altLang="en-US" sz="2400" dirty="0"/>
              <a:t>释放它们会产生冲突。</a:t>
            </a:r>
            <a:endParaRPr lang="en-US" altLang="zh-CN" sz="2400" dirty="0"/>
          </a:p>
          <a:p>
            <a:endParaRPr lang="zh-CN" altLang="en-US" sz="2400" dirty="0"/>
          </a:p>
          <a:p>
            <a:r>
              <a:rPr lang="zh-CN" altLang="en-US" sz="2400" b="1" dirty="0"/>
              <a:t>清理的简单直接方法：</a:t>
            </a:r>
            <a:r>
              <a:rPr lang="zh-CN" altLang="en-US" sz="2400" dirty="0"/>
              <a:t>把</a:t>
            </a:r>
            <a:r>
              <a:rPr lang="zh-CN" altLang="en-US" sz="2400" dirty="0">
                <a:solidFill>
                  <a:srgbClr val="FF0000"/>
                </a:solidFill>
              </a:rPr>
              <a:t>需要移动的数据</a:t>
            </a:r>
            <a:r>
              <a:rPr lang="zh-CN" altLang="en-US" sz="2400" dirty="0"/>
              <a:t>添加到日志头部。</a:t>
            </a:r>
            <a:endParaRPr lang="en-US" altLang="zh-CN" sz="2400" dirty="0"/>
          </a:p>
          <a:p>
            <a:r>
              <a:rPr lang="zh-CN" altLang="en-US" sz="2400" b="1" dirty="0"/>
              <a:t>存在的问题：</a:t>
            </a:r>
            <a:r>
              <a:rPr lang="zh-CN" altLang="en-US" sz="2400" dirty="0"/>
              <a:t>会和</a:t>
            </a:r>
            <a:r>
              <a:rPr lang="en-US" altLang="zh-CN" sz="2400" dirty="0"/>
              <a:t>service</a:t>
            </a:r>
            <a:r>
              <a:rPr lang="zh-CN" altLang="en-US" sz="2400" dirty="0"/>
              <a:t>的写请求冲突。</a:t>
            </a:r>
            <a:endParaRPr lang="en-US" altLang="zh-CN" sz="2400" dirty="0"/>
          </a:p>
          <a:p>
            <a:r>
              <a:rPr lang="en-US" altLang="zh-CN" sz="2400" dirty="0"/>
              <a:t>     ↓</a:t>
            </a:r>
          </a:p>
          <a:p>
            <a:r>
              <a:rPr lang="zh-CN" altLang="en-US" sz="2400" dirty="0"/>
              <a:t>为了避免这种情况，</a:t>
            </a:r>
            <a:r>
              <a:rPr lang="en-US" altLang="zh-CN" sz="2400" dirty="0"/>
              <a:t>RAMCloud</a:t>
            </a:r>
            <a:r>
              <a:rPr lang="zh-CN" altLang="en-US" sz="2400" dirty="0">
                <a:solidFill>
                  <a:srgbClr val="FF0000"/>
                </a:solidFill>
              </a:rPr>
              <a:t>将需要移动的数据移动到一个新的段</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125</a:t>
            </a:fld>
            <a:endParaRPr lang="zh-CN" altLang="en-US" dirty="0"/>
          </a:p>
        </p:txBody>
      </p:sp>
    </p:spTree>
    <p:extLst>
      <p:ext uri="{BB962C8B-B14F-4D97-AF65-F5344CB8AC3E}">
        <p14:creationId xmlns:p14="http://schemas.microsoft.com/office/powerpoint/2010/main" val="41386803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964"/>
            <a:ext cx="10515600" cy="734291"/>
          </a:xfrm>
        </p:spPr>
        <p:txBody>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dirty="0"/>
          </a:p>
        </p:txBody>
      </p:sp>
      <p:sp>
        <p:nvSpPr>
          <p:cNvPr id="3" name="内容占位符 2"/>
          <p:cNvSpPr>
            <a:spLocks noGrp="1"/>
          </p:cNvSpPr>
          <p:nvPr>
            <p:ph idx="1"/>
          </p:nvPr>
        </p:nvSpPr>
        <p:spPr>
          <a:xfrm>
            <a:off x="838200" y="1036080"/>
            <a:ext cx="10515600" cy="5572538"/>
          </a:xfrm>
        </p:spPr>
        <p:txBody>
          <a:bodyPr>
            <a:normAutofit/>
          </a:bodyPr>
          <a:lstStyle/>
          <a:p>
            <a:r>
              <a:rPr lang="zh-CN" altLang="en-US" sz="2400" dirty="0"/>
              <a:t>每个</a:t>
            </a:r>
            <a:r>
              <a:rPr lang="en-US" altLang="zh-CN" sz="2400" dirty="0"/>
              <a:t>cleaner</a:t>
            </a:r>
            <a:r>
              <a:rPr lang="zh-CN" altLang="en-US" sz="2400" dirty="0"/>
              <a:t>会申请一组段，用于保存移动的数据。</a:t>
            </a:r>
            <a:endParaRPr lang="en-US" altLang="zh-CN" sz="2400" dirty="0"/>
          </a:p>
          <a:p>
            <a:r>
              <a:rPr lang="zh-CN" altLang="en-US" sz="2400" b="1" dirty="0"/>
              <a:t>同步操作：</a:t>
            </a:r>
            <a:r>
              <a:rPr lang="en-US" altLang="zh-CN" sz="2400" dirty="0"/>
              <a:t>cleaner</a:t>
            </a:r>
            <a:r>
              <a:rPr lang="zh-CN" altLang="en-US" sz="2400" dirty="0">
                <a:solidFill>
                  <a:srgbClr val="FF0000"/>
                </a:solidFill>
              </a:rPr>
              <a:t>仅在申请段时需要同步</a:t>
            </a:r>
            <a:r>
              <a:rPr lang="zh-CN" altLang="en-US" sz="2400" dirty="0"/>
              <a:t>，段申请完成后，每个</a:t>
            </a:r>
            <a:r>
              <a:rPr lang="en-US" altLang="zh-CN" sz="2400" dirty="0"/>
              <a:t>cleaner</a:t>
            </a:r>
            <a:r>
              <a:rPr lang="zh-CN" altLang="en-US" sz="2400" dirty="0"/>
              <a:t>则可以</a:t>
            </a:r>
            <a:r>
              <a:rPr lang="zh-CN" altLang="en-US" sz="2400" dirty="0">
                <a:solidFill>
                  <a:srgbClr val="FF0000"/>
                </a:solidFill>
              </a:rPr>
              <a:t>操作自己的段而</a:t>
            </a:r>
            <a:r>
              <a:rPr lang="zh-CN" altLang="en-US" sz="2400" dirty="0"/>
              <a:t>无需额外的同步操作。</a:t>
            </a:r>
            <a:endParaRPr lang="en-US" altLang="zh-CN" sz="2400" dirty="0"/>
          </a:p>
          <a:p>
            <a:endParaRPr lang="en-US" altLang="zh-CN" sz="2400" dirty="0"/>
          </a:p>
          <a:p>
            <a:r>
              <a:rPr lang="zh-CN" altLang="en-US" sz="2400" b="1" dirty="0"/>
              <a:t>生成（清理）日志摘要：</a:t>
            </a:r>
            <a:r>
              <a:rPr lang="zh-CN" altLang="en-US" sz="2400" dirty="0"/>
              <a:t>在移动完成后，</a:t>
            </a:r>
            <a:r>
              <a:rPr lang="en-US" altLang="zh-CN" sz="2400" dirty="0"/>
              <a:t>cleaner</a:t>
            </a:r>
            <a:r>
              <a:rPr lang="zh-CN" altLang="en-US" sz="2400" dirty="0"/>
              <a:t>会把这些段放到下一个日志摘要（</a:t>
            </a:r>
            <a:r>
              <a:rPr lang="en-US" altLang="zh-CN" sz="2400" dirty="0"/>
              <a:t>log digest</a:t>
            </a:r>
            <a:r>
              <a:rPr lang="zh-CN" altLang="en-US" sz="2400" dirty="0"/>
              <a:t>）中，而被回收的段也会在下一个日志摘要中被删除。</a:t>
            </a:r>
            <a:endParaRPr lang="en-US" altLang="zh-CN" sz="2400" dirty="0"/>
          </a:p>
          <a:p>
            <a:endParaRPr lang="en-US" altLang="zh-CN" sz="2400" dirty="0"/>
          </a:p>
          <a:p>
            <a:r>
              <a:rPr lang="zh-CN" altLang="en-US" sz="2400" dirty="0"/>
              <a:t>将这些数据移动到不同的段而不是日志头段的额外好处：</a:t>
            </a:r>
            <a:endParaRPr lang="en-US" altLang="zh-CN" sz="2400" dirty="0"/>
          </a:p>
          <a:p>
            <a:r>
              <a:rPr lang="en-US" altLang="zh-CN" sz="2400" dirty="0"/>
              <a:t>       </a:t>
            </a:r>
            <a:r>
              <a:rPr lang="zh-CN" altLang="en-US" sz="2400" dirty="0"/>
              <a:t>这些</a:t>
            </a:r>
            <a:r>
              <a:rPr lang="zh-CN" altLang="en-US" sz="2400" dirty="0">
                <a:solidFill>
                  <a:srgbClr val="FF0000"/>
                </a:solidFill>
              </a:rPr>
              <a:t>段可以备份到不同的磁盘</a:t>
            </a:r>
            <a:r>
              <a:rPr lang="zh-CN" altLang="en-US" sz="2400" dirty="0"/>
              <a:t>中，提高</a:t>
            </a:r>
            <a:r>
              <a:rPr lang="en-US" altLang="zh-CN" sz="2400" dirty="0"/>
              <a:t>Master</a:t>
            </a:r>
            <a:r>
              <a:rPr lang="zh-CN" altLang="en-US" sz="2400" dirty="0"/>
              <a:t>的吞吐量。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126</a:t>
            </a:fld>
            <a:endParaRPr lang="zh-CN" altLang="en-US" dirty="0"/>
          </a:p>
        </p:txBody>
      </p:sp>
    </p:spTree>
    <p:extLst>
      <p:ext uri="{BB962C8B-B14F-4D97-AF65-F5344CB8AC3E}">
        <p14:creationId xmlns:p14="http://schemas.microsoft.com/office/powerpoint/2010/main" val="1391678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18547"/>
          </a:xfrm>
        </p:spPr>
        <p:txBody>
          <a:bodyPr/>
          <a:lstStyle/>
          <a:p>
            <a:r>
              <a:rPr lang="en-US" altLang="zh-CN" sz="2400" b="1" dirty="0">
                <a:solidFill>
                  <a:prstClr val="black"/>
                </a:solidFill>
              </a:rPr>
              <a:t>3.2.4.4 RAMCloud</a:t>
            </a:r>
            <a:r>
              <a:rPr lang="zh-CN" altLang="en-US" sz="2400" b="1" dirty="0">
                <a:solidFill>
                  <a:prstClr val="black"/>
                </a:solidFill>
              </a:rPr>
              <a:t>资源回收（续） </a:t>
            </a:r>
            <a:endParaRPr lang="zh-CN" altLang="en-US" dirty="0"/>
          </a:p>
        </p:txBody>
      </p:sp>
      <p:sp>
        <p:nvSpPr>
          <p:cNvPr id="3" name="内容占位符 2"/>
          <p:cNvSpPr>
            <a:spLocks noGrp="1"/>
          </p:cNvSpPr>
          <p:nvPr>
            <p:ph idx="1"/>
          </p:nvPr>
        </p:nvSpPr>
        <p:spPr/>
        <p:txBody>
          <a:bodyPr>
            <a:normAutofit lnSpcReduction="10000"/>
          </a:bodyPr>
          <a:lstStyle/>
          <a:p>
            <a:r>
              <a:rPr lang="zh-CN" altLang="en-US" sz="2400" b="1" dirty="0"/>
              <a:t>内存空间释放时机</a:t>
            </a:r>
          </a:p>
          <a:p>
            <a:r>
              <a:rPr lang="zh-CN" altLang="en-US" sz="2400" dirty="0"/>
              <a:t>      </a:t>
            </a:r>
            <a:r>
              <a:rPr lang="zh-CN" altLang="en-US" sz="2400" dirty="0">
                <a:solidFill>
                  <a:srgbClr val="FF0000"/>
                </a:solidFill>
              </a:rPr>
              <a:t>当</a:t>
            </a:r>
            <a:r>
              <a:rPr lang="en-US" altLang="zh-CN" sz="2400" dirty="0">
                <a:solidFill>
                  <a:srgbClr val="FF0000"/>
                </a:solidFill>
              </a:rPr>
              <a:t>cleaner</a:t>
            </a:r>
            <a:r>
              <a:rPr lang="zh-CN" altLang="en-US" sz="2400" dirty="0">
                <a:solidFill>
                  <a:srgbClr val="FF0000"/>
                </a:solidFill>
              </a:rPr>
              <a:t>线程清理完一个段后，</a:t>
            </a:r>
            <a:r>
              <a:rPr lang="zh-CN" altLang="en-US" sz="2400" dirty="0"/>
              <a:t>原则上该段的内存空间可以被释放或者重用。此时，因为没有</a:t>
            </a:r>
            <a:r>
              <a:rPr lang="en-US" altLang="zh-CN" sz="2400" dirty="0"/>
              <a:t>hash</a:t>
            </a:r>
            <a:r>
              <a:rPr lang="zh-CN" altLang="en-US" sz="2400" dirty="0"/>
              <a:t>表条目指向该段内存空间，所有后续</a:t>
            </a:r>
            <a:r>
              <a:rPr lang="en-US" altLang="zh-CN" sz="2400" dirty="0"/>
              <a:t>service</a:t>
            </a:r>
            <a:r>
              <a:rPr lang="zh-CN" altLang="en-US" sz="2400" dirty="0"/>
              <a:t>线程都不会看到该内存段空间的数据；但</a:t>
            </a:r>
            <a:r>
              <a:rPr lang="zh-CN" altLang="en-US" sz="2400" dirty="0">
                <a:solidFill>
                  <a:srgbClr val="FF0000"/>
                </a:solidFill>
              </a:rPr>
              <a:t>可能存在旧</a:t>
            </a:r>
            <a:r>
              <a:rPr lang="en-US" altLang="zh-CN" sz="2400" dirty="0">
                <a:solidFill>
                  <a:srgbClr val="FF0000"/>
                </a:solidFill>
              </a:rPr>
              <a:t>service</a:t>
            </a:r>
            <a:r>
              <a:rPr lang="zh-CN" altLang="en-US" sz="2400" dirty="0">
                <a:solidFill>
                  <a:srgbClr val="FF0000"/>
                </a:solidFill>
              </a:rPr>
              <a:t>线程还在使用这个段，从而对该段内存执行</a:t>
            </a:r>
            <a:r>
              <a:rPr lang="en-US" altLang="zh-CN" sz="2400" dirty="0">
                <a:solidFill>
                  <a:srgbClr val="FF0000"/>
                </a:solidFill>
              </a:rPr>
              <a:t>free</a:t>
            </a:r>
            <a:r>
              <a:rPr lang="zh-CN" altLang="en-US" sz="2400" dirty="0">
                <a:solidFill>
                  <a:srgbClr val="FF0000"/>
                </a:solidFill>
              </a:rPr>
              <a:t>可能会导致严重错误。</a:t>
            </a:r>
            <a:endParaRPr lang="en-US" altLang="zh-CN" sz="2400" dirty="0">
              <a:solidFill>
                <a:srgbClr val="FF0000"/>
              </a:solidFill>
            </a:endParaRPr>
          </a:p>
          <a:p>
            <a:endParaRPr lang="zh-CN" altLang="en-US" sz="2400" dirty="0"/>
          </a:p>
          <a:p>
            <a:r>
              <a:rPr lang="zh-CN" altLang="en-US" sz="2400" b="1" dirty="0"/>
              <a:t>解决办法：</a:t>
            </a:r>
            <a:r>
              <a:rPr lang="zh-CN" altLang="en-US" sz="2400" dirty="0"/>
              <a:t>系统</a:t>
            </a:r>
            <a:r>
              <a:rPr lang="zh-CN" altLang="en-US" sz="2400" dirty="0">
                <a:solidFill>
                  <a:srgbClr val="FF0000"/>
                </a:solidFill>
              </a:rPr>
              <a:t>直到所有当前的</a:t>
            </a:r>
            <a:r>
              <a:rPr lang="en-US" altLang="zh-CN" sz="2400" dirty="0">
                <a:solidFill>
                  <a:srgbClr val="FF0000"/>
                </a:solidFill>
              </a:rPr>
              <a:t>service</a:t>
            </a:r>
            <a:r>
              <a:rPr lang="zh-CN" altLang="en-US" sz="2400" dirty="0">
                <a:solidFill>
                  <a:srgbClr val="FF0000"/>
                </a:solidFill>
              </a:rPr>
              <a:t>线程的数据请求处理完成，才会释放该段。</a:t>
            </a:r>
            <a:r>
              <a:rPr lang="zh-CN" altLang="en-US" sz="2400" dirty="0"/>
              <a:t>而所有</a:t>
            </a:r>
            <a:r>
              <a:rPr lang="zh-CN" altLang="en-US" sz="2400" dirty="0">
                <a:solidFill>
                  <a:srgbClr val="FF0000"/>
                </a:solidFill>
              </a:rPr>
              <a:t>后续的</a:t>
            </a:r>
            <a:r>
              <a:rPr lang="en-US" altLang="zh-CN" sz="2400" dirty="0">
                <a:solidFill>
                  <a:srgbClr val="FF0000"/>
                </a:solidFill>
              </a:rPr>
              <a:t>service</a:t>
            </a:r>
            <a:r>
              <a:rPr lang="zh-CN" altLang="en-US" sz="2400" dirty="0">
                <a:solidFill>
                  <a:srgbClr val="FF0000"/>
                </a:solidFill>
              </a:rPr>
              <a:t>线程都不会再使用这个段</a:t>
            </a:r>
            <a:r>
              <a:rPr lang="zh-CN" altLang="en-US" sz="2400" dirty="0"/>
              <a:t>，因此安全。</a:t>
            </a:r>
            <a:endParaRPr lang="en-US" altLang="zh-CN" sz="2400" dirty="0"/>
          </a:p>
          <a:p>
            <a:r>
              <a:rPr lang="zh-CN" altLang="en-US" sz="2400" dirty="0"/>
              <a:t>该设计</a:t>
            </a:r>
            <a:r>
              <a:rPr lang="zh-CN" altLang="en-US" sz="2400" dirty="0">
                <a:solidFill>
                  <a:srgbClr val="FF0000"/>
                </a:solidFill>
              </a:rPr>
              <a:t>避免了使用锁</a:t>
            </a:r>
            <a:r>
              <a:rPr lang="zh-CN" altLang="en-US" sz="2400" dirty="0"/>
              <a:t>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127</a:t>
            </a:fld>
            <a:endParaRPr lang="zh-CN" altLang="en-US" dirty="0"/>
          </a:p>
        </p:txBody>
      </p:sp>
    </p:spTree>
    <p:extLst>
      <p:ext uri="{BB962C8B-B14F-4D97-AF65-F5344CB8AC3E}">
        <p14:creationId xmlns:p14="http://schemas.microsoft.com/office/powerpoint/2010/main" val="41933152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87819"/>
          </a:xfrm>
        </p:spPr>
        <p:txBody>
          <a:bodyPr/>
          <a:lstStyle/>
          <a:p>
            <a:r>
              <a:rPr lang="en-US" altLang="zh-CN" sz="2400" b="1" dirty="0">
                <a:solidFill>
                  <a:prstClr val="black"/>
                </a:solidFill>
              </a:rPr>
              <a:t>3.2.4.4 RAMCloud</a:t>
            </a:r>
            <a:r>
              <a:rPr lang="zh-CN" altLang="en-US" sz="2400" b="1" dirty="0">
                <a:solidFill>
                  <a:prstClr val="black"/>
                </a:solidFill>
              </a:rPr>
              <a:t>资源回收（续）  </a:t>
            </a:r>
            <a:endParaRPr lang="zh-CN" altLang="en-US" dirty="0"/>
          </a:p>
        </p:txBody>
      </p:sp>
      <p:sp>
        <p:nvSpPr>
          <p:cNvPr id="3" name="内容占位符 2"/>
          <p:cNvSpPr>
            <a:spLocks noGrp="1"/>
          </p:cNvSpPr>
          <p:nvPr>
            <p:ph idx="1"/>
          </p:nvPr>
        </p:nvSpPr>
        <p:spPr>
          <a:xfrm>
            <a:off x="838200" y="1052944"/>
            <a:ext cx="10515600" cy="5140037"/>
          </a:xfrm>
        </p:spPr>
        <p:txBody>
          <a:bodyPr>
            <a:normAutofit/>
          </a:bodyPr>
          <a:lstStyle/>
          <a:p>
            <a:r>
              <a:rPr lang="zh-CN" altLang="en-US" sz="2400" b="1" dirty="0"/>
              <a:t>磁盘空间的释放时机</a:t>
            </a:r>
            <a:br>
              <a:rPr lang="zh-CN" altLang="en-US" sz="2400" b="1" dirty="0"/>
            </a:br>
            <a:r>
              <a:rPr lang="zh-CN" altLang="en-US" sz="2400" dirty="0"/>
              <a:t>       段被清理后，冗余备份也需要删除。此类删除必须</a:t>
            </a:r>
            <a:r>
              <a:rPr lang="zh-CN" altLang="en-US" sz="2400" dirty="0">
                <a:solidFill>
                  <a:srgbClr val="FF0000"/>
                </a:solidFill>
              </a:rPr>
              <a:t>等到被移动到的段正确的写到驻留在磁盘上的日志之后</a:t>
            </a:r>
            <a:r>
              <a:rPr lang="zh-CN" altLang="en-US" sz="2400" dirty="0"/>
              <a:t>。</a:t>
            </a:r>
            <a:endParaRPr lang="en-US" altLang="zh-CN" sz="2400" dirty="0"/>
          </a:p>
          <a:p>
            <a:endParaRPr lang="en-US" altLang="zh-CN" sz="2400" dirty="0"/>
          </a:p>
          <a:p>
            <a:r>
              <a:rPr lang="zh-CN" altLang="en-US" sz="2400" dirty="0"/>
              <a:t>这需要几个步骤：</a:t>
            </a:r>
          </a:p>
          <a:p>
            <a:r>
              <a:rPr lang="zh-CN" altLang="en-US" sz="2400" dirty="0"/>
              <a:t>（</a:t>
            </a:r>
            <a:r>
              <a:rPr lang="en-US" altLang="zh-CN" sz="2400" dirty="0"/>
              <a:t>1</a:t>
            </a:r>
            <a:r>
              <a:rPr lang="zh-CN" altLang="en-US" sz="2400" dirty="0"/>
              <a:t>）合并后的段需要在备份中</a:t>
            </a:r>
            <a:r>
              <a:rPr lang="zh-CN" altLang="en-US" sz="2400" dirty="0">
                <a:solidFill>
                  <a:srgbClr val="FF0000"/>
                </a:solidFill>
              </a:rPr>
              <a:t>完成冗余拷贝</a:t>
            </a:r>
            <a:r>
              <a:rPr lang="zh-CN" altLang="en-US" sz="2400" dirty="0"/>
              <a:t>。又因为</a:t>
            </a:r>
            <a:r>
              <a:rPr lang="zh-CN" altLang="en-US" sz="2400" dirty="0">
                <a:solidFill>
                  <a:srgbClr val="FF0000"/>
                </a:solidFill>
              </a:rPr>
              <a:t>所有的冗余拷贝都是异步传输的</a:t>
            </a:r>
            <a:r>
              <a:rPr lang="zh-CN" altLang="en-US" sz="2400" dirty="0"/>
              <a:t>，所以</a:t>
            </a:r>
            <a:r>
              <a:rPr lang="en-US" altLang="zh-CN" sz="2400" dirty="0"/>
              <a:t>cleaner</a:t>
            </a:r>
            <a:r>
              <a:rPr lang="zh-CN" altLang="en-US" sz="2400" dirty="0"/>
              <a:t>只有</a:t>
            </a:r>
            <a:r>
              <a:rPr lang="zh-CN" altLang="en-US" sz="2400" dirty="0">
                <a:solidFill>
                  <a:srgbClr val="FF0000"/>
                </a:solidFill>
              </a:rPr>
              <a:t>等到接收到所有的接到响应</a:t>
            </a:r>
            <a:r>
              <a:rPr lang="zh-CN" altLang="en-US" sz="2400" dirty="0"/>
              <a:t>。</a:t>
            </a:r>
          </a:p>
          <a:p>
            <a:r>
              <a:rPr lang="zh-CN" altLang="en-US" sz="2400" dirty="0"/>
              <a:t>（</a:t>
            </a:r>
            <a:r>
              <a:rPr lang="en-US" altLang="zh-CN" sz="2400" dirty="0"/>
              <a:t>2</a:t>
            </a:r>
            <a:r>
              <a:rPr lang="zh-CN" altLang="en-US" sz="2400" dirty="0"/>
              <a:t>）</a:t>
            </a:r>
            <a:r>
              <a:rPr lang="zh-CN" altLang="en-US" sz="2400" dirty="0">
                <a:solidFill>
                  <a:srgbClr val="FF0000"/>
                </a:solidFill>
              </a:rPr>
              <a:t>新的日志摘要</a:t>
            </a:r>
            <a:r>
              <a:rPr lang="zh-CN" altLang="en-US" sz="2400" dirty="0"/>
              <a:t>必须包含新的</a:t>
            </a:r>
            <a:r>
              <a:rPr lang="zh-CN" altLang="en-US" sz="2400" dirty="0">
                <a:solidFill>
                  <a:srgbClr val="FF0000"/>
                </a:solidFill>
              </a:rPr>
              <a:t>合并的</a:t>
            </a:r>
            <a:r>
              <a:rPr lang="zh-CN" altLang="en-US" sz="2400" dirty="0"/>
              <a:t>段和删除</a:t>
            </a:r>
            <a:r>
              <a:rPr lang="zh-CN" altLang="en-US" sz="2400" dirty="0">
                <a:solidFill>
                  <a:srgbClr val="FF0000"/>
                </a:solidFill>
              </a:rPr>
              <a:t>被清理</a:t>
            </a:r>
            <a:r>
              <a:rPr lang="zh-CN" altLang="en-US" sz="2400" dirty="0"/>
              <a:t>的段。</a:t>
            </a:r>
          </a:p>
          <a:p>
            <a:r>
              <a:rPr lang="zh-CN" altLang="en-US" sz="2400" dirty="0"/>
              <a:t>（</a:t>
            </a:r>
            <a:r>
              <a:rPr lang="en-US" altLang="zh-CN" sz="2400" dirty="0"/>
              <a:t>3</a:t>
            </a:r>
            <a:r>
              <a:rPr lang="zh-CN" altLang="en-US" sz="2400" dirty="0"/>
              <a:t>）只有</a:t>
            </a:r>
            <a:r>
              <a:rPr lang="zh-CN" altLang="en-US" sz="2400" dirty="0">
                <a:solidFill>
                  <a:srgbClr val="FF0000"/>
                </a:solidFill>
              </a:rPr>
              <a:t>上述数据被持久化后</a:t>
            </a:r>
            <a:r>
              <a:rPr lang="zh-CN" altLang="en-US" sz="2400" dirty="0"/>
              <a:t>，这个冗余备份就可以被安全的删除了。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128</a:t>
            </a:fld>
            <a:endParaRPr lang="zh-CN" altLang="en-US" dirty="0"/>
          </a:p>
        </p:txBody>
      </p:sp>
    </p:spTree>
    <p:extLst>
      <p:ext uri="{BB962C8B-B14F-4D97-AF65-F5344CB8AC3E}">
        <p14:creationId xmlns:p14="http://schemas.microsoft.com/office/powerpoint/2010/main" val="38245115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3.2.4.5 RAMCloud</a:t>
            </a:r>
            <a:r>
              <a:rPr lang="zh-CN" altLang="en-US" b="1" dirty="0">
                <a:solidFill>
                  <a:prstClr val="black"/>
                </a:solidFill>
              </a:rPr>
              <a:t>恢复</a:t>
            </a:r>
            <a:endParaRPr lang="zh-CN" altLang="en-US" dirty="0"/>
          </a:p>
        </p:txBody>
      </p:sp>
      <p:sp>
        <p:nvSpPr>
          <p:cNvPr id="3" name="内容占位符 2"/>
          <p:cNvSpPr>
            <a:spLocks noGrp="1"/>
          </p:cNvSpPr>
          <p:nvPr>
            <p:ph idx="1"/>
          </p:nvPr>
        </p:nvSpPr>
        <p:spPr>
          <a:xfrm>
            <a:off x="838200" y="1285462"/>
            <a:ext cx="10515600" cy="4561156"/>
          </a:xfrm>
        </p:spPr>
        <p:txBody>
          <a:bodyPr>
            <a:normAutofit/>
          </a:bodyPr>
          <a:lstStyle/>
          <a:p>
            <a:r>
              <a:rPr lang="en-US" altLang="zh-CN" sz="2400" dirty="0"/>
              <a:t>RAMCloud</a:t>
            </a:r>
            <a:r>
              <a:rPr lang="zh-CN" altLang="en-US" sz="2400" dirty="0"/>
              <a:t>为了快速访问而将数据存储在</a:t>
            </a:r>
            <a:r>
              <a:rPr lang="en-US" altLang="zh-CN" sz="2400" dirty="0"/>
              <a:t>DRAM</a:t>
            </a:r>
            <a:r>
              <a:rPr lang="zh-CN" altLang="en-US" sz="2400" dirty="0"/>
              <a:t>中，相应的，故障恢复也应该低延时。</a:t>
            </a:r>
            <a:endParaRPr lang="en-US" altLang="zh-CN" sz="2400" dirty="0"/>
          </a:p>
          <a:p>
            <a:r>
              <a:rPr lang="zh-CN" altLang="en-US" sz="2400" dirty="0">
                <a:solidFill>
                  <a:srgbClr val="FF0000"/>
                </a:solidFill>
              </a:rPr>
              <a:t>高效的恢复需要综合考虑磁盘、</a:t>
            </a:r>
            <a:r>
              <a:rPr lang="en-US" altLang="zh-CN" sz="2400" dirty="0">
                <a:solidFill>
                  <a:srgbClr val="FF0000"/>
                </a:solidFill>
              </a:rPr>
              <a:t>CPU</a:t>
            </a:r>
            <a:r>
              <a:rPr lang="zh-CN" altLang="en-US" sz="2400" dirty="0">
                <a:solidFill>
                  <a:srgbClr val="FF0000"/>
                </a:solidFill>
              </a:rPr>
              <a:t>的瓶颈效应。</a:t>
            </a:r>
            <a:endParaRPr lang="en-US" altLang="zh-CN" sz="2400" dirty="0">
              <a:solidFill>
                <a:srgbClr val="FF0000"/>
              </a:solidFill>
            </a:endParaRPr>
          </a:p>
          <a:p>
            <a:endParaRPr lang="en-US" altLang="zh-CN" sz="2400" dirty="0"/>
          </a:p>
          <a:p>
            <a:r>
              <a:rPr lang="zh-CN" altLang="en-US" sz="2400" b="1" dirty="0"/>
              <a:t>直接方法：</a:t>
            </a:r>
            <a:r>
              <a:rPr lang="zh-CN" altLang="en-US" sz="2400" dirty="0"/>
              <a:t>一台机器宕机之后，立刻</a:t>
            </a:r>
            <a:r>
              <a:rPr lang="zh-CN" altLang="en-US" sz="2400" dirty="0">
                <a:solidFill>
                  <a:srgbClr val="FF0000"/>
                </a:solidFill>
              </a:rPr>
              <a:t>从多个备份读取</a:t>
            </a:r>
            <a:r>
              <a:rPr lang="zh-CN" altLang="en-US" sz="2400" dirty="0"/>
              <a:t>信息重建宕机节点。</a:t>
            </a:r>
            <a:endParaRPr lang="en-US" altLang="zh-CN" sz="2400" dirty="0"/>
          </a:p>
          <a:p>
            <a:r>
              <a:rPr lang="zh-CN" altLang="en-US" sz="2400" b="1" dirty="0"/>
              <a:t>存在的问题：</a:t>
            </a:r>
            <a:r>
              <a:rPr lang="zh-CN" altLang="en-US" sz="2400" dirty="0"/>
              <a:t>如果</a:t>
            </a:r>
            <a:r>
              <a:rPr lang="en-US" altLang="zh-CN" sz="2400" dirty="0"/>
              <a:t>backup</a:t>
            </a:r>
            <a:r>
              <a:rPr lang="zh-CN" altLang="en-US" sz="2400" dirty="0"/>
              <a:t>的数目过少，磁盘带宽可能成为瓶颈。</a:t>
            </a:r>
            <a:endParaRPr lang="en-US" altLang="zh-CN" sz="2400" dirty="0"/>
          </a:p>
          <a:p>
            <a:r>
              <a:rPr lang="en-US" altLang="zh-CN" sz="2400" dirty="0"/>
              <a:t>     ↓</a:t>
            </a:r>
          </a:p>
          <a:p>
            <a:r>
              <a:rPr lang="en-US" altLang="zh-CN" sz="2400" dirty="0"/>
              <a:t>RAMCloud</a:t>
            </a:r>
            <a:r>
              <a:rPr lang="zh-CN" altLang="en-US" sz="2400" dirty="0"/>
              <a:t>考虑充分可伸缩性设计，以实现快速恢复。</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129</a:t>
            </a:fld>
            <a:endParaRPr lang="zh-CN" altLang="en-US" dirty="0"/>
          </a:p>
        </p:txBody>
      </p:sp>
    </p:spTree>
    <p:extLst>
      <p:ext uri="{BB962C8B-B14F-4D97-AF65-F5344CB8AC3E}">
        <p14:creationId xmlns:p14="http://schemas.microsoft.com/office/powerpoint/2010/main" val="339919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a:t>3.2.1 Memcached</a:t>
            </a:r>
          </a:p>
          <a:p>
            <a:r>
              <a:rPr lang="zh-CN" altLang="en-US" dirty="0"/>
              <a:t>       是一套高性能的</a:t>
            </a:r>
            <a:r>
              <a:rPr lang="zh-CN" altLang="en-US" dirty="0">
                <a:solidFill>
                  <a:srgbClr val="FF0000"/>
                </a:solidFill>
              </a:rPr>
              <a:t>分布式高速缓存</a:t>
            </a:r>
            <a:r>
              <a:rPr lang="zh-CN" altLang="en-US" dirty="0"/>
              <a:t>系统，由</a:t>
            </a:r>
            <a:r>
              <a:rPr lang="en-US" altLang="zh-CN" dirty="0"/>
              <a:t>LiveJournal</a:t>
            </a:r>
            <a:r>
              <a:rPr lang="zh-CN" altLang="en-US" dirty="0"/>
              <a:t>开发的一套开放源代码软件。</a:t>
            </a:r>
            <a:endParaRPr lang="en-US" altLang="zh-CN" dirty="0"/>
          </a:p>
          <a:p>
            <a:r>
              <a:rPr lang="zh-CN" altLang="en-US" dirty="0"/>
              <a:t>       许多</a:t>
            </a:r>
            <a:r>
              <a:rPr lang="en-US" altLang="zh-CN" dirty="0"/>
              <a:t>Web</a:t>
            </a:r>
            <a:r>
              <a:rPr lang="zh-CN" altLang="en-US" dirty="0"/>
              <a:t>应用随着数据量的增大、访问的集中，</a:t>
            </a:r>
            <a:r>
              <a:rPr lang="en-US" altLang="zh-CN" dirty="0"/>
              <a:t>RDBMS</a:t>
            </a:r>
            <a:r>
              <a:rPr lang="zh-CN" altLang="en-US" dirty="0"/>
              <a:t>的负担加重，导致数据库响应变慢、网站延迟增加。此时，部署</a:t>
            </a:r>
            <a:r>
              <a:rPr lang="en-US" altLang="zh-CN" dirty="0"/>
              <a:t>Memcached</a:t>
            </a:r>
            <a:r>
              <a:rPr lang="zh-CN" altLang="en-US" dirty="0"/>
              <a:t>高性能分布式内存缓存服务器，可通过缓存数据库查询结果，减少数据库访问次数，以提高动态</a:t>
            </a:r>
            <a:r>
              <a:rPr lang="en-US" altLang="zh-CN" dirty="0"/>
              <a:t>Web</a:t>
            </a:r>
            <a:r>
              <a:rPr lang="zh-CN" altLang="en-US" dirty="0"/>
              <a:t>应用的速度、提高可扩展性。</a:t>
            </a:r>
          </a:p>
          <a:p>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40197382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3.2.4.5 RAMCloud</a:t>
            </a:r>
            <a:r>
              <a:rPr lang="zh-CN" altLang="en-US" b="1" dirty="0">
                <a:solidFill>
                  <a:prstClr val="black"/>
                </a:solidFill>
              </a:rPr>
              <a:t>恢复（续）</a:t>
            </a:r>
            <a:endParaRPr lang="zh-CN" altLang="en-US" dirty="0"/>
          </a:p>
        </p:txBody>
      </p:sp>
      <p:sp>
        <p:nvSpPr>
          <p:cNvPr id="3" name="内容占位符 2"/>
          <p:cNvSpPr>
            <a:spLocks noGrp="1"/>
          </p:cNvSpPr>
          <p:nvPr>
            <p:ph idx="1"/>
          </p:nvPr>
        </p:nvSpPr>
        <p:spPr>
          <a:xfrm>
            <a:off x="972424" y="1285462"/>
            <a:ext cx="10515600" cy="5323156"/>
          </a:xfrm>
        </p:spPr>
        <p:txBody>
          <a:bodyPr>
            <a:normAutofit fontScale="85000" lnSpcReduction="20000"/>
          </a:bodyPr>
          <a:lstStyle/>
          <a:p>
            <a:r>
              <a:rPr lang="zh-CN" altLang="en-US" b="1" dirty="0"/>
              <a:t>增加备份的恢复方法：</a:t>
            </a:r>
            <a:r>
              <a:rPr lang="zh-CN" altLang="en-US" dirty="0"/>
              <a:t>增加备份数量，从而减轻磁盘瓶颈问题。</a:t>
            </a:r>
            <a:endParaRPr lang="en-US" altLang="zh-CN" dirty="0"/>
          </a:p>
          <a:p>
            <a:r>
              <a:rPr lang="zh-CN" altLang="en-US" b="1" dirty="0"/>
              <a:t>存在的问题：</a:t>
            </a:r>
            <a:r>
              <a:rPr lang="zh-CN" altLang="en-US" dirty="0"/>
              <a:t>增加</a:t>
            </a:r>
            <a:r>
              <a:rPr lang="en-US" altLang="zh-CN" dirty="0"/>
              <a:t>backup</a:t>
            </a:r>
            <a:r>
              <a:rPr lang="zh-CN" altLang="en-US" dirty="0"/>
              <a:t>的数量之后，大量的数据通过网络</a:t>
            </a:r>
            <a:r>
              <a:rPr lang="zh-CN" altLang="en-US" dirty="0">
                <a:solidFill>
                  <a:srgbClr val="FF0000"/>
                </a:solidFill>
              </a:rPr>
              <a:t>抵达</a:t>
            </a:r>
            <a:r>
              <a:rPr lang="en-US" altLang="zh-CN" dirty="0">
                <a:solidFill>
                  <a:srgbClr val="FF0000"/>
                </a:solidFill>
              </a:rPr>
              <a:t>master</a:t>
            </a:r>
            <a:r>
              <a:rPr lang="zh-CN" altLang="en-US" dirty="0">
                <a:solidFill>
                  <a:srgbClr val="FF0000"/>
                </a:solidFill>
              </a:rPr>
              <a:t>节点</a:t>
            </a:r>
            <a:r>
              <a:rPr lang="zh-CN" altLang="en-US" dirty="0"/>
              <a:t>，然后</a:t>
            </a:r>
            <a:r>
              <a:rPr lang="en-US" altLang="zh-CN" dirty="0"/>
              <a:t>master</a:t>
            </a:r>
            <a:r>
              <a:rPr lang="zh-CN" altLang="en-US" dirty="0"/>
              <a:t>节点执行恢复动作，当数据量变大之后，</a:t>
            </a:r>
            <a:r>
              <a:rPr lang="en-US" altLang="zh-CN" dirty="0">
                <a:solidFill>
                  <a:srgbClr val="FF0000"/>
                </a:solidFill>
              </a:rPr>
              <a:t>master</a:t>
            </a:r>
            <a:r>
              <a:rPr lang="zh-CN" altLang="en-US" dirty="0">
                <a:solidFill>
                  <a:srgbClr val="FF0000"/>
                </a:solidFill>
              </a:rPr>
              <a:t>的</a:t>
            </a:r>
            <a:r>
              <a:rPr lang="en-US" altLang="zh-CN" dirty="0">
                <a:solidFill>
                  <a:srgbClr val="FF0000"/>
                </a:solidFill>
              </a:rPr>
              <a:t>CPU</a:t>
            </a:r>
            <a:r>
              <a:rPr lang="zh-CN" altLang="en-US" dirty="0">
                <a:solidFill>
                  <a:srgbClr val="FF0000"/>
                </a:solidFill>
              </a:rPr>
              <a:t>性能</a:t>
            </a:r>
            <a:r>
              <a:rPr lang="zh-CN" altLang="en-US" dirty="0"/>
              <a:t>就变成了瓶颈，</a:t>
            </a:r>
            <a:r>
              <a:rPr lang="zh-CN" altLang="en-US" dirty="0">
                <a:solidFill>
                  <a:srgbClr val="FF0000"/>
                </a:solidFill>
              </a:rPr>
              <a:t>也包括</a:t>
            </a:r>
            <a:r>
              <a:rPr lang="en-US" altLang="zh-CN" dirty="0">
                <a:solidFill>
                  <a:srgbClr val="FF0000"/>
                </a:solidFill>
              </a:rPr>
              <a:t>master</a:t>
            </a:r>
            <a:r>
              <a:rPr lang="zh-CN" altLang="en-US" dirty="0">
                <a:solidFill>
                  <a:srgbClr val="FF0000"/>
                </a:solidFill>
              </a:rPr>
              <a:t>的网络接口</a:t>
            </a:r>
            <a:r>
              <a:rPr lang="zh-CN" altLang="en-US" dirty="0"/>
              <a:t>。</a:t>
            </a:r>
            <a:endParaRPr lang="en-US" altLang="zh-CN" dirty="0"/>
          </a:p>
          <a:p>
            <a:endParaRPr lang="en-US" altLang="zh-CN" dirty="0"/>
          </a:p>
          <a:p>
            <a:r>
              <a:rPr lang="zh-CN" altLang="en-US" b="1" dirty="0"/>
              <a:t>分区恢复策略：</a:t>
            </a:r>
            <a:r>
              <a:rPr lang="zh-CN" altLang="en-US" dirty="0"/>
              <a:t>为了解决上述问题，</a:t>
            </a:r>
            <a:r>
              <a:rPr lang="en-US" altLang="zh-CN" dirty="0"/>
              <a:t>RAMCloud</a:t>
            </a:r>
            <a:r>
              <a:rPr lang="zh-CN" altLang="en-US" dirty="0"/>
              <a:t>采用了</a:t>
            </a:r>
            <a:r>
              <a:rPr lang="en-US" altLang="zh-CN" dirty="0"/>
              <a:t>`</a:t>
            </a:r>
            <a:r>
              <a:rPr lang="en-US" altLang="zh-CN" dirty="0">
                <a:solidFill>
                  <a:srgbClr val="FF0000"/>
                </a:solidFill>
              </a:rPr>
              <a:t>Partitioned Recovery</a:t>
            </a:r>
            <a:r>
              <a:rPr lang="en-US" altLang="zh-CN" dirty="0"/>
              <a:t>`</a:t>
            </a:r>
            <a:r>
              <a:rPr lang="zh-CN" altLang="en-US" dirty="0"/>
              <a:t>策略进行恢复。将宕机</a:t>
            </a:r>
            <a:r>
              <a:rPr lang="en-US" altLang="zh-CN" dirty="0"/>
              <a:t>master</a:t>
            </a:r>
            <a:r>
              <a:rPr lang="zh-CN" altLang="en-US" dirty="0"/>
              <a:t>节点的</a:t>
            </a:r>
            <a:r>
              <a:rPr lang="en-US" altLang="zh-CN" dirty="0"/>
              <a:t>object</a:t>
            </a:r>
            <a:r>
              <a:rPr lang="zh-CN" altLang="en-US" dirty="0"/>
              <a:t>分割到</a:t>
            </a:r>
            <a:r>
              <a:rPr lang="zh-CN" altLang="en-US" dirty="0">
                <a:solidFill>
                  <a:srgbClr val="FF0000"/>
                </a:solidFill>
              </a:rPr>
              <a:t>若干</a:t>
            </a:r>
            <a:r>
              <a:rPr lang="en-US" altLang="zh-CN" dirty="0">
                <a:solidFill>
                  <a:srgbClr val="FF0000"/>
                </a:solidFill>
              </a:rPr>
              <a:t>recovery master</a:t>
            </a:r>
            <a:r>
              <a:rPr lang="zh-CN" altLang="en-US" dirty="0"/>
              <a:t>上，让它们分开处理。</a:t>
            </a:r>
            <a:r>
              <a:rPr lang="zh-CN" altLang="en-US" dirty="0">
                <a:solidFill>
                  <a:srgbClr val="FF0000"/>
                </a:solidFill>
              </a:rPr>
              <a:t>这些</a:t>
            </a:r>
            <a:r>
              <a:rPr lang="en-US" altLang="zh-CN" dirty="0">
                <a:solidFill>
                  <a:srgbClr val="FF0000"/>
                </a:solidFill>
              </a:rPr>
              <a:t>recovery master</a:t>
            </a:r>
            <a:r>
              <a:rPr lang="zh-CN" altLang="en-US" dirty="0">
                <a:solidFill>
                  <a:srgbClr val="FF0000"/>
                </a:solidFill>
              </a:rPr>
              <a:t>把这些数据整合到自己的日志和</a:t>
            </a:r>
            <a:r>
              <a:rPr lang="en-US" altLang="zh-CN" dirty="0">
                <a:solidFill>
                  <a:srgbClr val="FF0000"/>
                </a:solidFill>
              </a:rPr>
              <a:t>hash</a:t>
            </a:r>
            <a:r>
              <a:rPr lang="zh-CN" altLang="en-US" dirty="0">
                <a:solidFill>
                  <a:srgbClr val="FF0000"/>
                </a:solidFill>
              </a:rPr>
              <a:t>表中。</a:t>
            </a:r>
            <a:endParaRPr lang="en-US" altLang="zh-CN" dirty="0">
              <a:solidFill>
                <a:srgbClr val="FF0000"/>
              </a:solidFill>
            </a:endParaRPr>
          </a:p>
          <a:p>
            <a:r>
              <a:rPr lang="zh-CN" altLang="en-US" dirty="0">
                <a:solidFill>
                  <a:srgbClr val="00B0F0"/>
                </a:solidFill>
              </a:rPr>
              <a:t>这样就解决了</a:t>
            </a:r>
            <a:r>
              <a:rPr lang="en-US" altLang="zh-CN" dirty="0">
                <a:solidFill>
                  <a:srgbClr val="00B0F0"/>
                </a:solidFill>
              </a:rPr>
              <a:t>CPU/disk/network</a:t>
            </a:r>
            <a:r>
              <a:rPr lang="zh-CN" altLang="en-US" dirty="0">
                <a:solidFill>
                  <a:srgbClr val="00B0F0"/>
                </a:solidFill>
              </a:rPr>
              <a:t>对性能带来的瓶颈，核心方法就是利用了系统的</a:t>
            </a:r>
            <a:r>
              <a:rPr lang="en-US" altLang="zh-CN" dirty="0">
                <a:solidFill>
                  <a:srgbClr val="00B0F0"/>
                </a:solidFill>
              </a:rPr>
              <a:t>scaling</a:t>
            </a:r>
            <a:r>
              <a:rPr lang="zh-CN" altLang="en-US" dirty="0">
                <a:solidFill>
                  <a:srgbClr val="00B0F0"/>
                </a:solidFill>
              </a:rPr>
              <a:t>。</a:t>
            </a:r>
            <a:endParaRPr lang="en-US" altLang="zh-CN" dirty="0">
              <a:solidFill>
                <a:srgbClr val="00B0F0"/>
              </a:solidFill>
            </a:endParaRPr>
          </a:p>
          <a:p>
            <a:r>
              <a:rPr lang="zh-CN" altLang="en-US" b="1" dirty="0"/>
              <a:t>存在的问题：</a:t>
            </a:r>
            <a:r>
              <a:rPr lang="zh-CN" altLang="en-US" dirty="0"/>
              <a:t>需要与所有的</a:t>
            </a:r>
            <a:r>
              <a:rPr lang="en-US" altLang="zh-CN" dirty="0"/>
              <a:t>host</a:t>
            </a:r>
            <a:r>
              <a:rPr lang="zh-CN" altLang="en-US" dirty="0"/>
              <a:t>进行通信。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130</a:t>
            </a:fld>
            <a:endParaRPr lang="zh-CN" altLang="en-US" dirty="0"/>
          </a:p>
        </p:txBody>
      </p:sp>
    </p:spTree>
    <p:extLst>
      <p:ext uri="{BB962C8B-B14F-4D97-AF65-F5344CB8AC3E}">
        <p14:creationId xmlns:p14="http://schemas.microsoft.com/office/powerpoint/2010/main" val="4737011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3.2.4.6 RAMCloud</a:t>
            </a:r>
            <a:r>
              <a:rPr lang="zh-CN" altLang="en-US" dirty="0"/>
              <a:t>数据操作</a:t>
            </a:r>
          </a:p>
        </p:txBody>
      </p:sp>
      <p:sp>
        <p:nvSpPr>
          <p:cNvPr id="3" name="内容占位符 2"/>
          <p:cNvSpPr>
            <a:spLocks noGrp="1"/>
          </p:cNvSpPr>
          <p:nvPr>
            <p:ph idx="1"/>
          </p:nvPr>
        </p:nvSpPr>
        <p:spPr>
          <a:xfrm>
            <a:off x="838200" y="1285462"/>
            <a:ext cx="10515600" cy="4351338"/>
          </a:xfrm>
        </p:spPr>
        <p:txBody>
          <a:bodyPr>
            <a:normAutofit/>
          </a:bodyPr>
          <a:lstStyle/>
          <a:p>
            <a:r>
              <a:rPr lang="en-US" altLang="zh-CN" dirty="0"/>
              <a:t>RAMCloud</a:t>
            </a:r>
            <a:r>
              <a:rPr lang="zh-CN" altLang="en-US" dirty="0"/>
              <a:t>提供了针对</a:t>
            </a:r>
            <a:r>
              <a:rPr lang="zh-CN" altLang="en-US" dirty="0">
                <a:solidFill>
                  <a:srgbClr val="FF0000"/>
                </a:solidFill>
              </a:rPr>
              <a:t>表</a:t>
            </a:r>
            <a:r>
              <a:rPr lang="zh-CN" altLang="en-US" dirty="0"/>
              <a:t>的操作</a:t>
            </a:r>
            <a:endParaRPr lang="en-US" altLang="zh-CN" dirty="0"/>
          </a:p>
          <a:p>
            <a:r>
              <a:rPr lang="en-US" altLang="zh-CN" dirty="0"/>
              <a:t>        createTable</a:t>
            </a:r>
            <a:r>
              <a:rPr lang="zh-CN" altLang="en-US" dirty="0"/>
              <a:t>：创建表</a:t>
            </a:r>
            <a:endParaRPr lang="en-US" altLang="zh-CN" dirty="0"/>
          </a:p>
          <a:p>
            <a:r>
              <a:rPr lang="en-US" altLang="zh-CN" dirty="0"/>
              <a:t>        getTable: </a:t>
            </a:r>
            <a:r>
              <a:rPr lang="zh-CN" altLang="en-US" dirty="0"/>
              <a:t>获取表</a:t>
            </a:r>
            <a:endParaRPr lang="en-US" altLang="zh-CN" dirty="0"/>
          </a:p>
          <a:p>
            <a:r>
              <a:rPr lang="en-US" altLang="zh-CN" dirty="0"/>
              <a:t>        dropTable: </a:t>
            </a:r>
            <a:r>
              <a:rPr lang="zh-CN" altLang="en-US" dirty="0"/>
              <a:t>删除表</a:t>
            </a:r>
            <a:endParaRPr lang="en-US" altLang="zh-CN" dirty="0"/>
          </a:p>
          <a:p>
            <a:r>
              <a:rPr lang="en-US" altLang="zh-CN" dirty="0"/>
              <a:t>        splitTable: </a:t>
            </a:r>
            <a:r>
              <a:rPr lang="zh-CN" altLang="en-US" dirty="0"/>
              <a:t>将一个表分成多个小表分布到不同服务器上</a:t>
            </a:r>
            <a:endParaRPr lang="en-US" altLang="zh-CN" dirty="0"/>
          </a:p>
          <a:p>
            <a:r>
              <a:rPr lang="en-US" altLang="zh-CN" dirty="0"/>
              <a:t>        migrateTablet</a:t>
            </a:r>
            <a:r>
              <a:rPr lang="zh-CN" altLang="en-US" dirty="0"/>
              <a:t>：将</a:t>
            </a:r>
            <a:r>
              <a:rPr lang="en-US" altLang="zh-CN" dirty="0"/>
              <a:t>tablet</a:t>
            </a:r>
            <a:r>
              <a:rPr lang="zh-CN" altLang="en-US" dirty="0"/>
              <a:t>从一个服务器节点移到另一个服务器节点。</a:t>
            </a:r>
            <a:endParaRPr lang="en-US" altLang="zh-CN" dirty="0"/>
          </a:p>
          <a:p>
            <a:pPr lvl="1">
              <a:lnSpc>
                <a:spcPct val="100000"/>
              </a:lnSpc>
            </a:pP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131</a:t>
            </a:fld>
            <a:endParaRPr lang="zh-CN" altLang="en-US" dirty="0"/>
          </a:p>
        </p:txBody>
      </p:sp>
    </p:spTree>
    <p:extLst>
      <p:ext uri="{BB962C8B-B14F-4D97-AF65-F5344CB8AC3E}">
        <p14:creationId xmlns:p14="http://schemas.microsoft.com/office/powerpoint/2010/main" val="31628359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3.2.4.6 RAMCloud</a:t>
            </a:r>
            <a:r>
              <a:rPr lang="zh-CN" altLang="en-US" dirty="0"/>
              <a:t>数据操作</a:t>
            </a:r>
          </a:p>
        </p:txBody>
      </p:sp>
      <p:sp>
        <p:nvSpPr>
          <p:cNvPr id="3" name="内容占位符 2"/>
          <p:cNvSpPr>
            <a:spLocks noGrp="1"/>
          </p:cNvSpPr>
          <p:nvPr>
            <p:ph idx="1"/>
          </p:nvPr>
        </p:nvSpPr>
        <p:spPr>
          <a:xfrm>
            <a:off x="838200" y="1285462"/>
            <a:ext cx="10515600" cy="5226174"/>
          </a:xfrm>
        </p:spPr>
        <p:txBody>
          <a:bodyPr>
            <a:normAutofit/>
          </a:bodyPr>
          <a:lstStyle/>
          <a:p>
            <a:r>
              <a:rPr lang="en-US" altLang="zh-CN" dirty="0"/>
              <a:t>RAMCloud</a:t>
            </a:r>
            <a:r>
              <a:rPr lang="zh-CN" altLang="en-US" dirty="0"/>
              <a:t>提供了针对</a:t>
            </a:r>
            <a:r>
              <a:rPr lang="zh-CN" altLang="en-US" dirty="0">
                <a:solidFill>
                  <a:srgbClr val="FF0000"/>
                </a:solidFill>
              </a:rPr>
              <a:t>表数据项</a:t>
            </a:r>
            <a:r>
              <a:rPr lang="zh-CN" altLang="en-US" dirty="0"/>
              <a:t>的操作</a:t>
            </a:r>
            <a:endParaRPr lang="en-US" altLang="zh-CN" dirty="0"/>
          </a:p>
          <a:p>
            <a:r>
              <a:rPr lang="en-US" altLang="zh-CN" dirty="0"/>
              <a:t>        read:  </a:t>
            </a:r>
            <a:r>
              <a:rPr lang="zh-CN" altLang="en-US" dirty="0"/>
              <a:t>返回表中的某个数据项及其版本号</a:t>
            </a:r>
            <a:endParaRPr lang="en-US" altLang="zh-CN" dirty="0"/>
          </a:p>
          <a:p>
            <a:r>
              <a:rPr lang="en-US" altLang="zh-CN" dirty="0"/>
              <a:t>        write: </a:t>
            </a:r>
            <a:r>
              <a:rPr lang="zh-CN" altLang="en-US" dirty="0"/>
              <a:t>将某个数据项写入表中，如果不存在则创建，存在则新数据项获得更高的版本号。</a:t>
            </a:r>
            <a:endParaRPr lang="en-US" altLang="zh-CN" dirty="0"/>
          </a:p>
          <a:p>
            <a:r>
              <a:rPr lang="en-US" altLang="zh-CN" dirty="0"/>
              <a:t>        delete</a:t>
            </a:r>
            <a:r>
              <a:rPr lang="zh-CN" altLang="en-US" dirty="0"/>
              <a:t>：从表中删除某个数据项</a:t>
            </a:r>
            <a:endParaRPr lang="en-US" altLang="zh-CN" dirty="0"/>
          </a:p>
          <a:p>
            <a:r>
              <a:rPr lang="en-US" altLang="zh-CN" dirty="0"/>
              <a:t>        multiRead</a:t>
            </a:r>
            <a:r>
              <a:rPr lang="zh-CN" altLang="en-US" dirty="0"/>
              <a:t>：一次返回多个数据项及其版本号</a:t>
            </a:r>
            <a:endParaRPr lang="en-US" altLang="zh-CN" dirty="0"/>
          </a:p>
          <a:p>
            <a:r>
              <a:rPr lang="en-US" altLang="zh-CN" dirty="0"/>
              <a:t>        multiWrite: </a:t>
            </a:r>
            <a:r>
              <a:rPr lang="zh-CN" altLang="en-US" dirty="0"/>
              <a:t>一次写入多个数据项，并返回它们的新版本号</a:t>
            </a:r>
            <a:endParaRPr lang="en-US" altLang="zh-CN" dirty="0"/>
          </a:p>
          <a:p>
            <a:r>
              <a:rPr lang="en-US" altLang="zh-CN" dirty="0"/>
              <a:t>        multiDelete: </a:t>
            </a:r>
            <a:r>
              <a:rPr lang="zh-CN" altLang="en-US" dirty="0"/>
              <a:t>一次删除多个数据项</a:t>
            </a:r>
            <a:r>
              <a:rPr lang="en-US" altLang="zh-CN" dirty="0"/>
              <a:t>        </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132</a:t>
            </a:fld>
            <a:endParaRPr lang="zh-CN" altLang="en-US" dirty="0"/>
          </a:p>
        </p:txBody>
      </p:sp>
    </p:spTree>
    <p:extLst>
      <p:ext uri="{BB962C8B-B14F-4D97-AF65-F5344CB8AC3E}">
        <p14:creationId xmlns:p14="http://schemas.microsoft.com/office/powerpoint/2010/main" val="2410495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3.2.4.6 RAMCloud</a:t>
            </a:r>
            <a:r>
              <a:rPr lang="zh-CN" altLang="en-US" dirty="0"/>
              <a:t>数据操作</a:t>
            </a:r>
          </a:p>
        </p:txBody>
      </p:sp>
      <p:sp>
        <p:nvSpPr>
          <p:cNvPr id="3" name="内容占位符 2"/>
          <p:cNvSpPr>
            <a:spLocks noGrp="1"/>
          </p:cNvSpPr>
          <p:nvPr>
            <p:ph idx="1"/>
          </p:nvPr>
        </p:nvSpPr>
        <p:spPr>
          <a:xfrm>
            <a:off x="838200" y="1285462"/>
            <a:ext cx="10515600" cy="5226174"/>
          </a:xfrm>
        </p:spPr>
        <p:txBody>
          <a:bodyPr>
            <a:normAutofit/>
          </a:bodyPr>
          <a:lstStyle/>
          <a:p>
            <a:r>
              <a:rPr lang="en-US" altLang="zh-CN" dirty="0"/>
              <a:t>RAMCloud</a:t>
            </a:r>
            <a:r>
              <a:rPr lang="zh-CN" altLang="en-US" dirty="0"/>
              <a:t>提供了针对</a:t>
            </a:r>
            <a:r>
              <a:rPr lang="zh-CN" altLang="en-US" dirty="0">
                <a:solidFill>
                  <a:srgbClr val="FF0000"/>
                </a:solidFill>
              </a:rPr>
              <a:t>表数据项</a:t>
            </a:r>
            <a:r>
              <a:rPr lang="zh-CN" altLang="en-US" dirty="0"/>
              <a:t>的操作（续）</a:t>
            </a:r>
            <a:endParaRPr lang="en-US" altLang="zh-CN" dirty="0"/>
          </a:p>
          <a:p>
            <a:r>
              <a:rPr lang="en-US" altLang="zh-CN" dirty="0"/>
              <a:t>        enumerateTable: </a:t>
            </a:r>
            <a:r>
              <a:rPr lang="zh-CN" altLang="en-US" dirty="0"/>
              <a:t>返回表中的所有数据项及其版本号</a:t>
            </a:r>
            <a:endParaRPr lang="en-US" altLang="zh-CN" dirty="0"/>
          </a:p>
          <a:p>
            <a:r>
              <a:rPr lang="en-US" altLang="zh-CN" dirty="0"/>
              <a:t>        conditionalWrite: </a:t>
            </a:r>
            <a:r>
              <a:rPr lang="zh-CN" altLang="en-US" dirty="0"/>
              <a:t>仅当数据项的</a:t>
            </a:r>
            <a:r>
              <a:rPr lang="zh-CN" altLang="en-US" dirty="0">
                <a:solidFill>
                  <a:srgbClr val="FF0000"/>
                </a:solidFill>
              </a:rPr>
              <a:t>版本号小于给定值时</a:t>
            </a:r>
            <a:r>
              <a:rPr lang="zh-CN" altLang="en-US" dirty="0"/>
              <a:t>才写入。出于并发控制目的，用于</a:t>
            </a:r>
            <a:r>
              <a:rPr lang="zh-CN" altLang="en-US" dirty="0">
                <a:solidFill>
                  <a:srgbClr val="FF0000"/>
                </a:solidFill>
              </a:rPr>
              <a:t>确保上次读取之后没有其他用户修改过</a:t>
            </a:r>
            <a:r>
              <a:rPr lang="zh-CN" altLang="en-US" dirty="0"/>
              <a:t>。</a:t>
            </a:r>
            <a:endParaRPr lang="en-US" altLang="zh-CN" dirty="0"/>
          </a:p>
          <a:p>
            <a:r>
              <a:rPr lang="en-US" altLang="zh-CN" dirty="0"/>
              <a:t>        increment: </a:t>
            </a:r>
            <a:r>
              <a:rPr lang="zh-CN" altLang="en-US" dirty="0"/>
              <a:t>将数据项的值作为数字自动进行加法操作，增量由参数</a:t>
            </a:r>
            <a:r>
              <a:rPr lang="en-US" altLang="zh-CN" dirty="0"/>
              <a:t>amount</a:t>
            </a:r>
            <a:r>
              <a:rPr lang="zh-CN" altLang="en-US" dirty="0"/>
              <a:t>决定。</a:t>
            </a:r>
            <a:r>
              <a:rPr lang="en-US" altLang="zh-CN" dirty="0"/>
              <a:t>     </a:t>
            </a:r>
            <a:r>
              <a:rPr lang="en-US" altLang="zh-CN" dirty="0">
                <a:latin typeface="+mn-ea"/>
                <a:cs typeface="+mn-ea"/>
              </a:rPr>
              <a:t>         </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133</a:t>
            </a:fld>
            <a:endParaRPr lang="zh-CN" altLang="en-US" dirty="0"/>
          </a:p>
        </p:txBody>
      </p:sp>
    </p:spTree>
    <p:extLst>
      <p:ext uri="{BB962C8B-B14F-4D97-AF65-F5344CB8AC3E}">
        <p14:creationId xmlns:p14="http://schemas.microsoft.com/office/powerpoint/2010/main" val="23048770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4"/>
            <a:ext cx="10515600" cy="920336"/>
          </a:xfrm>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65910" y="745131"/>
            <a:ext cx="10515600" cy="5835778"/>
          </a:xfrm>
        </p:spPr>
        <p:txBody>
          <a:bodyPr>
            <a:noAutofit/>
          </a:bodyPr>
          <a:lstStyle/>
          <a:p>
            <a:r>
              <a:rPr lang="en-US" altLang="zh-CN" sz="2400" b="1" dirty="0"/>
              <a:t>3.2.5 Bigtable</a:t>
            </a:r>
          </a:p>
          <a:p>
            <a:r>
              <a:rPr lang="en-US" altLang="zh-CN" sz="2400" dirty="0"/>
              <a:t>       Bigtable</a:t>
            </a:r>
            <a:r>
              <a:rPr lang="zh-CN" altLang="en-US" sz="2400" dirty="0"/>
              <a:t>分布式数据存储系统是</a:t>
            </a:r>
            <a:r>
              <a:rPr lang="en-US" altLang="zh-CN" sz="2400" dirty="0"/>
              <a:t>Google</a:t>
            </a:r>
            <a:r>
              <a:rPr lang="zh-CN" altLang="en-US" sz="2400" dirty="0"/>
              <a:t>为其内部</a:t>
            </a:r>
            <a:r>
              <a:rPr lang="en-US" altLang="zh-CN" sz="2400" dirty="0">
                <a:solidFill>
                  <a:srgbClr val="FF0000"/>
                </a:solidFill>
              </a:rPr>
              <a:t>PB</a:t>
            </a:r>
            <a:r>
              <a:rPr lang="zh-CN" altLang="en-US" sz="2400" dirty="0">
                <a:solidFill>
                  <a:srgbClr val="FF0000"/>
                </a:solidFill>
              </a:rPr>
              <a:t>级海量</a:t>
            </a:r>
            <a:r>
              <a:rPr lang="zh-CN" altLang="en-US" sz="2400" dirty="0"/>
              <a:t>的“结构化”数据开发的云存储技术，于</a:t>
            </a:r>
            <a:r>
              <a:rPr lang="en-US" altLang="zh-CN" sz="2400" dirty="0"/>
              <a:t>2005</a:t>
            </a:r>
            <a:r>
              <a:rPr lang="zh-CN" altLang="en-US" sz="2400" dirty="0"/>
              <a:t>年</a:t>
            </a:r>
            <a:r>
              <a:rPr lang="en-US" altLang="zh-CN" sz="2400" dirty="0"/>
              <a:t>4</a:t>
            </a:r>
            <a:r>
              <a:rPr lang="zh-CN" altLang="en-US" sz="2400" dirty="0"/>
              <a:t>月投入使用，是</a:t>
            </a:r>
            <a:r>
              <a:rPr lang="en-US" altLang="zh-CN" sz="2400" dirty="0"/>
              <a:t>Google</a:t>
            </a:r>
            <a:r>
              <a:rPr lang="zh-CN" altLang="en-US" sz="2400" dirty="0"/>
              <a:t>的第三项云计算关键技术，能部署在上千台机器上，是云时代分布式存储系统的开发蓝本。</a:t>
            </a:r>
            <a:endParaRPr lang="en-US" altLang="zh-CN" sz="2400" dirty="0"/>
          </a:p>
          <a:p>
            <a:r>
              <a:rPr lang="en-US" altLang="zh-CN" sz="2400" dirty="0"/>
              <a:t>       2006</a:t>
            </a:r>
            <a:r>
              <a:rPr lang="zh-CN" altLang="en-US" sz="2400" dirty="0"/>
              <a:t>年的</a:t>
            </a:r>
            <a:r>
              <a:rPr lang="en-US" altLang="zh-CN" sz="2400" dirty="0"/>
              <a:t>OSDI(USENIX Symposium on Operating Systems Design and Implementation)</a:t>
            </a:r>
            <a:r>
              <a:rPr lang="zh-CN" altLang="en-US" sz="2400" dirty="0"/>
              <a:t>有</a:t>
            </a:r>
            <a:r>
              <a:rPr lang="zh-CN" altLang="en-US" sz="2400" dirty="0">
                <a:solidFill>
                  <a:srgbClr val="FF0000"/>
                </a:solidFill>
              </a:rPr>
              <a:t>两篇</a:t>
            </a:r>
            <a:r>
              <a:rPr lang="en-US" altLang="zh-CN" sz="2400" dirty="0">
                <a:solidFill>
                  <a:srgbClr val="FF0000"/>
                </a:solidFill>
              </a:rPr>
              <a:t>google</a:t>
            </a:r>
            <a:r>
              <a:rPr lang="zh-CN" altLang="en-US" sz="2400" dirty="0">
                <a:solidFill>
                  <a:srgbClr val="FF0000"/>
                </a:solidFill>
              </a:rPr>
              <a:t>的论文</a:t>
            </a:r>
            <a:r>
              <a:rPr lang="zh-CN" altLang="en-US" sz="2400" dirty="0"/>
              <a:t>，分别是</a:t>
            </a:r>
            <a:r>
              <a:rPr lang="en-US" altLang="zh-CN" sz="2400" dirty="0"/>
              <a:t>BigTable</a:t>
            </a:r>
            <a:r>
              <a:rPr lang="zh-CN" altLang="en-US" sz="2400" dirty="0"/>
              <a:t>和</a:t>
            </a:r>
            <a:r>
              <a:rPr lang="en-US" altLang="zh-CN" sz="2400" dirty="0"/>
              <a:t>Chubby</a:t>
            </a:r>
            <a:r>
              <a:rPr lang="zh-CN" altLang="en-US" sz="2400" dirty="0"/>
              <a:t>。</a:t>
            </a:r>
            <a:endParaRPr lang="en-US" altLang="zh-CN" sz="2400" dirty="0"/>
          </a:p>
          <a:p>
            <a:pPr marL="628650" indent="-268288">
              <a:buFont typeface="Wingdings" panose="05000000000000000000" pitchFamily="2" charset="2"/>
              <a:buChar char="Ø"/>
            </a:pPr>
            <a:r>
              <a:rPr lang="en-US" altLang="zh-CN" sz="2400" dirty="0"/>
              <a:t>Chubby</a:t>
            </a:r>
            <a:r>
              <a:rPr lang="zh-CN" altLang="en-US" sz="2400" dirty="0"/>
              <a:t>是一个分布式锁服务，基于</a:t>
            </a:r>
            <a:r>
              <a:rPr lang="en-US" altLang="zh-CN" sz="2400" dirty="0"/>
              <a:t>Paxos</a:t>
            </a:r>
            <a:r>
              <a:rPr lang="zh-CN" altLang="en-US" sz="2400" dirty="0"/>
              <a:t>算法；</a:t>
            </a:r>
            <a:endParaRPr lang="en-US" altLang="zh-CN" sz="2400" dirty="0"/>
          </a:p>
          <a:p>
            <a:pPr marL="628650" indent="-268288">
              <a:buFont typeface="Wingdings" panose="05000000000000000000" pitchFamily="2" charset="2"/>
              <a:buChar char="Ø"/>
            </a:pPr>
            <a:r>
              <a:rPr lang="en-US" altLang="zh-CN" sz="2400" dirty="0"/>
              <a:t>BigTable</a:t>
            </a:r>
            <a:r>
              <a:rPr lang="zh-CN" altLang="en-US" sz="2400" dirty="0"/>
              <a:t>是一个用于管理结构化数据的分布式存储系统，构建在</a:t>
            </a:r>
            <a:r>
              <a:rPr lang="en-US" altLang="zh-CN" sz="2400" b="1" dirty="0"/>
              <a:t>GFS</a:t>
            </a:r>
            <a:r>
              <a:rPr lang="zh-CN" altLang="en-US" sz="2400" b="1" dirty="0"/>
              <a:t>、</a:t>
            </a:r>
            <a:r>
              <a:rPr lang="en-US" altLang="zh-CN" sz="2400" b="1" dirty="0"/>
              <a:t>Chubby</a:t>
            </a:r>
            <a:r>
              <a:rPr lang="zh-CN" altLang="en-US" sz="2400" b="1" dirty="0"/>
              <a:t>、</a:t>
            </a:r>
            <a:r>
              <a:rPr lang="en-US" altLang="zh-CN" sz="2400" b="1" dirty="0"/>
              <a:t>SSTable</a:t>
            </a:r>
            <a:r>
              <a:rPr lang="zh-CN" altLang="en-US" sz="2400" dirty="0"/>
              <a:t>等</a:t>
            </a:r>
            <a:r>
              <a:rPr lang="en-US" altLang="zh-CN" sz="2400" dirty="0"/>
              <a:t>google</a:t>
            </a:r>
            <a:r>
              <a:rPr lang="zh-CN" altLang="en-US" sz="2400" dirty="0"/>
              <a:t>技术之上。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13414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4"/>
            <a:ext cx="10515600" cy="920336"/>
          </a:xfrm>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65910" y="745131"/>
            <a:ext cx="10515600" cy="5835778"/>
          </a:xfrm>
        </p:spPr>
        <p:txBody>
          <a:bodyPr>
            <a:noAutofit/>
          </a:bodyPr>
          <a:lstStyle/>
          <a:p>
            <a:r>
              <a:rPr lang="en-US" altLang="zh-CN" sz="2400" b="1" dirty="0"/>
              <a:t>3.2.5 Bigtable</a:t>
            </a:r>
          </a:p>
          <a:p>
            <a:r>
              <a:rPr lang="en-US" altLang="zh-CN" sz="2400" dirty="0"/>
              <a:t>      Bigtable</a:t>
            </a:r>
            <a:r>
              <a:rPr lang="zh-CN" altLang="en-US" sz="2400" dirty="0"/>
              <a:t>为</a:t>
            </a:r>
            <a:r>
              <a:rPr lang="en-US" altLang="zh-CN" sz="2400" dirty="0"/>
              <a:t>Google</a:t>
            </a:r>
            <a:r>
              <a:rPr lang="zh-CN" altLang="en-US" sz="2400" dirty="0"/>
              <a:t>的</a:t>
            </a:r>
            <a:r>
              <a:rPr lang="en-US" altLang="zh-CN" sz="2400" dirty="0"/>
              <a:t>60</a:t>
            </a:r>
            <a:r>
              <a:rPr lang="zh-CN" altLang="en-US" sz="2400" dirty="0"/>
              <a:t>多种产品和项目提供存储和获取结构化数据的支撑平台，其中包括有：</a:t>
            </a:r>
            <a:endParaRPr lang="en-US" altLang="zh-CN" sz="2400" dirty="0"/>
          </a:p>
          <a:p>
            <a:pPr marL="342900" indent="193675">
              <a:buFont typeface="Wingdings" panose="05000000000000000000" pitchFamily="2" charset="2"/>
              <a:buChar char="Ø"/>
            </a:pPr>
            <a:r>
              <a:rPr lang="zh-CN" altLang="zh-CN" sz="2400" dirty="0">
                <a:latin typeface="+mn-ea"/>
                <a:cs typeface="+mn-ea"/>
                <a:sym typeface="+mn-ea"/>
              </a:rPr>
              <a:t>WEB索引</a:t>
            </a:r>
            <a:endParaRPr lang="en-US" altLang="zh-CN" sz="2400" dirty="0">
              <a:latin typeface="+mn-ea"/>
              <a:cs typeface="+mn-ea"/>
              <a:sym typeface="+mn-ea"/>
            </a:endParaRPr>
          </a:p>
          <a:p>
            <a:pPr marL="342900" indent="193675">
              <a:buFont typeface="Wingdings" panose="05000000000000000000" pitchFamily="2" charset="2"/>
              <a:buChar char="Ø"/>
            </a:pPr>
            <a:r>
              <a:rPr lang="zh-CN" altLang="zh-CN" sz="2400" dirty="0">
                <a:latin typeface="+mn-ea"/>
                <a:cs typeface="+mn-ea"/>
                <a:sym typeface="+mn-ea"/>
              </a:rPr>
              <a:t>Google地球</a:t>
            </a:r>
            <a:endParaRPr lang="en-US" altLang="zh-CN" sz="2400" dirty="0">
              <a:latin typeface="+mn-ea"/>
              <a:cs typeface="+mn-ea"/>
              <a:sym typeface="+mn-ea"/>
            </a:endParaRPr>
          </a:p>
          <a:p>
            <a:pPr marL="342900" indent="193675">
              <a:buFont typeface="Wingdings" panose="05000000000000000000" pitchFamily="2" charset="2"/>
              <a:buChar char="Ø"/>
            </a:pPr>
            <a:r>
              <a:rPr lang="zh-CN" altLang="zh-CN" sz="2400" dirty="0">
                <a:latin typeface="+mn-ea"/>
                <a:cs typeface="+mn-ea"/>
                <a:sym typeface="+mn-ea"/>
              </a:rPr>
              <a:t>Google金融</a:t>
            </a:r>
            <a:r>
              <a:rPr lang="zh-CN" altLang="en-US" sz="2400" dirty="0"/>
              <a:t>等。</a:t>
            </a:r>
            <a:endParaRPr lang="en-US" altLang="zh-CN" sz="2400" dirty="0"/>
          </a:p>
          <a:p>
            <a:r>
              <a:rPr lang="en-US" altLang="zh-CN" sz="2400" dirty="0"/>
              <a:t>       </a:t>
            </a:r>
            <a:r>
              <a:rPr lang="zh-CN" altLang="en-US" sz="2400" dirty="0"/>
              <a:t>在</a:t>
            </a:r>
            <a:r>
              <a:rPr lang="en-US" altLang="zh-CN" sz="2400" dirty="0"/>
              <a:t>Google</a:t>
            </a:r>
            <a:r>
              <a:rPr lang="zh-CN" altLang="en-US" sz="2400" dirty="0"/>
              <a:t>内部至少运行着</a:t>
            </a:r>
            <a:r>
              <a:rPr lang="en-US" altLang="zh-CN" sz="2400" dirty="0"/>
              <a:t>500</a:t>
            </a:r>
            <a:r>
              <a:rPr lang="zh-CN" altLang="en-US" sz="2400" dirty="0"/>
              <a:t>个</a:t>
            </a:r>
            <a:r>
              <a:rPr lang="en-US" altLang="zh-CN" sz="2400" dirty="0"/>
              <a:t>Bigtable</a:t>
            </a:r>
            <a:r>
              <a:rPr lang="zh-CN" altLang="en-US" sz="2400" dirty="0"/>
              <a:t>集群</a:t>
            </a:r>
            <a:r>
              <a:rPr lang="zh-CN" altLang="en-US" sz="2400" baseline="30000" dirty="0"/>
              <a:t> </a:t>
            </a:r>
            <a:r>
              <a:rPr lang="zh-CN" altLang="en-US" sz="2400" dirty="0"/>
              <a:t>。</a:t>
            </a:r>
            <a:r>
              <a:rPr lang="en-US" altLang="zh-CN" sz="2400" dirty="0"/>
              <a:t>      </a:t>
            </a:r>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98803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3.2.5.1 Bigtable</a:t>
            </a:r>
            <a:r>
              <a:rPr lang="zh-CN" altLang="en-US" sz="2400" b="1" dirty="0">
                <a:solidFill>
                  <a:prstClr val="black"/>
                </a:solidFill>
                <a:cs typeface="+mn-cs"/>
              </a:rPr>
              <a:t>基本特征</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515600" cy="5356498"/>
          </a:xfrm>
        </p:spPr>
        <p:txBody>
          <a:bodyPr>
            <a:normAutofit/>
          </a:bodyPr>
          <a:lstStyle/>
          <a:p>
            <a:r>
              <a:rPr lang="en-US" altLang="zh-CN" sz="2400" dirty="0"/>
              <a:t>       Bigtable</a:t>
            </a:r>
            <a:r>
              <a:rPr lang="zh-CN" altLang="en-US" sz="2400" dirty="0"/>
              <a:t>具有</a:t>
            </a:r>
            <a:r>
              <a:rPr lang="zh-CN" altLang="en-US" sz="2400" dirty="0">
                <a:solidFill>
                  <a:srgbClr val="FF0000"/>
                </a:solidFill>
              </a:rPr>
              <a:t>高可靠</a:t>
            </a:r>
            <a:r>
              <a:rPr lang="zh-CN" altLang="en-US" sz="2400" dirty="0"/>
              <a:t>性、</a:t>
            </a:r>
            <a:r>
              <a:rPr lang="zh-CN" altLang="en-US" sz="2400" dirty="0">
                <a:solidFill>
                  <a:srgbClr val="FF0000"/>
                </a:solidFill>
              </a:rPr>
              <a:t>高性能</a:t>
            </a:r>
            <a:r>
              <a:rPr lang="zh-CN" altLang="en-US" sz="2400" dirty="0"/>
              <a:t>、</a:t>
            </a:r>
            <a:r>
              <a:rPr lang="zh-CN" altLang="en-US" sz="2400" dirty="0">
                <a:solidFill>
                  <a:srgbClr val="FF0000"/>
                </a:solidFill>
              </a:rPr>
              <a:t>可伸缩</a:t>
            </a:r>
            <a:r>
              <a:rPr lang="zh-CN" altLang="en-US" sz="2400" dirty="0"/>
              <a:t>等特性，借鉴了</a:t>
            </a:r>
            <a:r>
              <a:rPr lang="zh-CN" altLang="en-US" sz="2400" dirty="0">
                <a:solidFill>
                  <a:srgbClr val="FF0000"/>
                </a:solidFill>
              </a:rPr>
              <a:t>并行</a:t>
            </a:r>
            <a:r>
              <a:rPr lang="zh-CN" altLang="en-US" sz="2400" dirty="0"/>
              <a:t>数据库和</a:t>
            </a:r>
            <a:r>
              <a:rPr lang="zh-CN" altLang="en-US" sz="2400" dirty="0">
                <a:solidFill>
                  <a:srgbClr val="FF0000"/>
                </a:solidFill>
              </a:rPr>
              <a:t>内存</a:t>
            </a:r>
            <a:r>
              <a:rPr lang="zh-CN" altLang="en-US" sz="2400" dirty="0"/>
              <a:t>数据库的一些特性，但</a:t>
            </a:r>
            <a:r>
              <a:rPr lang="en-US" altLang="zh-CN" sz="2400" dirty="0"/>
              <a:t>Bigtable</a:t>
            </a:r>
            <a:r>
              <a:rPr lang="zh-CN" altLang="en-US" sz="2400" dirty="0"/>
              <a:t>提供了一个完全不同接口 。</a:t>
            </a:r>
            <a:endParaRPr lang="en-US" altLang="zh-CN" sz="2400" dirty="0"/>
          </a:p>
          <a:p>
            <a:r>
              <a:rPr lang="en-US" altLang="zh-CN" sz="2400" dirty="0"/>
              <a:t>       Bigtable</a:t>
            </a:r>
            <a:r>
              <a:rPr lang="zh-CN" altLang="en-US" sz="2400" dirty="0"/>
              <a:t>不是关系型数据库， 只是沿用了很多关系型数据库的术语，例如</a:t>
            </a:r>
            <a:r>
              <a:rPr lang="en-US" altLang="zh-CN" sz="2400" dirty="0"/>
              <a:t>table</a:t>
            </a:r>
            <a:r>
              <a:rPr lang="zh-CN" altLang="en-US" sz="2400" dirty="0"/>
              <a:t>（表）、</a:t>
            </a:r>
            <a:r>
              <a:rPr lang="en-US" altLang="zh-CN" sz="2400" dirty="0"/>
              <a:t>row</a:t>
            </a:r>
            <a:r>
              <a:rPr lang="zh-CN" altLang="en-US" sz="2400" dirty="0"/>
              <a:t>（行）、</a:t>
            </a:r>
            <a:r>
              <a:rPr lang="en-US" altLang="zh-CN" sz="2400" dirty="0"/>
              <a:t>column</a:t>
            </a:r>
            <a:r>
              <a:rPr lang="zh-CN" altLang="en-US" sz="2400" dirty="0"/>
              <a:t>（列）等，但它</a:t>
            </a:r>
            <a:r>
              <a:rPr lang="zh-CN" altLang="en-US" sz="2400" dirty="0">
                <a:solidFill>
                  <a:srgbClr val="FF0000"/>
                </a:solidFill>
              </a:rPr>
              <a:t>不支持完整的关系数据模型</a:t>
            </a:r>
            <a:r>
              <a:rPr lang="zh-CN" altLang="en-US" sz="2400" dirty="0"/>
              <a:t>， 而是为用户提供了简单的数据模型，并且使客户可以动态控制数据的分布和格式。  </a:t>
            </a:r>
            <a:endParaRPr lang="en-US" altLang="zh-CN" sz="2400" dirty="0"/>
          </a:p>
          <a:p>
            <a:r>
              <a:rPr lang="zh-CN" altLang="en-US" sz="2400" dirty="0"/>
              <a:t>       本质上说，</a:t>
            </a:r>
            <a:r>
              <a:rPr lang="en-US" altLang="zh-CN" sz="2400" dirty="0"/>
              <a:t>Bigtable</a:t>
            </a:r>
            <a:r>
              <a:rPr lang="zh-CN" altLang="en-US" sz="2400" dirty="0"/>
              <a:t>是一个</a:t>
            </a:r>
            <a:r>
              <a:rPr lang="zh-CN" altLang="en-US" sz="2400" dirty="0">
                <a:solidFill>
                  <a:srgbClr val="FF0000"/>
                </a:solidFill>
              </a:rPr>
              <a:t>键值（</a:t>
            </a:r>
            <a:r>
              <a:rPr lang="en-US" altLang="zh-CN" sz="2400" dirty="0">
                <a:solidFill>
                  <a:srgbClr val="FF0000"/>
                </a:solidFill>
              </a:rPr>
              <a:t>key-value</a:t>
            </a:r>
            <a:r>
              <a:rPr lang="zh-CN" altLang="en-US" sz="2400" dirty="0">
                <a:solidFill>
                  <a:srgbClr val="FF0000"/>
                </a:solidFill>
              </a:rPr>
              <a:t>）映射</a:t>
            </a:r>
            <a:r>
              <a:rPr lang="zh-CN" altLang="en-US" sz="2400" dirty="0"/>
              <a:t>，是一个</a:t>
            </a:r>
            <a:r>
              <a:rPr lang="zh-CN" altLang="en-US" sz="2400" dirty="0">
                <a:solidFill>
                  <a:srgbClr val="FF0000"/>
                </a:solidFill>
              </a:rPr>
              <a:t>稀疏的，分布式的，持久化的，多维的</a:t>
            </a:r>
            <a:r>
              <a:rPr lang="zh-CN" altLang="en-US" sz="2400" dirty="0"/>
              <a:t>排序映射。</a:t>
            </a:r>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85890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0"/>
            <a:ext cx="10515600" cy="986369"/>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a:t>
            </a:r>
            <a:endParaRPr lang="en-US" altLang="zh-CN" sz="2400" b="1" dirty="0">
              <a:solidFill>
                <a:prstClr val="black"/>
              </a:solidFill>
              <a:cs typeface="+mn-cs"/>
            </a:endParaRPr>
          </a:p>
        </p:txBody>
      </p:sp>
      <p:sp>
        <p:nvSpPr>
          <p:cNvPr id="3" name="内容占位符 2"/>
          <p:cNvSpPr>
            <a:spLocks noGrp="1"/>
          </p:cNvSpPr>
          <p:nvPr>
            <p:ph idx="1"/>
          </p:nvPr>
        </p:nvSpPr>
        <p:spPr>
          <a:xfrm>
            <a:off x="838200" y="869819"/>
            <a:ext cx="10688782" cy="5740818"/>
          </a:xfrm>
        </p:spPr>
        <p:txBody>
          <a:bodyPr>
            <a:noAutofit/>
          </a:bodyPr>
          <a:lstStyle/>
          <a:p>
            <a:r>
              <a:rPr lang="zh-CN" altLang="en-US" sz="2400" b="1" dirty="0"/>
              <a:t>多维</a:t>
            </a:r>
            <a:r>
              <a:rPr lang="en-US" altLang="zh-CN" sz="2400" b="1" dirty="0"/>
              <a:t>map</a:t>
            </a:r>
          </a:p>
          <a:p>
            <a:r>
              <a:rPr lang="zh-CN" altLang="en-US" sz="2400" dirty="0"/>
              <a:t>       </a:t>
            </a:r>
            <a:r>
              <a:rPr lang="en-US" altLang="zh-CN" sz="2400" dirty="0"/>
              <a:t>BigTable</a:t>
            </a:r>
            <a:r>
              <a:rPr lang="zh-CN" altLang="en-US" sz="2400" dirty="0"/>
              <a:t>由很多行组成，每行是一个键值对。对任意一行，键是访问该行数据的唯一入口，值由</a:t>
            </a:r>
            <a:r>
              <a:rPr lang="zh-CN" altLang="en-US" sz="2400" dirty="0">
                <a:solidFill>
                  <a:srgbClr val="FF0000"/>
                </a:solidFill>
              </a:rPr>
              <a:t>列族（</a:t>
            </a:r>
            <a:r>
              <a:rPr lang="en-US" altLang="zh-CN" sz="2400" dirty="0">
                <a:solidFill>
                  <a:srgbClr val="FF0000"/>
                </a:solidFill>
              </a:rPr>
              <a:t>column family</a:t>
            </a:r>
            <a:r>
              <a:rPr lang="zh-CN" altLang="en-US" sz="2400" dirty="0">
                <a:solidFill>
                  <a:srgbClr val="FF0000"/>
                </a:solidFill>
              </a:rPr>
              <a:t>）集合</a:t>
            </a:r>
            <a:r>
              <a:rPr lang="zh-CN" altLang="en-US" sz="2400" dirty="0"/>
              <a:t>组成。 </a:t>
            </a:r>
            <a:br>
              <a:rPr lang="zh-CN" altLang="en-US" sz="2400" dirty="0"/>
            </a:br>
            <a:r>
              <a:rPr lang="zh-CN" altLang="en-US" sz="2400" dirty="0"/>
              <a:t>       </a:t>
            </a:r>
            <a:r>
              <a:rPr lang="zh-CN" altLang="en-US" sz="2400" dirty="0">
                <a:solidFill>
                  <a:srgbClr val="FF0000"/>
                </a:solidFill>
              </a:rPr>
              <a:t>列族</a:t>
            </a:r>
            <a:r>
              <a:rPr lang="zh-CN" altLang="en-US" sz="2400" dirty="0"/>
              <a:t>在使用之前必须</a:t>
            </a:r>
            <a:r>
              <a:rPr lang="zh-CN" altLang="en-US" sz="2400" dirty="0">
                <a:solidFill>
                  <a:srgbClr val="FF0000"/>
                </a:solidFill>
              </a:rPr>
              <a:t>先创建</a:t>
            </a:r>
            <a:r>
              <a:rPr lang="zh-CN" altLang="en-US" sz="2400" dirty="0"/>
              <a:t>，一张表的列族</a:t>
            </a:r>
            <a:r>
              <a:rPr lang="zh-CN" altLang="en-US" sz="2400" dirty="0">
                <a:solidFill>
                  <a:srgbClr val="FF0000"/>
                </a:solidFill>
              </a:rPr>
              <a:t>不能太多</a:t>
            </a:r>
            <a:r>
              <a:rPr lang="zh-CN" altLang="en-US" sz="2400" dirty="0"/>
              <a:t>（</a:t>
            </a:r>
            <a:r>
              <a:rPr lang="zh-CN" altLang="en-US" sz="2400" dirty="0">
                <a:solidFill>
                  <a:srgbClr val="3366FF"/>
                </a:solidFill>
              </a:rPr>
              <a:t>最多几百个</a:t>
            </a:r>
            <a:r>
              <a:rPr lang="zh-CN" altLang="en-US" sz="2400" dirty="0"/>
              <a:t>）。</a:t>
            </a:r>
            <a:endParaRPr lang="en-US" altLang="zh-CN" sz="2400" dirty="0"/>
          </a:p>
          <a:p>
            <a:r>
              <a:rPr lang="zh-CN" altLang="en-US" sz="2400" b="1" dirty="0"/>
              <a:t>结构更新</a:t>
            </a:r>
            <a:endParaRPr lang="en-US" altLang="zh-CN" sz="2400" b="1" dirty="0"/>
          </a:p>
          <a:p>
            <a:r>
              <a:rPr lang="en-US" altLang="zh-CN" sz="2400" dirty="0"/>
              <a:t>       </a:t>
            </a:r>
            <a:r>
              <a:rPr lang="zh-CN" altLang="en-US" sz="2400" dirty="0"/>
              <a:t>列族在运行期间很少改变。</a:t>
            </a:r>
            <a:endParaRPr lang="en-US" altLang="zh-CN" sz="2400" dirty="0"/>
          </a:p>
          <a:p>
            <a:r>
              <a:rPr lang="en-US" altLang="zh-CN" sz="2400" dirty="0"/>
              <a:t>       </a:t>
            </a:r>
            <a:r>
              <a:rPr lang="zh-CN" altLang="en-US" sz="2400" dirty="0"/>
              <a:t>允许任意一行在列族中</a:t>
            </a:r>
            <a:r>
              <a:rPr lang="zh-CN" altLang="en-US" sz="2400" dirty="0">
                <a:solidFill>
                  <a:srgbClr val="FF0000"/>
                </a:solidFill>
              </a:rPr>
              <a:t>创建、使用</a:t>
            </a:r>
            <a:r>
              <a:rPr lang="zh-CN" altLang="en-US" sz="2400" dirty="0"/>
              <a:t>该列族的某个</a:t>
            </a:r>
            <a:r>
              <a:rPr lang="zh-CN" altLang="en-US" sz="2400" dirty="0">
                <a:solidFill>
                  <a:srgbClr val="FF0000"/>
                </a:solidFill>
              </a:rPr>
              <a:t>列关键字</a:t>
            </a:r>
            <a:r>
              <a:rPr lang="zh-CN" altLang="en-US" sz="2400" dirty="0"/>
              <a:t>，在该列存放数据项。</a:t>
            </a:r>
            <a:endParaRPr lang="en-US" altLang="zh-CN" sz="2400" dirty="0"/>
          </a:p>
          <a:p>
            <a:r>
              <a:rPr lang="zh-CN" altLang="en-US" sz="2400" dirty="0"/>
              <a:t>       </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36197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0"/>
            <a:ext cx="10515600" cy="986369"/>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869819"/>
            <a:ext cx="10688782" cy="5740818"/>
          </a:xfrm>
        </p:spPr>
        <p:txBody>
          <a:bodyPr>
            <a:noAutofit/>
          </a:bodyPr>
          <a:lstStyle/>
          <a:p>
            <a:r>
              <a:rPr lang="zh-CN" altLang="en-US" sz="2400" b="1" dirty="0"/>
              <a:t>版本：</a:t>
            </a:r>
            <a:r>
              <a:rPr lang="zh-CN" altLang="en-US" sz="2400" dirty="0"/>
              <a:t>每一个数据项都可以包含同一份数据的不同版本，不同版本的数据</a:t>
            </a:r>
            <a:r>
              <a:rPr lang="zh-CN" altLang="en-US" sz="2400" dirty="0">
                <a:solidFill>
                  <a:srgbClr val="FF0000"/>
                </a:solidFill>
              </a:rPr>
              <a:t>通过时间戳来索引</a:t>
            </a:r>
            <a:r>
              <a:rPr lang="zh-CN" altLang="en-US" sz="2400" dirty="0"/>
              <a:t>。</a:t>
            </a:r>
            <a:endParaRPr lang="en-US" altLang="zh-CN" sz="2400" dirty="0"/>
          </a:p>
          <a:p>
            <a:endParaRPr lang="en-US" altLang="zh-CN" sz="2400" dirty="0"/>
          </a:p>
          <a:p>
            <a:r>
              <a:rPr lang="en-US" altLang="zh-CN" sz="2400" dirty="0"/>
              <a:t>      </a:t>
            </a:r>
            <a:r>
              <a:rPr lang="zh-CN" altLang="en-US" sz="2400" dirty="0"/>
              <a:t>因此，</a:t>
            </a:r>
            <a:r>
              <a:rPr lang="en-US" altLang="zh-CN" sz="2400" b="1" dirty="0"/>
              <a:t>Bigtable</a:t>
            </a:r>
            <a:r>
              <a:rPr lang="zh-CN" altLang="en-US" sz="2400" b="1" dirty="0"/>
              <a:t>又可以看作是一个多维</a:t>
            </a:r>
            <a:r>
              <a:rPr lang="en-US" altLang="zh-CN" sz="2400" b="1" dirty="0"/>
              <a:t>map</a:t>
            </a:r>
            <a:r>
              <a:rPr lang="zh-CN" altLang="en-US" sz="2400" dirty="0"/>
              <a:t>，</a:t>
            </a:r>
            <a:r>
              <a:rPr lang="en-US" altLang="zh-CN" sz="2400" dirty="0"/>
              <a:t>map</a:t>
            </a:r>
            <a:r>
              <a:rPr lang="zh-CN" altLang="en-US" sz="2400" dirty="0"/>
              <a:t>的键有三维，分别是行键（</a:t>
            </a:r>
            <a:r>
              <a:rPr lang="en-US" altLang="zh-CN" sz="2400" dirty="0"/>
              <a:t>row key</a:t>
            </a:r>
            <a:r>
              <a:rPr lang="zh-CN" altLang="en-US" sz="2400" dirty="0"/>
              <a:t>）、列键（</a:t>
            </a:r>
            <a:r>
              <a:rPr lang="en-US" altLang="zh-CN" sz="2400" dirty="0"/>
              <a:t>column key</a:t>
            </a:r>
            <a:r>
              <a:rPr lang="zh-CN" altLang="en-US" sz="2400" dirty="0"/>
              <a:t>）和时间戳（</a:t>
            </a:r>
            <a:r>
              <a:rPr lang="en-US" altLang="zh-CN" sz="2400" dirty="0"/>
              <a:t>timestamp</a:t>
            </a:r>
            <a:r>
              <a:rPr lang="zh-CN" altLang="en-US" sz="2400" dirty="0"/>
              <a:t>），行键和列键都是字节串，时间戳是</a:t>
            </a:r>
            <a:r>
              <a:rPr lang="en-US" altLang="zh-CN" sz="2400" dirty="0"/>
              <a:t>64</a:t>
            </a:r>
            <a:r>
              <a:rPr lang="zh-CN" altLang="en-US" sz="2400" dirty="0"/>
              <a:t>位整型，而值是一个未经解析的字符串。表示一条键值对记录可以采取如下形式：</a:t>
            </a:r>
            <a:endParaRPr lang="en-US" altLang="zh-CN" sz="2400" dirty="0"/>
          </a:p>
          <a:p>
            <a:r>
              <a:rPr lang="zh-CN" altLang="en-US" sz="2400" dirty="0"/>
              <a:t>       </a:t>
            </a:r>
            <a:r>
              <a:rPr lang="en-US" altLang="zh-CN" sz="2400" b="1" dirty="0"/>
              <a:t>(row:string, column:string, time:int64)→string </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44911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626465"/>
          </a:xfrm>
        </p:spPr>
        <p:txBody>
          <a:bodyPr>
            <a:noAutofit/>
          </a:bodyPr>
          <a:lstStyle/>
          <a:p>
            <a:r>
              <a:rPr lang="en-US" altLang="zh-CN" sz="2400" dirty="0">
                <a:solidFill>
                  <a:prstClr val="black"/>
                </a:solidFill>
              </a:rPr>
              <a:t>BigTable</a:t>
            </a:r>
            <a:r>
              <a:rPr lang="zh-CN" altLang="en-US" sz="2400" dirty="0">
                <a:solidFill>
                  <a:prstClr val="black"/>
                </a:solidFill>
              </a:rPr>
              <a:t>数据模型示例</a:t>
            </a:r>
            <a:r>
              <a:rPr lang="en-US" altLang="zh-CN" sz="2400" dirty="0" err="1">
                <a:solidFill>
                  <a:prstClr val="black"/>
                </a:solidFill>
              </a:rPr>
              <a:t>WebTable</a:t>
            </a:r>
            <a:endParaRPr lang="en-US" altLang="zh-CN" sz="2400" b="1"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 name="Picture 2"/>
          <p:cNvPicPr>
            <a:picLocks noChangeAspect="1" noChangeArrowheads="1"/>
          </p:cNvPicPr>
          <p:nvPr/>
        </p:nvPicPr>
        <p:blipFill>
          <a:blip r:embed="rId2" cstate="print"/>
          <a:srcRect/>
          <a:stretch>
            <a:fillRect/>
          </a:stretch>
        </p:blipFill>
        <p:spPr bwMode="auto">
          <a:xfrm>
            <a:off x="955963" y="2064327"/>
            <a:ext cx="9906000" cy="2571750"/>
          </a:xfrm>
          <a:prstGeom prst="rect">
            <a:avLst/>
          </a:prstGeom>
          <a:noFill/>
          <a:ln w="9525">
            <a:noFill/>
            <a:miter lim="800000"/>
            <a:headEnd/>
            <a:tailEnd/>
          </a:ln>
        </p:spPr>
      </p:pic>
      <p:sp>
        <p:nvSpPr>
          <p:cNvPr id="6" name="圆角矩形标注 5"/>
          <p:cNvSpPr/>
          <p:nvPr/>
        </p:nvSpPr>
        <p:spPr>
          <a:xfrm>
            <a:off x="5278581" y="5065568"/>
            <a:ext cx="2784764" cy="612648"/>
          </a:xfrm>
          <a:prstGeom prst="wedgeRoundRectCallout">
            <a:avLst>
              <a:gd name="adj1" fmla="val -60285"/>
              <a:gd name="adj2" fmla="val -1274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“大表”，稀疏</a:t>
            </a:r>
          </a:p>
        </p:txBody>
      </p:sp>
    </p:spTree>
    <p:extLst>
      <p:ext uri="{BB962C8B-B14F-4D97-AF65-F5344CB8AC3E}">
        <p14:creationId xmlns:p14="http://schemas.microsoft.com/office/powerpoint/2010/main" val="330872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3.2.1 Memcached</a:t>
            </a:r>
            <a:endParaRPr lang="zh-CN" altLang="en-US" dirty="0"/>
          </a:p>
        </p:txBody>
      </p:sp>
      <p:sp>
        <p:nvSpPr>
          <p:cNvPr id="3" name="内容占位符 2"/>
          <p:cNvSpPr>
            <a:spLocks noGrp="1"/>
          </p:cNvSpPr>
          <p:nvPr>
            <p:ph idx="1"/>
          </p:nvPr>
        </p:nvSpPr>
        <p:spPr>
          <a:xfrm>
            <a:off x="838200" y="1285462"/>
            <a:ext cx="10515600" cy="4713556"/>
          </a:xfrm>
        </p:spPr>
        <p:txBody>
          <a:bodyPr>
            <a:normAutofit lnSpcReduction="10000"/>
          </a:bodyPr>
          <a:lstStyle/>
          <a:p>
            <a:r>
              <a:rPr lang="zh-CN" altLang="en-US" sz="2400" dirty="0"/>
              <a:t>数据模型：基于存储“键</a:t>
            </a:r>
            <a:r>
              <a:rPr lang="en-US" altLang="zh-CN" sz="2400" dirty="0"/>
              <a:t>-</a:t>
            </a:r>
            <a:r>
              <a:rPr lang="zh-CN" altLang="en-US" sz="2400" dirty="0"/>
              <a:t>值”对的</a:t>
            </a:r>
            <a:r>
              <a:rPr lang="en-US" altLang="zh-CN" sz="2400" dirty="0"/>
              <a:t>hashmap</a:t>
            </a:r>
            <a:r>
              <a:rPr lang="zh-CN" altLang="en-US" sz="2400" dirty="0"/>
              <a:t>哈希表。</a:t>
            </a:r>
          </a:p>
          <a:p>
            <a:r>
              <a:rPr lang="zh-CN" altLang="en-US" sz="2400" dirty="0">
                <a:solidFill>
                  <a:srgbClr val="FF0000"/>
                </a:solidFill>
              </a:rPr>
              <a:t>有两种形式的键值对</a:t>
            </a:r>
            <a:r>
              <a:rPr lang="zh-CN" altLang="en-US" sz="2400" dirty="0"/>
              <a:t>： </a:t>
            </a:r>
            <a:br>
              <a:rPr lang="zh-CN" altLang="en-US" sz="2400" dirty="0"/>
            </a:br>
            <a:r>
              <a:rPr lang="zh-CN" altLang="en-US" sz="2400" dirty="0"/>
              <a:t>    </a:t>
            </a:r>
            <a:r>
              <a:rPr lang="en-US" altLang="zh-CN" sz="2400" dirty="0"/>
              <a:t>(1) SQL</a:t>
            </a:r>
            <a:r>
              <a:rPr lang="zh-CN" altLang="en-US" sz="2400" dirty="0"/>
              <a:t>查询的结果；</a:t>
            </a:r>
          </a:p>
          <a:p>
            <a:r>
              <a:rPr lang="en-US" altLang="zh-CN" sz="2400" dirty="0"/>
              <a:t>    (2) </a:t>
            </a:r>
            <a:r>
              <a:rPr lang="zh-CN" altLang="en-US" sz="2400" dirty="0"/>
              <a:t>普通变量</a:t>
            </a:r>
            <a:r>
              <a:rPr lang="en-US" altLang="zh-CN" sz="2400" dirty="0"/>
              <a:t>(variable)</a:t>
            </a:r>
            <a:r>
              <a:rPr lang="zh-CN" altLang="en-US" sz="2400" dirty="0"/>
              <a:t>。 </a:t>
            </a:r>
            <a:br>
              <a:rPr lang="zh-CN" altLang="en-US" sz="2400" dirty="0"/>
            </a:br>
            <a:r>
              <a:rPr lang="zh-CN" altLang="en-US" sz="2400" dirty="0"/>
              <a:t>两种数据的</a:t>
            </a:r>
            <a:r>
              <a:rPr lang="en-US" altLang="zh-CN" sz="2400" dirty="0">
                <a:solidFill>
                  <a:srgbClr val="FF0000"/>
                </a:solidFill>
              </a:rPr>
              <a:t>key</a:t>
            </a:r>
            <a:r>
              <a:rPr lang="zh-CN" altLang="en-US" sz="2400" dirty="0">
                <a:solidFill>
                  <a:srgbClr val="FF0000"/>
                </a:solidFill>
              </a:rPr>
              <a:t>组合方式</a:t>
            </a:r>
            <a:r>
              <a:rPr lang="zh-CN" altLang="en-US" sz="2400" dirty="0"/>
              <a:t>不同，由</a:t>
            </a:r>
            <a:r>
              <a:rPr lang="en-US" altLang="zh-CN" sz="2400" dirty="0"/>
              <a:t>get_key</a:t>
            </a:r>
            <a:r>
              <a:rPr lang="zh-CN" altLang="en-US" sz="2400" dirty="0"/>
              <a:t>函数定义和处理。 </a:t>
            </a:r>
            <a:br>
              <a:rPr lang="zh-CN" altLang="en-US" sz="2400" dirty="0"/>
            </a:br>
            <a:endParaRPr lang="en-US" altLang="zh-CN" sz="2400" dirty="0"/>
          </a:p>
          <a:p>
            <a:r>
              <a:rPr lang="en-US" altLang="zh-CN" sz="2400" b="1" dirty="0"/>
              <a:t>get_key</a:t>
            </a:r>
            <a:r>
              <a:rPr lang="zh-CN" altLang="en-US" sz="2400" b="1" dirty="0"/>
              <a:t>函数</a:t>
            </a:r>
            <a:endParaRPr lang="en-US" altLang="zh-CN" sz="2400" b="1" dirty="0"/>
          </a:p>
          <a:p>
            <a:pPr marL="342900" indent="-342900">
              <a:buFont typeface="Wingdings" panose="05000000000000000000" pitchFamily="2" charset="2"/>
              <a:buChar char="Ø"/>
            </a:pPr>
            <a:r>
              <a:rPr lang="zh-CN" altLang="en-US" sz="2400" dirty="0"/>
              <a:t>输入参数：包含一个</a:t>
            </a:r>
            <a:r>
              <a:rPr lang="en-US" altLang="zh-CN" sz="2400" dirty="0"/>
              <a:t>hash</a:t>
            </a:r>
            <a:r>
              <a:rPr lang="zh-CN" altLang="en-US" sz="2400" dirty="0"/>
              <a:t>结构，用来定义当前需要存取数据的信息结构 ；</a:t>
            </a:r>
            <a:endParaRPr lang="en-US" altLang="zh-CN" sz="2400" dirty="0"/>
          </a:p>
          <a:p>
            <a:pPr marL="342900" indent="-342900">
              <a:buFont typeface="Wingdings" panose="05000000000000000000" pitchFamily="2" charset="2"/>
              <a:buChar char="Ø"/>
            </a:pPr>
            <a:r>
              <a:rPr lang="zh-CN" altLang="en-US" sz="2400" dirty="0"/>
              <a:t>函数返回值：</a:t>
            </a:r>
            <a:r>
              <a:rPr lang="en-US" altLang="zh-CN" sz="2400" dirty="0"/>
              <a:t>string</a:t>
            </a:r>
            <a:r>
              <a:rPr lang="zh-CN" altLang="en-US" sz="2400" dirty="0"/>
              <a:t>类型</a:t>
            </a:r>
            <a:r>
              <a:rPr lang="en-US" altLang="zh-CN" sz="2400" dirty="0"/>
              <a:t>，</a:t>
            </a:r>
            <a:r>
              <a:rPr lang="zh-CN" altLang="en-US" sz="2400" dirty="0"/>
              <a:t>对应</a:t>
            </a:r>
            <a:r>
              <a:rPr lang="en-US" altLang="zh-CN" sz="2400" dirty="0"/>
              <a:t>key</a:t>
            </a:r>
            <a:r>
              <a:rPr lang="zh-CN" altLang="en-US" sz="2400" dirty="0"/>
              <a:t>值数据。</a:t>
            </a:r>
            <a:r>
              <a:rPr lang="en-US" altLang="zh-CN" dirty="0"/>
              <a:t> </a:t>
            </a: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20392065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626465"/>
          </a:xfrm>
        </p:spPr>
        <p:txBody>
          <a:bodyPr>
            <a:noAutofit/>
          </a:bodyPr>
          <a:lstStyle/>
          <a:p>
            <a:r>
              <a:rPr lang="en-US" altLang="zh-CN" sz="2400" dirty="0">
                <a:solidFill>
                  <a:prstClr val="black"/>
                </a:solidFill>
              </a:rPr>
              <a:t>BigTable</a:t>
            </a:r>
            <a:r>
              <a:rPr lang="zh-CN" altLang="en-US" sz="2400" dirty="0">
                <a:solidFill>
                  <a:prstClr val="black"/>
                </a:solidFill>
              </a:rPr>
              <a:t>数据模型示例</a:t>
            </a:r>
            <a:endParaRPr lang="en-US" altLang="zh-CN" sz="2400" b="1"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7" name="Picture 2"/>
          <p:cNvPicPr>
            <a:picLocks noChangeAspect="1" noChangeArrowheads="1"/>
          </p:cNvPicPr>
          <p:nvPr/>
        </p:nvPicPr>
        <p:blipFill>
          <a:blip r:embed="rId3" cstate="print"/>
          <a:srcRect/>
          <a:stretch>
            <a:fillRect/>
          </a:stretch>
        </p:blipFill>
        <p:spPr bwMode="auto">
          <a:xfrm>
            <a:off x="838200" y="2205798"/>
            <a:ext cx="9578468" cy="2366202"/>
          </a:xfrm>
          <a:prstGeom prst="rect">
            <a:avLst/>
          </a:prstGeom>
          <a:noFill/>
          <a:ln w="9525">
            <a:noFill/>
            <a:miter lim="800000"/>
            <a:headEnd/>
            <a:tailEnd/>
          </a:ln>
        </p:spPr>
      </p:pic>
      <p:sp>
        <p:nvSpPr>
          <p:cNvPr id="8" name="圆角矩形标注 7"/>
          <p:cNvSpPr/>
          <p:nvPr/>
        </p:nvSpPr>
        <p:spPr>
          <a:xfrm>
            <a:off x="3602181" y="4968587"/>
            <a:ext cx="2784764" cy="612648"/>
          </a:xfrm>
          <a:prstGeom prst="wedgeRoundRectCallout">
            <a:avLst>
              <a:gd name="adj1" fmla="val -60285"/>
              <a:gd name="adj2" fmla="val -1274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多维排序</a:t>
            </a:r>
          </a:p>
        </p:txBody>
      </p:sp>
      <p:cxnSp>
        <p:nvCxnSpPr>
          <p:cNvPr id="11" name="直接箭头连接符 10"/>
          <p:cNvCxnSpPr/>
          <p:nvPr/>
        </p:nvCxnSpPr>
        <p:spPr>
          <a:xfrm flipV="1">
            <a:off x="10266217" y="2941820"/>
            <a:ext cx="886691" cy="1016577"/>
          </a:xfrm>
          <a:prstGeom prst="straightConnector1">
            <a:avLst/>
          </a:prstGeom>
          <a:ln w="34925">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rot="18828145">
            <a:off x="10178876" y="3547014"/>
            <a:ext cx="143340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timestamp</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02566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309302"/>
          </a:xfrm>
        </p:spPr>
        <p:txBody>
          <a:bodyPr>
            <a:noAutofit/>
          </a:bodyPr>
          <a:lstStyle/>
          <a:p>
            <a:pPr lvl="1">
              <a:lnSpc>
                <a:spcPct val="100000"/>
              </a:lnSpc>
            </a:pPr>
            <a:r>
              <a:rPr lang="zh-CN" altLang="en-US" b="1" dirty="0">
                <a:cs typeface="+mn-ea"/>
                <a:sym typeface="+mn-ea"/>
              </a:rPr>
              <a:t>行区间（</a:t>
            </a:r>
            <a:r>
              <a:rPr lang="en-US" altLang="zh-CN" b="1" dirty="0">
                <a:cs typeface="+mn-ea"/>
                <a:sym typeface="+mn-ea"/>
              </a:rPr>
              <a:t>Tablet</a:t>
            </a:r>
            <a:r>
              <a:rPr lang="zh-CN" altLang="en-US" b="1" dirty="0">
                <a:cs typeface="+mn-ea"/>
                <a:sym typeface="+mn-ea"/>
              </a:rPr>
              <a:t>）：</a:t>
            </a:r>
            <a:r>
              <a:rPr lang="zh-CN" altLang="zh-CN" dirty="0">
                <a:cs typeface="+mn-ea"/>
                <a:sym typeface="+mn-ea"/>
              </a:rPr>
              <a:t>对于一个表而言，</a:t>
            </a:r>
            <a:r>
              <a:rPr lang="zh-CN" altLang="zh-CN" dirty="0">
                <a:solidFill>
                  <a:srgbClr val="FF0000"/>
                </a:solidFill>
                <a:cs typeface="+mn-ea"/>
                <a:sym typeface="+mn-ea"/>
              </a:rPr>
              <a:t>行区间是动态划分的</a:t>
            </a:r>
            <a:r>
              <a:rPr lang="zh-CN" altLang="zh-CN" dirty="0">
                <a:cs typeface="+mn-ea"/>
                <a:sym typeface="+mn-ea"/>
              </a:rPr>
              <a:t>。每个行区间称为一个Tablet，它是</a:t>
            </a:r>
            <a:r>
              <a:rPr lang="zh-CN" altLang="zh-CN" dirty="0">
                <a:solidFill>
                  <a:srgbClr val="FF0000"/>
                </a:solidFill>
                <a:cs typeface="+mn-ea"/>
                <a:sym typeface="+mn-ea"/>
              </a:rPr>
              <a:t>负载均衡和数据分发</a:t>
            </a:r>
            <a:r>
              <a:rPr lang="zh-CN" altLang="zh-CN" dirty="0">
                <a:cs typeface="+mn-ea"/>
                <a:sym typeface="+mn-ea"/>
              </a:rPr>
              <a:t>的基本单位。</a:t>
            </a:r>
            <a:endParaRPr lang="en-US" altLang="zh-CN" dirty="0">
              <a:cs typeface="+mn-ea"/>
              <a:sym typeface="+mn-ea"/>
            </a:endParaRPr>
          </a:p>
          <a:p>
            <a:pPr lvl="1">
              <a:lnSpc>
                <a:spcPct val="100000"/>
              </a:lnSpc>
            </a:pPr>
            <a:endParaRPr lang="en-US" altLang="zh-CN" dirty="0">
              <a:cs typeface="+mn-ea"/>
              <a:sym typeface="+mn-ea"/>
            </a:endParaRPr>
          </a:p>
          <a:p>
            <a:pPr lvl="1">
              <a:lnSpc>
                <a:spcPct val="100000"/>
              </a:lnSpc>
            </a:pPr>
            <a:r>
              <a:rPr lang="zh-CN" altLang="en-US" b="1" dirty="0">
                <a:cs typeface="+mn-ea"/>
                <a:sym typeface="+mn-ea"/>
              </a:rPr>
              <a:t>原子操作：</a:t>
            </a:r>
            <a:r>
              <a:rPr lang="zh-CN" altLang="zh-CN" dirty="0">
                <a:cs typeface="+mn-ea"/>
                <a:sym typeface="+mn-ea"/>
              </a:rPr>
              <a:t>在BigTable中，对每个行键下所包含的数据的读或写都是一个</a:t>
            </a:r>
            <a:r>
              <a:rPr lang="zh-CN" altLang="zh-CN" dirty="0">
                <a:solidFill>
                  <a:srgbClr val="FF0000"/>
                </a:solidFill>
                <a:cs typeface="+mn-ea"/>
                <a:sym typeface="+mn-ea"/>
              </a:rPr>
              <a:t>原子操作</a:t>
            </a:r>
            <a:r>
              <a:rPr lang="zh-CN" altLang="zh-CN" dirty="0">
                <a:cs typeface="+mn-ea"/>
                <a:sym typeface="+mn-ea"/>
              </a:rPr>
              <a:t>，不管这个行中所包含的列的数量是多少。</a:t>
            </a:r>
            <a:endParaRPr lang="en-US" altLang="zh-CN" dirty="0">
              <a:cs typeface="+mn-ea"/>
              <a:sym typeface="+mn-ea"/>
            </a:endParaRPr>
          </a:p>
          <a:p>
            <a:pPr lvl="1">
              <a:lnSpc>
                <a:spcPct val="100000"/>
              </a:lnSpc>
            </a:pPr>
            <a:endParaRPr lang="en-US" altLang="zh-CN" dirty="0">
              <a:cs typeface="+mn-ea"/>
              <a:sym typeface="+mn-ea"/>
            </a:endParaRPr>
          </a:p>
          <a:p>
            <a:r>
              <a:rPr lang="zh-CN" altLang="en-US" sz="2400" b="1" dirty="0">
                <a:cs typeface="+mn-ea"/>
                <a:sym typeface="+mn-ea"/>
              </a:rPr>
              <a:t>访问控制：</a:t>
            </a:r>
            <a:r>
              <a:rPr lang="zh-CN" altLang="en-US" sz="2400" dirty="0">
                <a:solidFill>
                  <a:srgbClr val="FF0000"/>
                </a:solidFill>
                <a:cs typeface="+mn-ea"/>
                <a:sym typeface="+mn-ea"/>
              </a:rPr>
              <a:t>其基本单位是列族</a:t>
            </a:r>
            <a:r>
              <a:rPr lang="zh-CN" altLang="en-US" sz="2400" dirty="0">
                <a:cs typeface="+mn-ea"/>
                <a:sym typeface="+mn-ea"/>
              </a:rPr>
              <a:t>，</a:t>
            </a:r>
            <a:r>
              <a:rPr lang="zh-CN" altLang="zh-CN" sz="2400" dirty="0">
                <a:cs typeface="+mn-ea"/>
                <a:sym typeface="+mn-ea"/>
              </a:rPr>
              <a:t>存储在一个列族当中的所有数据通常都属于同一个数据类型。</a:t>
            </a:r>
            <a:r>
              <a:rPr lang="zh-CN" altLang="en-US" sz="2400" dirty="0">
                <a:cs typeface="+mn-ea"/>
                <a:sym typeface="+mn-ea"/>
              </a:rPr>
              <a:t>控制权限包括（</a:t>
            </a:r>
            <a:r>
              <a:rPr lang="zh-CN" altLang="en-US" sz="2400" dirty="0">
                <a:solidFill>
                  <a:srgbClr val="FF0000"/>
                </a:solidFill>
              </a:rPr>
              <a:t>添加</a:t>
            </a:r>
            <a:r>
              <a:rPr lang="zh-CN" altLang="en-US" sz="2400" dirty="0"/>
              <a:t>新的基本数据、</a:t>
            </a:r>
            <a:r>
              <a:rPr lang="zh-CN" altLang="en-US" sz="2400" dirty="0">
                <a:solidFill>
                  <a:srgbClr val="FF0000"/>
                </a:solidFill>
              </a:rPr>
              <a:t>读取</a:t>
            </a:r>
            <a:r>
              <a:rPr lang="zh-CN" altLang="en-US" sz="2400" dirty="0"/>
              <a:t>基本数据并</a:t>
            </a:r>
            <a:r>
              <a:rPr lang="zh-CN" altLang="en-US" sz="2400" dirty="0">
                <a:solidFill>
                  <a:srgbClr val="FF0000"/>
                </a:solidFill>
              </a:rPr>
              <a:t>创建继承的列族、浏览</a:t>
            </a:r>
            <a:r>
              <a:rPr lang="zh-CN" altLang="en-US" sz="2400" dirty="0"/>
              <a:t>数据或</a:t>
            </a:r>
            <a:r>
              <a:rPr lang="zh-CN" altLang="en-US" sz="2400" dirty="0">
                <a:solidFill>
                  <a:srgbClr val="3366FF"/>
                </a:solidFill>
              </a:rPr>
              <a:t>部分数据等</a:t>
            </a:r>
            <a:r>
              <a:rPr lang="zh-CN" altLang="en-US" sz="2400" dirty="0">
                <a:cs typeface="+mn-ea"/>
                <a:sym typeface="+mn-ea"/>
              </a:rPr>
              <a:t>）</a:t>
            </a:r>
            <a:endParaRPr lang="zh-CN" altLang="zh-CN" sz="2400" dirty="0">
              <a:cs typeface="+mn-ea"/>
              <a:sym typeface="+mn-ea"/>
            </a:endParaRPr>
          </a:p>
          <a:p>
            <a:r>
              <a:rPr lang="zh-CN" altLang="en-US" sz="2400" dirty="0"/>
              <a:t>                磁盘和内存的</a:t>
            </a:r>
            <a:r>
              <a:rPr lang="zh-CN" altLang="en-US" sz="2400" dirty="0">
                <a:solidFill>
                  <a:srgbClr val="FF0000"/>
                </a:solidFill>
              </a:rPr>
              <a:t>使用统计</a:t>
            </a:r>
            <a:r>
              <a:rPr lang="zh-CN" altLang="en-US" sz="2400" dirty="0"/>
              <a:t>都是在列族层面进行的。</a:t>
            </a:r>
            <a:endParaRPr lang="en-US" altLang="zh-CN" sz="2400" b="1"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AutoShape 4"/>
          <p:cNvSpPr>
            <a:spLocks noChangeArrowheads="1"/>
          </p:cNvSpPr>
          <p:nvPr/>
        </p:nvSpPr>
        <p:spPr bwMode="auto">
          <a:xfrm>
            <a:off x="11526982" y="3863851"/>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884820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466"/>
            <a:ext cx="10515600" cy="549279"/>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578873"/>
            <a:ext cx="10688782" cy="5877346"/>
          </a:xfrm>
        </p:spPr>
        <p:txBody>
          <a:bodyPr>
            <a:noAutofit/>
          </a:bodyPr>
          <a:lstStyle/>
          <a:p>
            <a:r>
              <a:rPr lang="zh-CN" altLang="en-US" sz="2400" b="1" dirty="0"/>
              <a:t>模式：</a:t>
            </a:r>
            <a:r>
              <a:rPr lang="zh-CN" altLang="en-US" sz="2400" dirty="0"/>
              <a:t>数据没有严格的模式，用户</a:t>
            </a:r>
            <a:r>
              <a:rPr lang="zh-CN" altLang="en-US" sz="2400" dirty="0">
                <a:solidFill>
                  <a:srgbClr val="FF0000"/>
                </a:solidFill>
              </a:rPr>
              <a:t>自己定义具体的模式</a:t>
            </a:r>
            <a:r>
              <a:rPr lang="zh-CN" altLang="en-US" sz="2400" dirty="0"/>
              <a:t>内容。</a:t>
            </a:r>
          </a:p>
          <a:p>
            <a:pPr>
              <a:lnSpc>
                <a:spcPct val="90000"/>
              </a:lnSpc>
            </a:pPr>
            <a:endParaRPr lang="en-US" altLang="zh-CN" sz="2400" dirty="0"/>
          </a:p>
          <a:p>
            <a:pPr>
              <a:lnSpc>
                <a:spcPct val="90000"/>
              </a:lnSpc>
            </a:pPr>
            <a:r>
              <a:rPr lang="zh-CN" altLang="en-US" sz="2400" dirty="0"/>
              <a:t>列关键字的命名语法</a:t>
            </a:r>
            <a:r>
              <a:rPr lang="en-US" altLang="zh-CN" sz="2400" dirty="0"/>
              <a:t>——</a:t>
            </a:r>
            <a:r>
              <a:rPr lang="zh-CN" altLang="en-US" sz="2400" dirty="0"/>
              <a:t>“列族：限定词”。 </a:t>
            </a:r>
          </a:p>
          <a:p>
            <a:pPr>
              <a:lnSpc>
                <a:spcPct val="90000"/>
              </a:lnSpc>
            </a:pPr>
            <a:r>
              <a:rPr lang="zh-CN" altLang="en-US" sz="2400" dirty="0"/>
              <a:t>    列族的名字必须是</a:t>
            </a:r>
            <a:r>
              <a:rPr lang="zh-CN" altLang="en-US" sz="2400" dirty="0">
                <a:solidFill>
                  <a:srgbClr val="FF0000"/>
                </a:solidFill>
              </a:rPr>
              <a:t>可打印的</a:t>
            </a:r>
            <a:r>
              <a:rPr lang="zh-CN" altLang="en-US" sz="2400" dirty="0"/>
              <a:t>字符串，限定词可以是任意的字符串。</a:t>
            </a:r>
          </a:p>
          <a:p>
            <a:endParaRPr lang="en-US" altLang="zh-CN" sz="1000" dirty="0"/>
          </a:p>
          <a:p>
            <a:r>
              <a:rPr lang="zh-CN" altLang="en-US" sz="2400" dirty="0"/>
              <a:t>每个列族配有两个设置参数，用户由此指定废弃版本数据的</a:t>
            </a:r>
            <a:r>
              <a:rPr lang="zh-CN" altLang="en-US" sz="2400" dirty="0">
                <a:solidFill>
                  <a:srgbClr val="FF0000"/>
                </a:solidFill>
              </a:rPr>
              <a:t>自动垃圾收集</a:t>
            </a:r>
            <a:r>
              <a:rPr lang="zh-CN" altLang="en-US" sz="2400" dirty="0"/>
              <a:t>：</a:t>
            </a:r>
          </a:p>
          <a:p>
            <a:r>
              <a:rPr lang="en-US" altLang="zh-CN" sz="2400" dirty="0"/>
              <a:t>1</a:t>
            </a:r>
            <a:r>
              <a:rPr lang="zh-CN" altLang="en-US" sz="2400" dirty="0"/>
              <a:t>）只保存最后</a:t>
            </a:r>
            <a:r>
              <a:rPr lang="en-US" altLang="zh-CN" sz="2400" dirty="0"/>
              <a:t>n</a:t>
            </a:r>
            <a:r>
              <a:rPr lang="zh-CN" altLang="en-US" sz="2400" dirty="0"/>
              <a:t>个版本的数据；</a:t>
            </a:r>
          </a:p>
          <a:p>
            <a:r>
              <a:rPr lang="en-US" altLang="zh-CN" sz="2400" dirty="0"/>
              <a:t>2</a:t>
            </a:r>
            <a:r>
              <a:rPr lang="zh-CN" altLang="en-US" sz="2400" dirty="0"/>
              <a:t>）只保存“足够新”版本的数据（例如</a:t>
            </a:r>
            <a:r>
              <a:rPr lang="zh-CN" altLang="en-US" sz="2400" dirty="0">
                <a:solidFill>
                  <a:srgbClr val="3366FF"/>
                </a:solidFill>
              </a:rPr>
              <a:t>最近</a:t>
            </a:r>
            <a:r>
              <a:rPr lang="en-US" altLang="zh-CN" sz="2400" dirty="0">
                <a:solidFill>
                  <a:srgbClr val="3366FF"/>
                </a:solidFill>
              </a:rPr>
              <a:t>7</a:t>
            </a:r>
            <a:r>
              <a:rPr lang="zh-CN" altLang="en-US" sz="2400" dirty="0">
                <a:solidFill>
                  <a:srgbClr val="3366FF"/>
                </a:solidFill>
              </a:rPr>
              <a:t>天</a:t>
            </a:r>
            <a:r>
              <a:rPr lang="zh-CN" altLang="en-US" sz="2400" dirty="0"/>
              <a:t>）。</a:t>
            </a:r>
            <a:endParaRPr lang="en-US" altLang="zh-CN" sz="2400" dirty="0"/>
          </a:p>
          <a:p>
            <a:r>
              <a:rPr lang="zh-CN" altLang="en-US" sz="2400" dirty="0"/>
              <a:t>通过选择数据模式，用户可以</a:t>
            </a:r>
            <a:r>
              <a:rPr lang="zh-CN" altLang="en-US" sz="2400" dirty="0">
                <a:solidFill>
                  <a:srgbClr val="FF0000"/>
                </a:solidFill>
              </a:rPr>
              <a:t>控制数据的位置相关性</a:t>
            </a:r>
            <a:r>
              <a:rPr lang="zh-CN" altLang="en-US" sz="2400" dirty="0"/>
              <a:t>，也可以自己推测数据底层存储的位置相关性。</a:t>
            </a:r>
            <a:endParaRPr lang="en-US" altLang="zh-CN" sz="2400" dirty="0"/>
          </a:p>
          <a:p>
            <a:r>
              <a:rPr lang="zh-CN" altLang="en-US" sz="2400" i="1" dirty="0">
                <a:solidFill>
                  <a:srgbClr val="3366FF"/>
                </a:solidFill>
              </a:rPr>
              <a:t>例如：同一对象集合的相关数据项可保存在相同列族，</a:t>
            </a:r>
            <a:endParaRPr lang="en-US" altLang="zh-CN" sz="2400" i="1" dirty="0">
              <a:solidFill>
                <a:srgbClr val="3366FF"/>
              </a:solidFill>
            </a:endParaRPr>
          </a:p>
          <a:p>
            <a:r>
              <a:rPr lang="en-US" altLang="zh-CN" sz="2400" i="1" dirty="0">
                <a:solidFill>
                  <a:srgbClr val="3366FF"/>
                </a:solidFill>
              </a:rPr>
              <a:t>       key</a:t>
            </a:r>
            <a:r>
              <a:rPr lang="zh-CN" altLang="en-US" sz="2400" i="1" dirty="0">
                <a:solidFill>
                  <a:srgbClr val="3366FF"/>
                </a:solidFill>
              </a:rPr>
              <a:t>值相邻→</a:t>
            </a:r>
            <a:r>
              <a:rPr lang="en-US" altLang="zh-CN" sz="2400" i="1" dirty="0">
                <a:solidFill>
                  <a:srgbClr val="3366FF"/>
                </a:solidFill>
              </a:rPr>
              <a:t>tablet</a:t>
            </a:r>
            <a:r>
              <a:rPr lang="zh-CN" altLang="en-US" sz="2400" i="1" dirty="0">
                <a:solidFill>
                  <a:srgbClr val="3366FF"/>
                </a:solidFill>
              </a:rPr>
              <a:t>相同或相近。</a:t>
            </a:r>
            <a:endParaRPr lang="en-US" altLang="zh-CN" sz="2400" i="1" dirty="0">
              <a:solidFill>
                <a:srgbClr val="3366FF"/>
              </a:solidFill>
            </a:endParaRPr>
          </a:p>
          <a:p>
            <a:endParaRPr lang="en-US" altLang="zh-CN" sz="2400" dirty="0">
              <a:solidFill>
                <a:srgbClr val="3366FF"/>
              </a:solidFill>
            </a:endParaRPr>
          </a:p>
          <a:p>
            <a:r>
              <a:rPr lang="zh-CN" altLang="en-US" sz="2400" dirty="0"/>
              <a:t>可以通过</a:t>
            </a:r>
            <a:r>
              <a:rPr lang="en-US" altLang="zh-CN" sz="2400" dirty="0"/>
              <a:t>BigTable</a:t>
            </a:r>
            <a:r>
              <a:rPr lang="zh-CN" altLang="en-US" sz="2400" dirty="0"/>
              <a:t>的模式参数来控制数据的存放位置：内存或硬盘。</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297473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070888"/>
          </a:xfrm>
        </p:spPr>
        <p:txBody>
          <a:bodyPr>
            <a:noAutofit/>
          </a:bodyPr>
          <a:lstStyle/>
          <a:p>
            <a:r>
              <a:rPr lang="en-US" altLang="zh-CN" sz="2400" dirty="0"/>
              <a:t>Bigtable</a:t>
            </a:r>
            <a:r>
              <a:rPr lang="zh-CN" altLang="en-US" sz="2400" dirty="0"/>
              <a:t>提供的</a:t>
            </a:r>
            <a:r>
              <a:rPr lang="en-US" altLang="zh-CN" sz="2400" dirty="0"/>
              <a:t>API</a:t>
            </a:r>
            <a:r>
              <a:rPr lang="zh-CN" altLang="en-US" sz="2400" dirty="0"/>
              <a:t>函数包括： </a:t>
            </a:r>
            <a:endParaRPr lang="en-US" altLang="zh-CN" sz="2400" dirty="0"/>
          </a:p>
          <a:p>
            <a:r>
              <a:rPr lang="en-US" altLang="zh-CN" sz="2400" dirty="0"/>
              <a:t>1</a:t>
            </a:r>
            <a:r>
              <a:rPr lang="zh-CN" altLang="en-US" sz="2400" dirty="0"/>
              <a:t>）建立和删除</a:t>
            </a:r>
            <a:r>
              <a:rPr lang="zh-CN" altLang="en-US" sz="2400" dirty="0">
                <a:solidFill>
                  <a:schemeClr val="accent1"/>
                </a:solidFill>
              </a:rPr>
              <a:t>表</a:t>
            </a:r>
            <a:r>
              <a:rPr lang="zh-CN" altLang="en-US" sz="2400" dirty="0"/>
              <a:t>；</a:t>
            </a:r>
            <a:endParaRPr lang="en-US" altLang="zh-CN" sz="2400" dirty="0"/>
          </a:p>
          <a:p>
            <a:r>
              <a:rPr lang="en-US" altLang="zh-CN" sz="2400" dirty="0"/>
              <a:t>2</a:t>
            </a:r>
            <a:r>
              <a:rPr lang="zh-CN" altLang="en-US" sz="2400" dirty="0"/>
              <a:t>）建立和删除</a:t>
            </a:r>
            <a:r>
              <a:rPr lang="zh-CN" altLang="en-US" sz="2400" dirty="0">
                <a:solidFill>
                  <a:schemeClr val="accent1"/>
                </a:solidFill>
              </a:rPr>
              <a:t>列族；</a:t>
            </a:r>
            <a:endParaRPr lang="en-US" altLang="zh-CN" sz="2400" dirty="0"/>
          </a:p>
          <a:p>
            <a:r>
              <a:rPr lang="en-US" altLang="zh-CN" sz="2400" dirty="0"/>
              <a:t>3</a:t>
            </a:r>
            <a:r>
              <a:rPr lang="zh-CN" altLang="en-US" sz="2400" dirty="0"/>
              <a:t>）增加、删除</a:t>
            </a:r>
            <a:r>
              <a:rPr lang="zh-CN" altLang="en-US" sz="2400" dirty="0">
                <a:solidFill>
                  <a:schemeClr val="accent1"/>
                </a:solidFill>
              </a:rPr>
              <a:t>列</a:t>
            </a:r>
            <a:r>
              <a:rPr lang="zh-CN" altLang="en-US" sz="2400" dirty="0"/>
              <a:t>；</a:t>
            </a:r>
            <a:endParaRPr lang="en-US" altLang="zh-CN" sz="2400" dirty="0"/>
          </a:p>
          <a:p>
            <a:r>
              <a:rPr lang="en-US" altLang="zh-CN" sz="2400" dirty="0"/>
              <a:t>4</a:t>
            </a:r>
            <a:r>
              <a:rPr lang="zh-CN" altLang="en-US" sz="2400" dirty="0"/>
              <a:t>）从每个</a:t>
            </a:r>
            <a:r>
              <a:rPr lang="zh-CN" altLang="en-US" sz="2400" dirty="0">
                <a:solidFill>
                  <a:schemeClr val="accent1"/>
                </a:solidFill>
              </a:rPr>
              <a:t>行中查找值</a:t>
            </a:r>
            <a:r>
              <a:rPr lang="zh-CN" altLang="en-US" sz="2400" dirty="0"/>
              <a:t>；</a:t>
            </a:r>
            <a:endParaRPr lang="en-US" altLang="zh-CN" sz="2400" dirty="0"/>
          </a:p>
          <a:p>
            <a:r>
              <a:rPr lang="en-US" altLang="zh-CN" sz="2400" dirty="0"/>
              <a:t>5</a:t>
            </a:r>
            <a:r>
              <a:rPr lang="zh-CN" altLang="en-US" sz="2400" dirty="0"/>
              <a:t>）</a:t>
            </a:r>
            <a:r>
              <a:rPr lang="zh-CN" altLang="en-US" sz="2400" dirty="0">
                <a:solidFill>
                  <a:schemeClr val="accent1"/>
                </a:solidFill>
              </a:rPr>
              <a:t>遍历</a:t>
            </a:r>
            <a:r>
              <a:rPr lang="zh-CN" altLang="en-US" sz="2400" dirty="0"/>
              <a:t>表中的一个</a:t>
            </a:r>
            <a:r>
              <a:rPr lang="zh-CN" altLang="en-US" sz="2400" dirty="0">
                <a:solidFill>
                  <a:schemeClr val="accent1"/>
                </a:solidFill>
              </a:rPr>
              <a:t>数据子集</a:t>
            </a:r>
            <a:endParaRPr lang="en-US" altLang="zh-CN" sz="2400" dirty="0">
              <a:solidFill>
                <a:schemeClr val="accent1"/>
              </a:solidFill>
            </a:endParaRPr>
          </a:p>
          <a:p>
            <a:r>
              <a:rPr lang="en-US" altLang="zh-CN" sz="2400" dirty="0">
                <a:cs typeface="+mn-ea"/>
                <a:sym typeface="+mn-ea"/>
              </a:rPr>
              <a:t>     </a:t>
            </a:r>
            <a:r>
              <a:rPr lang="zh-CN" altLang="zh-CN" sz="2400" dirty="0">
                <a:cs typeface="+mn-ea"/>
                <a:sym typeface="+mn-ea"/>
              </a:rPr>
              <a:t>修改行的数据可以用Set操作，</a:t>
            </a:r>
            <a:endParaRPr lang="en-US" altLang="zh-CN" sz="2400" dirty="0">
              <a:cs typeface="+mn-ea"/>
              <a:sym typeface="+mn-ea"/>
            </a:endParaRPr>
          </a:p>
          <a:p>
            <a:r>
              <a:rPr lang="en-US" altLang="zh-CN" sz="2400" dirty="0">
                <a:cs typeface="+mn-ea"/>
                <a:sym typeface="+mn-ea"/>
              </a:rPr>
              <a:t>     </a:t>
            </a:r>
            <a:r>
              <a:rPr lang="zh-CN" altLang="zh-CN" sz="2400" dirty="0">
                <a:cs typeface="+mn-ea"/>
                <a:sym typeface="+mn-ea"/>
              </a:rPr>
              <a:t>删除行的数据可以用Delete操作</a:t>
            </a:r>
            <a:endParaRPr lang="en-US" altLang="zh-CN" sz="2400" dirty="0">
              <a:cs typeface="+mn-ea"/>
              <a:sym typeface="+mn-ea"/>
            </a:endParaRPr>
          </a:p>
          <a:p>
            <a:r>
              <a:rPr lang="en-US" altLang="zh-CN" sz="2400" dirty="0">
                <a:cs typeface="+mn-ea"/>
                <a:sym typeface="+mn-ea"/>
              </a:rPr>
              <a:t>     </a:t>
            </a:r>
            <a:r>
              <a:rPr lang="zh-CN" altLang="en-US" sz="2400" dirty="0"/>
              <a:t>。。。</a:t>
            </a:r>
            <a:endParaRPr lang="en-US" altLang="zh-CN" dirty="0">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55494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070888"/>
          </a:xfrm>
        </p:spPr>
        <p:txBody>
          <a:bodyPr>
            <a:noAutofit/>
          </a:bodyPr>
          <a:lstStyle/>
          <a:p>
            <a:r>
              <a:rPr lang="zh-CN" altLang="en-US" sz="2400" b="1" dirty="0"/>
              <a:t>数据操作</a:t>
            </a:r>
            <a:endParaRPr lang="en-US" altLang="zh-CN" sz="2400" b="1" dirty="0"/>
          </a:p>
          <a:p>
            <a:r>
              <a:rPr lang="en-US" altLang="zh-CN" sz="2400" dirty="0"/>
              <a:t>     </a:t>
            </a:r>
            <a:r>
              <a:rPr lang="zh-CN" altLang="en-US" sz="2400" dirty="0"/>
              <a:t>有多种方法可以对扫描输出的行、列和时间戳进行限制，包括：</a:t>
            </a:r>
            <a:endParaRPr lang="en-US" altLang="zh-CN" sz="2400" dirty="0"/>
          </a:p>
          <a:p>
            <a:r>
              <a:rPr lang="en-US" altLang="zh-CN" sz="2400" dirty="0"/>
              <a:t>1</a:t>
            </a:r>
            <a:r>
              <a:rPr lang="zh-CN" altLang="en-US" sz="2400" dirty="0"/>
              <a:t>）只输出那些</a:t>
            </a:r>
            <a:r>
              <a:rPr lang="zh-CN" altLang="en-US" sz="2400" dirty="0">
                <a:solidFill>
                  <a:srgbClr val="FF0000"/>
                </a:solidFill>
              </a:rPr>
              <a:t>匹配正则表达式</a:t>
            </a:r>
            <a:r>
              <a:rPr lang="zh-CN" altLang="en-US" sz="2400" dirty="0"/>
              <a:t>“*</a:t>
            </a:r>
            <a:r>
              <a:rPr lang="en-US" altLang="zh-CN" sz="2400" dirty="0"/>
              <a:t>.cnn.com</a:t>
            </a:r>
            <a:r>
              <a:rPr lang="zh-CN" altLang="en-US" sz="2400" dirty="0"/>
              <a:t>”的锚点；</a:t>
            </a:r>
            <a:endParaRPr lang="en-US" altLang="zh-CN" sz="2400" dirty="0"/>
          </a:p>
          <a:p>
            <a:r>
              <a:rPr lang="en-US" altLang="zh-CN" sz="2400" dirty="0"/>
              <a:t>2</a:t>
            </a:r>
            <a:r>
              <a:rPr lang="zh-CN" altLang="en-US" sz="2400" dirty="0"/>
              <a:t>）输出时间戳在</a:t>
            </a:r>
            <a:r>
              <a:rPr lang="zh-CN" altLang="en-US" sz="2400" dirty="0">
                <a:solidFill>
                  <a:srgbClr val="FF0000"/>
                </a:solidFill>
              </a:rPr>
              <a:t>当前时间前</a:t>
            </a:r>
            <a:r>
              <a:rPr lang="en-US" altLang="zh-CN" sz="2400" dirty="0">
                <a:solidFill>
                  <a:srgbClr val="FF0000"/>
                </a:solidFill>
              </a:rPr>
              <a:t>10</a:t>
            </a:r>
            <a:r>
              <a:rPr lang="zh-CN" altLang="en-US" sz="2400" dirty="0">
                <a:solidFill>
                  <a:srgbClr val="FF0000"/>
                </a:solidFill>
              </a:rPr>
              <a:t>天</a:t>
            </a:r>
            <a:r>
              <a:rPr lang="zh-CN" altLang="en-US" sz="2400" dirty="0"/>
              <a:t>的锚点；</a:t>
            </a:r>
            <a:endParaRPr lang="en-US" altLang="zh-CN" sz="2400" dirty="0"/>
          </a:p>
          <a:p>
            <a:r>
              <a:rPr lang="zh-CN" altLang="en-US" sz="2400" dirty="0"/>
              <a:t>。。。</a:t>
            </a:r>
            <a:endParaRPr lang="en-US" altLang="zh-CN" sz="2400" dirty="0"/>
          </a:p>
          <a:p>
            <a:r>
              <a:rPr lang="en-US" altLang="zh-CN" sz="2400" dirty="0"/>
              <a:t>     Bigtable</a:t>
            </a:r>
            <a:r>
              <a:rPr lang="zh-CN" altLang="en-US" sz="2400" dirty="0"/>
              <a:t>允许把数据项用做</a:t>
            </a:r>
            <a:r>
              <a:rPr lang="zh-CN" altLang="en-US" sz="2400" dirty="0">
                <a:solidFill>
                  <a:srgbClr val="FF0000"/>
                </a:solidFill>
              </a:rPr>
              <a:t>整数计数器</a:t>
            </a:r>
            <a:r>
              <a:rPr lang="zh-CN" altLang="en-US" sz="2400" dirty="0"/>
              <a:t>。</a:t>
            </a:r>
            <a:endParaRPr lang="en-US" altLang="zh-CN" sz="2400" dirty="0"/>
          </a:p>
          <a:p>
            <a:endParaRPr lang="en-US" altLang="zh-CN" sz="2400" dirty="0"/>
          </a:p>
          <a:p>
            <a:r>
              <a:rPr lang="en-US" altLang="zh-CN" sz="2400" dirty="0">
                <a:cs typeface="+mn-ea"/>
                <a:sym typeface="+mn-ea"/>
              </a:rPr>
              <a:t>Bigtable</a:t>
            </a:r>
            <a:r>
              <a:rPr lang="zh-CN" altLang="en-US" sz="2400" dirty="0">
                <a:cs typeface="+mn-ea"/>
                <a:sym typeface="+mn-ea"/>
              </a:rPr>
              <a:t>可以和</a:t>
            </a:r>
            <a:r>
              <a:rPr lang="en-US" altLang="zh-CN" sz="2400" dirty="0">
                <a:cs typeface="+mn-ea"/>
                <a:sym typeface="+mn-ea"/>
              </a:rPr>
              <a:t>MapReduce</a:t>
            </a:r>
            <a:r>
              <a:rPr lang="zh-CN" altLang="en-US" sz="2400" dirty="0">
                <a:cs typeface="+mn-ea"/>
                <a:sym typeface="+mn-ea"/>
              </a:rPr>
              <a:t>一起使用，已经开发了一些</a:t>
            </a:r>
            <a:r>
              <a:rPr lang="en-US" altLang="zh-CN" sz="2400" dirty="0">
                <a:cs typeface="+mn-ea"/>
                <a:sym typeface="+mn-ea"/>
              </a:rPr>
              <a:t>Wrapper</a:t>
            </a:r>
            <a:r>
              <a:rPr lang="zh-CN" altLang="en-US" sz="2400" dirty="0">
                <a:cs typeface="+mn-ea"/>
                <a:sym typeface="+mn-ea"/>
              </a:rPr>
              <a:t>类，可以将</a:t>
            </a:r>
            <a:r>
              <a:rPr lang="en-US" altLang="zh-CN" sz="2400" dirty="0">
                <a:cs typeface="+mn-ea"/>
                <a:sym typeface="+mn-ea"/>
              </a:rPr>
              <a:t>Bigtable</a:t>
            </a:r>
            <a:r>
              <a:rPr lang="zh-CN" altLang="en-US" sz="2400" dirty="0">
                <a:cs typeface="+mn-ea"/>
                <a:sym typeface="+mn-ea"/>
              </a:rPr>
              <a:t>作为</a:t>
            </a:r>
            <a:r>
              <a:rPr lang="en-US" altLang="zh-CN" sz="2400" dirty="0">
                <a:cs typeface="+mn-ea"/>
                <a:sym typeface="+mn-ea"/>
              </a:rPr>
              <a:t>MapReduce</a:t>
            </a:r>
            <a:r>
              <a:rPr lang="zh-CN" altLang="en-US" sz="2400" dirty="0">
                <a:cs typeface="+mn-ea"/>
                <a:sym typeface="+mn-ea"/>
              </a:rPr>
              <a:t>框架的输入和输出。</a:t>
            </a:r>
          </a:p>
          <a:p>
            <a:endParaRPr lang="en-US" altLang="zh-CN" dirty="0">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57687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3.2.5.2 Bigtable</a:t>
            </a:r>
            <a:r>
              <a:rPr lang="zh-CN" altLang="en-US" sz="2400" b="1" dirty="0">
                <a:solidFill>
                  <a:prstClr val="black"/>
                </a:solidFill>
              </a:rPr>
              <a:t>数据模型（续） </a:t>
            </a:r>
            <a:endParaRPr lang="zh-CN" altLang="en-US" dirty="0"/>
          </a:p>
        </p:txBody>
      </p:sp>
      <p:sp>
        <p:nvSpPr>
          <p:cNvPr id="3" name="内容占位符 2"/>
          <p:cNvSpPr>
            <a:spLocks noGrp="1"/>
          </p:cNvSpPr>
          <p:nvPr>
            <p:ph idx="1"/>
          </p:nvPr>
        </p:nvSpPr>
        <p:spPr>
          <a:xfrm>
            <a:off x="838199" y="748145"/>
            <a:ext cx="11040611" cy="5973329"/>
          </a:xfrm>
        </p:spPr>
        <p:txBody>
          <a:bodyPr>
            <a:normAutofit fontScale="92500" lnSpcReduction="10000"/>
          </a:bodyPr>
          <a:lstStyle/>
          <a:p>
            <a:pPr>
              <a:lnSpc>
                <a:spcPct val="90000"/>
              </a:lnSpc>
            </a:pPr>
            <a:r>
              <a:rPr lang="zh-CN" altLang="en-US" sz="2600" dirty="0"/>
              <a:t>例：客户程序遍历多个列族</a:t>
            </a:r>
          </a:p>
          <a:p>
            <a:pPr>
              <a:lnSpc>
                <a:spcPct val="90000"/>
              </a:lnSpc>
            </a:pPr>
            <a:r>
              <a:rPr lang="en-US" altLang="zh-CN" sz="2600" dirty="0"/>
              <a:t>Scanner </a:t>
            </a:r>
            <a:r>
              <a:rPr lang="en-US" altLang="zh-CN" sz="2600" dirty="0">
                <a:solidFill>
                  <a:srgbClr val="FF0000"/>
                </a:solidFill>
              </a:rPr>
              <a:t>scanner</a:t>
            </a:r>
            <a:r>
              <a:rPr lang="en-US" altLang="zh-CN" sz="2600" dirty="0"/>
              <a:t>(T);</a:t>
            </a:r>
            <a:r>
              <a:rPr lang="en-US" altLang="zh-CN" sz="2600" dirty="0">
                <a:solidFill>
                  <a:srgbClr val="3366FF"/>
                </a:solidFill>
              </a:rPr>
              <a:t>//</a:t>
            </a:r>
            <a:r>
              <a:rPr lang="zh-CN" altLang="en-US" sz="2600" dirty="0">
                <a:solidFill>
                  <a:srgbClr val="3366FF"/>
                </a:solidFill>
              </a:rPr>
              <a:t>目标是</a:t>
            </a:r>
            <a:r>
              <a:rPr lang="en-US" altLang="zh-CN" sz="2600" dirty="0">
                <a:solidFill>
                  <a:srgbClr val="3366FF"/>
                </a:solidFill>
              </a:rPr>
              <a:t>T</a:t>
            </a:r>
            <a:r>
              <a:rPr lang="zh-CN" altLang="en-US" sz="2600" dirty="0">
                <a:solidFill>
                  <a:srgbClr val="3366FF"/>
                </a:solidFill>
              </a:rPr>
              <a:t>表</a:t>
            </a:r>
            <a:endParaRPr lang="en-US" altLang="zh-CN" sz="2600" dirty="0">
              <a:solidFill>
                <a:srgbClr val="3366FF"/>
              </a:solidFill>
            </a:endParaRPr>
          </a:p>
          <a:p>
            <a:pPr>
              <a:lnSpc>
                <a:spcPct val="90000"/>
              </a:lnSpc>
            </a:pPr>
            <a:r>
              <a:rPr lang="en-US" altLang="zh-CN" sz="2600" dirty="0"/>
              <a:t>ScanStream *</a:t>
            </a:r>
            <a:r>
              <a:rPr lang="en-US" altLang="zh-CN" sz="2600" dirty="0">
                <a:solidFill>
                  <a:srgbClr val="FF0000"/>
                </a:solidFill>
              </a:rPr>
              <a:t>stream</a:t>
            </a:r>
            <a:r>
              <a:rPr lang="en-US" altLang="zh-CN" sz="2600" dirty="0"/>
              <a:t>;</a:t>
            </a:r>
            <a:r>
              <a:rPr lang="en-US" altLang="zh-CN" sz="2600" dirty="0">
                <a:solidFill>
                  <a:srgbClr val="3366FF"/>
                </a:solidFill>
              </a:rPr>
              <a:t>//</a:t>
            </a:r>
            <a:r>
              <a:rPr lang="zh-CN" altLang="en-US" sz="2600" dirty="0">
                <a:solidFill>
                  <a:srgbClr val="3366FF"/>
                </a:solidFill>
              </a:rPr>
              <a:t>中间结果数据流</a:t>
            </a:r>
            <a:endParaRPr lang="en-US" altLang="zh-CN" sz="2600" dirty="0">
              <a:solidFill>
                <a:srgbClr val="3366FF"/>
              </a:solidFill>
            </a:endParaRPr>
          </a:p>
          <a:p>
            <a:pPr>
              <a:lnSpc>
                <a:spcPct val="90000"/>
              </a:lnSpc>
            </a:pPr>
            <a:r>
              <a:rPr lang="en-US" altLang="zh-CN" sz="2600" dirty="0">
                <a:solidFill>
                  <a:srgbClr val="3366FF"/>
                </a:solidFill>
              </a:rPr>
              <a:t>//scanner</a:t>
            </a:r>
            <a:r>
              <a:rPr lang="zh-CN" altLang="en-US" sz="2600" dirty="0">
                <a:solidFill>
                  <a:srgbClr val="3366FF"/>
                </a:solidFill>
              </a:rPr>
              <a:t>选择列族到</a:t>
            </a:r>
            <a:r>
              <a:rPr lang="en-US" altLang="zh-CN" sz="2600" dirty="0">
                <a:solidFill>
                  <a:srgbClr val="3366FF"/>
                </a:solidFill>
              </a:rPr>
              <a:t>stream</a:t>
            </a:r>
            <a:endParaRPr lang="zh-CN" altLang="en-US" sz="2600" dirty="0">
              <a:solidFill>
                <a:srgbClr val="3366FF"/>
              </a:solidFill>
            </a:endParaRPr>
          </a:p>
          <a:p>
            <a:pPr>
              <a:lnSpc>
                <a:spcPct val="90000"/>
              </a:lnSpc>
            </a:pPr>
            <a:r>
              <a:rPr lang="en-US" altLang="zh-CN" sz="2600" dirty="0">
                <a:solidFill>
                  <a:srgbClr val="FF0000"/>
                </a:solidFill>
              </a:rPr>
              <a:t>stream = scanner</a:t>
            </a:r>
            <a:r>
              <a:rPr lang="en-US" altLang="zh-CN" sz="2600" dirty="0"/>
              <a:t>.Fetch</a:t>
            </a:r>
            <a:r>
              <a:rPr lang="en-US" altLang="zh-CN" sz="2600" dirty="0">
                <a:solidFill>
                  <a:srgbClr val="FF0000"/>
                </a:solidFill>
              </a:rPr>
              <a:t>ColumnFamily</a:t>
            </a:r>
            <a:r>
              <a:rPr lang="en-US" altLang="zh-CN" sz="2600" dirty="0"/>
              <a:t>(“anchor”);</a:t>
            </a:r>
          </a:p>
          <a:p>
            <a:pPr>
              <a:lnSpc>
                <a:spcPct val="90000"/>
              </a:lnSpc>
            </a:pPr>
            <a:r>
              <a:rPr lang="en-US" altLang="zh-CN" sz="2600" dirty="0">
                <a:solidFill>
                  <a:srgbClr val="FF0000"/>
                </a:solidFill>
              </a:rPr>
              <a:t>stream</a:t>
            </a:r>
            <a:r>
              <a:rPr lang="en-US" altLang="zh-CN" sz="2600" dirty="0"/>
              <a:t>-&gt;SetReturn</a:t>
            </a:r>
            <a:r>
              <a:rPr lang="en-US" altLang="zh-CN" sz="2600" dirty="0">
                <a:solidFill>
                  <a:srgbClr val="FF0000"/>
                </a:solidFill>
              </a:rPr>
              <a:t>AllVersions</a:t>
            </a:r>
            <a:r>
              <a:rPr lang="en-US" altLang="zh-CN" sz="2600" dirty="0"/>
              <a:t>( );</a:t>
            </a:r>
          </a:p>
          <a:p>
            <a:pPr>
              <a:lnSpc>
                <a:spcPct val="90000"/>
              </a:lnSpc>
            </a:pPr>
            <a:r>
              <a:rPr lang="en-US" altLang="zh-CN" sz="2600" dirty="0">
                <a:solidFill>
                  <a:srgbClr val="FF0000"/>
                </a:solidFill>
              </a:rPr>
              <a:t>scanner</a:t>
            </a:r>
            <a:r>
              <a:rPr lang="en-US" altLang="zh-CN" sz="2600" dirty="0"/>
              <a:t>.Lookup(“com.cnn.www”);</a:t>
            </a:r>
            <a:r>
              <a:rPr lang="en-US" altLang="zh-CN" sz="2600" dirty="0">
                <a:solidFill>
                  <a:srgbClr val="FF0000"/>
                </a:solidFill>
              </a:rPr>
              <a:t>//scanner</a:t>
            </a:r>
            <a:r>
              <a:rPr lang="zh-CN" altLang="en-US" sz="2600" dirty="0">
                <a:solidFill>
                  <a:srgbClr val="FF0000"/>
                </a:solidFill>
              </a:rPr>
              <a:t>选择行，填充</a:t>
            </a:r>
            <a:r>
              <a:rPr lang="en-US" altLang="zh-CN" sz="2600" dirty="0">
                <a:solidFill>
                  <a:srgbClr val="FF0000"/>
                </a:solidFill>
              </a:rPr>
              <a:t>stream</a:t>
            </a:r>
            <a:endParaRPr lang="zh-CN" altLang="en-US" sz="2600" dirty="0">
              <a:solidFill>
                <a:srgbClr val="FF0000"/>
              </a:solidFill>
            </a:endParaRPr>
          </a:p>
          <a:p>
            <a:pPr>
              <a:lnSpc>
                <a:spcPct val="90000"/>
              </a:lnSpc>
            </a:pPr>
            <a:r>
              <a:rPr lang="en-US" altLang="zh-CN" sz="2600" dirty="0"/>
              <a:t>for ( ;  !stream-&gt;Done();  stream-&gt;Next()) {</a:t>
            </a:r>
          </a:p>
          <a:p>
            <a:pPr>
              <a:lnSpc>
                <a:spcPct val="90000"/>
              </a:lnSpc>
            </a:pPr>
            <a:r>
              <a:rPr lang="en-US" altLang="zh-CN" sz="2600" dirty="0"/>
              <a:t>   printf(“%s %s %lld %s\n”,</a:t>
            </a:r>
          </a:p>
          <a:p>
            <a:pPr>
              <a:lnSpc>
                <a:spcPct val="90000"/>
              </a:lnSpc>
            </a:pPr>
            <a:r>
              <a:rPr lang="en-US" altLang="zh-CN" sz="2600" dirty="0">
                <a:solidFill>
                  <a:schemeClr val="accent1"/>
                </a:solidFill>
              </a:rPr>
              <a:t>         </a:t>
            </a:r>
            <a:r>
              <a:rPr lang="en-US" altLang="zh-CN" sz="2600" dirty="0">
                <a:solidFill>
                  <a:srgbClr val="FF0000"/>
                </a:solidFill>
              </a:rPr>
              <a:t>scanner</a:t>
            </a:r>
            <a:r>
              <a:rPr lang="en-US" altLang="zh-CN" sz="2600" dirty="0"/>
              <a:t>.</a:t>
            </a:r>
            <a:r>
              <a:rPr lang="en-US" altLang="zh-CN" sz="2600" dirty="0">
                <a:solidFill>
                  <a:srgbClr val="FF0000"/>
                </a:solidFill>
              </a:rPr>
              <a:t>RowName</a:t>
            </a:r>
            <a:r>
              <a:rPr lang="en-US" altLang="zh-CN" sz="2600" dirty="0"/>
              <a:t>(),</a:t>
            </a:r>
            <a:r>
              <a:rPr lang="en-US" altLang="zh-CN" sz="2600" dirty="0">
                <a:solidFill>
                  <a:srgbClr val="3366FF"/>
                </a:solidFill>
              </a:rPr>
              <a:t> //</a:t>
            </a:r>
            <a:r>
              <a:rPr lang="zh-CN" altLang="en-US" sz="2600" dirty="0">
                <a:solidFill>
                  <a:srgbClr val="3366FF"/>
                </a:solidFill>
              </a:rPr>
              <a:t>遍历</a:t>
            </a:r>
            <a:r>
              <a:rPr lang="en-US" altLang="zh-CN" sz="2600" dirty="0">
                <a:solidFill>
                  <a:srgbClr val="3366FF"/>
                </a:solidFill>
              </a:rPr>
              <a:t>com.cnn.www</a:t>
            </a:r>
            <a:r>
              <a:rPr lang="zh-CN" altLang="en-US" sz="2600" dirty="0">
                <a:solidFill>
                  <a:srgbClr val="3366FF"/>
                </a:solidFill>
              </a:rPr>
              <a:t>行</a:t>
            </a:r>
            <a:r>
              <a:rPr lang="en-US" altLang="zh-CN" sz="2600" dirty="0">
                <a:solidFill>
                  <a:srgbClr val="3366FF"/>
                </a:solidFill>
              </a:rPr>
              <a:t>anchor</a:t>
            </a:r>
            <a:r>
              <a:rPr lang="zh-CN" altLang="en-US" sz="2600" dirty="0">
                <a:solidFill>
                  <a:srgbClr val="3366FF"/>
                </a:solidFill>
              </a:rPr>
              <a:t>列族的所有版本值。</a:t>
            </a:r>
            <a:endParaRPr lang="en-US" altLang="zh-CN" sz="2600" dirty="0"/>
          </a:p>
          <a:p>
            <a:pPr>
              <a:lnSpc>
                <a:spcPct val="90000"/>
              </a:lnSpc>
            </a:pPr>
            <a:r>
              <a:rPr lang="en-US" altLang="zh-CN" sz="2600" dirty="0"/>
              <a:t>         stream-&gt;</a:t>
            </a:r>
            <a:r>
              <a:rPr lang="en-US" altLang="zh-CN" sz="2600" dirty="0">
                <a:solidFill>
                  <a:srgbClr val="FF0000"/>
                </a:solidFill>
              </a:rPr>
              <a:t>ColumnName</a:t>
            </a:r>
            <a:r>
              <a:rPr lang="en-US" altLang="zh-CN" sz="2600" dirty="0"/>
              <a:t>(),</a:t>
            </a:r>
          </a:p>
          <a:p>
            <a:pPr>
              <a:lnSpc>
                <a:spcPct val="90000"/>
              </a:lnSpc>
            </a:pPr>
            <a:r>
              <a:rPr lang="en-US" altLang="zh-CN" sz="2600" dirty="0"/>
              <a:t>         stream-&gt;Micro</a:t>
            </a:r>
            <a:r>
              <a:rPr lang="en-US" altLang="zh-CN" sz="2600" dirty="0">
                <a:solidFill>
                  <a:srgbClr val="FF0000"/>
                </a:solidFill>
              </a:rPr>
              <a:t>Timestamp</a:t>
            </a:r>
            <a:r>
              <a:rPr lang="en-US" altLang="zh-CN" sz="2600" dirty="0"/>
              <a:t>(),</a:t>
            </a:r>
          </a:p>
          <a:p>
            <a:pPr>
              <a:lnSpc>
                <a:spcPct val="90000"/>
              </a:lnSpc>
            </a:pPr>
            <a:r>
              <a:rPr lang="en-US" altLang="zh-CN" sz="2600" dirty="0"/>
              <a:t>         stream-&gt;</a:t>
            </a:r>
            <a:r>
              <a:rPr lang="en-US" altLang="zh-CN" sz="2600" dirty="0">
                <a:solidFill>
                  <a:srgbClr val="FF0000"/>
                </a:solidFill>
              </a:rPr>
              <a:t>Value</a:t>
            </a:r>
            <a:r>
              <a:rPr lang="en-US" altLang="zh-CN" sz="2600" dirty="0"/>
              <a:t>());</a:t>
            </a:r>
          </a:p>
          <a:p>
            <a:pPr>
              <a:lnSpc>
                <a:spcPct val="90000"/>
              </a:lnSpc>
            </a:pPr>
            <a:r>
              <a:rPr lang="en-US" altLang="zh-CN" sz="2600" dirty="0"/>
              <a:t>}</a:t>
            </a:r>
            <a:endParaRPr lang="zh-CN" altLang="en-US" sz="2600" dirty="0">
              <a:solidFill>
                <a:srgbClr val="3366FF"/>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145</a:t>
            </a:fld>
            <a:endParaRPr lang="zh-CN" altLang="en-US" dirty="0"/>
          </a:p>
        </p:txBody>
      </p:sp>
    </p:spTree>
    <p:extLst>
      <p:ext uri="{BB962C8B-B14F-4D97-AF65-F5344CB8AC3E}">
        <p14:creationId xmlns:p14="http://schemas.microsoft.com/office/powerpoint/2010/main" val="23695093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3.2.5.2 Bigtable</a:t>
            </a:r>
            <a:r>
              <a:rPr lang="zh-CN" altLang="en-US" sz="2400" b="1" dirty="0">
                <a:solidFill>
                  <a:prstClr val="black"/>
                </a:solidFill>
              </a:rPr>
              <a:t>数据模型（续） </a:t>
            </a:r>
            <a:endParaRPr lang="zh-CN" altLang="en-US" dirty="0"/>
          </a:p>
        </p:txBody>
      </p:sp>
      <p:sp>
        <p:nvSpPr>
          <p:cNvPr id="3" name="内容占位符 2"/>
          <p:cNvSpPr>
            <a:spLocks noGrp="1"/>
          </p:cNvSpPr>
          <p:nvPr>
            <p:ph idx="1"/>
          </p:nvPr>
        </p:nvSpPr>
        <p:spPr>
          <a:xfrm>
            <a:off x="838200" y="748145"/>
            <a:ext cx="10515600" cy="5973329"/>
          </a:xfrm>
        </p:spPr>
        <p:txBody>
          <a:bodyPr>
            <a:normAutofit fontScale="85000" lnSpcReduction="20000"/>
          </a:bodyPr>
          <a:lstStyle/>
          <a:p>
            <a:r>
              <a:rPr lang="zh-CN" altLang="en-US" dirty="0"/>
              <a:t>原子性读写操作：用户可以对存储在一个行关键字下的数据进行</a:t>
            </a:r>
            <a:r>
              <a:rPr lang="zh-CN" altLang="en-US" dirty="0">
                <a:solidFill>
                  <a:srgbClr val="FF0000"/>
                </a:solidFill>
              </a:rPr>
              <a:t>原子性的</a:t>
            </a:r>
            <a:r>
              <a:rPr lang="zh-CN" altLang="en-US" dirty="0"/>
              <a:t>读写操作，进行</a:t>
            </a:r>
            <a:r>
              <a:rPr lang="zh-CN" altLang="en-US" dirty="0">
                <a:solidFill>
                  <a:srgbClr val="FF0000"/>
                </a:solidFill>
              </a:rPr>
              <a:t>单行事务处理</a:t>
            </a:r>
            <a:r>
              <a:rPr lang="zh-CN" altLang="en-US" dirty="0"/>
              <a:t> 。</a:t>
            </a:r>
          </a:p>
          <a:p>
            <a:r>
              <a:rPr lang="zh-CN" altLang="en-US" dirty="0"/>
              <a:t>例：</a:t>
            </a:r>
            <a:r>
              <a:rPr lang="en-US" altLang="zh-CN" dirty="0"/>
              <a:t>Table *T = OpenOrDie(“/</a:t>
            </a:r>
            <a:r>
              <a:rPr lang="en-US" altLang="zh-CN" dirty="0" err="1"/>
              <a:t>bigtable</a:t>
            </a:r>
            <a:r>
              <a:rPr lang="en-US" altLang="zh-CN" dirty="0"/>
              <a:t>/web/</a:t>
            </a:r>
            <a:r>
              <a:rPr lang="en-US" altLang="zh-CN" dirty="0" err="1"/>
              <a:t>webtable</a:t>
            </a:r>
            <a:r>
              <a:rPr lang="en-US" altLang="zh-CN" dirty="0"/>
              <a:t>”)</a:t>
            </a:r>
          </a:p>
          <a:p>
            <a:r>
              <a:rPr lang="en-US" altLang="zh-CN" dirty="0">
                <a:solidFill>
                  <a:srgbClr val="FF0000"/>
                </a:solidFill>
              </a:rPr>
              <a:t>RowMutation</a:t>
            </a:r>
            <a:r>
              <a:rPr lang="en-US" altLang="zh-CN" dirty="0"/>
              <a:t> r1(T, “com.cnn.www”);</a:t>
            </a:r>
          </a:p>
          <a:p>
            <a:r>
              <a:rPr lang="en-US" altLang="zh-CN" dirty="0"/>
              <a:t>r1.Set(“anchor:www.c-span.org”,   “CNN”);</a:t>
            </a:r>
          </a:p>
          <a:p>
            <a:r>
              <a:rPr lang="en-US" altLang="zh-CN" dirty="0"/>
              <a:t>r1.Delete(“anchor:www.abc.com”);</a:t>
            </a:r>
          </a:p>
          <a:p>
            <a:r>
              <a:rPr lang="en-US" altLang="zh-CN" dirty="0"/>
              <a:t>r1.Set(“Language</a:t>
            </a:r>
            <a:r>
              <a:rPr lang="zh-CN" altLang="en-US" dirty="0"/>
              <a:t>：</a:t>
            </a:r>
            <a:r>
              <a:rPr lang="en-US" altLang="zh-CN" dirty="0"/>
              <a:t>language”,    “ENG”);</a:t>
            </a:r>
          </a:p>
          <a:p>
            <a:r>
              <a:rPr lang="en-US" altLang="zh-CN" dirty="0">
                <a:solidFill>
                  <a:srgbClr val="FF0000"/>
                </a:solidFill>
              </a:rPr>
              <a:t>Operation op</a:t>
            </a:r>
            <a:r>
              <a:rPr lang="en-US" altLang="zh-CN" dirty="0"/>
              <a:t>;</a:t>
            </a:r>
          </a:p>
          <a:p>
            <a:r>
              <a:rPr lang="en-US" altLang="zh-CN" dirty="0">
                <a:solidFill>
                  <a:srgbClr val="FF0000"/>
                </a:solidFill>
              </a:rPr>
              <a:t>Apply</a:t>
            </a:r>
            <a:r>
              <a:rPr lang="en-US" altLang="zh-CN" dirty="0"/>
              <a:t>(&amp;op, &amp;r1);</a:t>
            </a:r>
          </a:p>
          <a:p>
            <a:endParaRPr lang="zh-CN" altLang="en-US" dirty="0"/>
          </a:p>
          <a:p>
            <a:r>
              <a:rPr lang="en-US" altLang="zh-CN" dirty="0">
                <a:solidFill>
                  <a:srgbClr val="3366FF"/>
                </a:solidFill>
              </a:rPr>
              <a:t>Bigtable</a:t>
            </a:r>
            <a:r>
              <a:rPr lang="zh-CN" altLang="en-US" dirty="0">
                <a:solidFill>
                  <a:srgbClr val="3366FF"/>
                </a:solidFill>
              </a:rPr>
              <a:t>也提供用户</a:t>
            </a:r>
            <a:r>
              <a:rPr lang="zh-CN" altLang="en-US" dirty="0">
                <a:solidFill>
                  <a:srgbClr val="FF0000"/>
                </a:solidFill>
              </a:rPr>
              <a:t>跨行批量写入</a:t>
            </a:r>
            <a:r>
              <a:rPr lang="zh-CN" altLang="en-US" dirty="0">
                <a:solidFill>
                  <a:srgbClr val="3366FF"/>
                </a:solidFill>
              </a:rPr>
              <a:t>数据的接口，但是</a:t>
            </a:r>
            <a:r>
              <a:rPr lang="zh-CN" altLang="en-US" dirty="0">
                <a:solidFill>
                  <a:srgbClr val="FF0000"/>
                </a:solidFill>
              </a:rPr>
              <a:t>不支持通用的跨行事务处理</a:t>
            </a:r>
            <a:r>
              <a:rPr lang="zh-CN" altLang="en-US" dirty="0">
                <a:solidFill>
                  <a:srgbClr val="3366FF"/>
                </a:solidFill>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146</a:t>
            </a:fld>
            <a:endParaRPr lang="zh-CN" altLang="en-US" dirty="0"/>
          </a:p>
        </p:txBody>
      </p:sp>
    </p:spTree>
    <p:extLst>
      <p:ext uri="{BB962C8B-B14F-4D97-AF65-F5344CB8AC3E}">
        <p14:creationId xmlns:p14="http://schemas.microsoft.com/office/powerpoint/2010/main" val="374067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3.2.5.3 Bigtable</a:t>
            </a:r>
            <a:r>
              <a:rPr lang="zh-CN" altLang="en-US" sz="2400" b="1" dirty="0">
                <a:solidFill>
                  <a:prstClr val="black"/>
                </a:solidFill>
              </a:rPr>
              <a:t>数据检索</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147</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48146"/>
            <a:ext cx="9462920" cy="4982441"/>
          </a:xfrm>
          <a:prstGeom prst="rect">
            <a:avLst/>
          </a:prstGeom>
        </p:spPr>
      </p:pic>
    </p:spTree>
    <p:extLst>
      <p:ext uri="{BB962C8B-B14F-4D97-AF65-F5344CB8AC3E}">
        <p14:creationId xmlns:p14="http://schemas.microsoft.com/office/powerpoint/2010/main" val="26769742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a:t>
            </a:r>
            <a:endParaRPr lang="zh-CN" altLang="en-US" dirty="0"/>
          </a:p>
        </p:txBody>
      </p:sp>
      <p:sp>
        <p:nvSpPr>
          <p:cNvPr id="3" name="内容占位符 2"/>
          <p:cNvSpPr>
            <a:spLocks noGrp="1"/>
          </p:cNvSpPr>
          <p:nvPr>
            <p:ph idx="1"/>
          </p:nvPr>
        </p:nvSpPr>
        <p:spPr>
          <a:xfrm>
            <a:off x="838200" y="1285461"/>
            <a:ext cx="10515600" cy="5281593"/>
          </a:xfrm>
        </p:spPr>
        <p:txBody>
          <a:bodyPr>
            <a:normAutofit/>
          </a:bodyPr>
          <a:lstStyle/>
          <a:p>
            <a:r>
              <a:rPr lang="en-US" altLang="zh-CN" sz="2400" dirty="0"/>
              <a:t>       Bigtable </a:t>
            </a:r>
            <a:r>
              <a:rPr lang="zh-CN" altLang="en-US" sz="2400" dirty="0"/>
              <a:t>会将数据</a:t>
            </a:r>
            <a:r>
              <a:rPr lang="zh-CN" altLang="en-US" sz="2400" dirty="0">
                <a:solidFill>
                  <a:srgbClr val="FF0000"/>
                </a:solidFill>
              </a:rPr>
              <a:t>持久化成 </a:t>
            </a:r>
            <a:r>
              <a:rPr lang="en-US" altLang="zh-CN" sz="2400" dirty="0">
                <a:solidFill>
                  <a:srgbClr val="FF0000"/>
                </a:solidFill>
              </a:rPr>
              <a:t>SSTable</a:t>
            </a:r>
            <a:r>
              <a:rPr lang="zh-CN" altLang="en-US" sz="2400" dirty="0"/>
              <a:t>（</a:t>
            </a:r>
            <a:r>
              <a:rPr lang="en-US" altLang="zh-CN" sz="2400" dirty="0"/>
              <a:t> Sorted String Table</a:t>
            </a:r>
            <a:r>
              <a:rPr lang="zh-CN" altLang="en-US" sz="2400" dirty="0"/>
              <a:t>）</a:t>
            </a:r>
            <a:r>
              <a:rPr lang="en-US" altLang="zh-CN" sz="2400" dirty="0"/>
              <a:t> </a:t>
            </a:r>
            <a:r>
              <a:rPr lang="zh-CN" altLang="en-US" sz="2400" dirty="0"/>
              <a:t>的格式，该格式下的 </a:t>
            </a:r>
            <a:r>
              <a:rPr lang="en-US" altLang="zh-CN" sz="2400" dirty="0"/>
              <a:t>key </a:t>
            </a:r>
            <a:r>
              <a:rPr lang="zh-CN" altLang="en-US" sz="2400" dirty="0"/>
              <a:t>都是经过排序后不可变的 </a:t>
            </a:r>
            <a:r>
              <a:rPr lang="en-US" altLang="zh-CN" sz="2400" dirty="0"/>
              <a:t>KV </a:t>
            </a:r>
            <a:r>
              <a:rPr lang="zh-CN" altLang="en-US" sz="2400" dirty="0"/>
              <a:t>对。</a:t>
            </a:r>
            <a:endParaRPr lang="en-US" altLang="zh-CN" sz="2400" dirty="0"/>
          </a:p>
          <a:p>
            <a:endParaRPr lang="en-US" altLang="zh-CN" sz="2400" dirty="0"/>
          </a:p>
          <a:p>
            <a:r>
              <a:rPr lang="zh-CN" altLang="en-US" sz="2400" dirty="0"/>
              <a:t>       每个 </a:t>
            </a:r>
            <a:r>
              <a:rPr lang="en-US" altLang="zh-CN" sz="2400" dirty="0"/>
              <a:t>SSTable </a:t>
            </a:r>
            <a:r>
              <a:rPr lang="zh-CN" altLang="en-US" sz="2400" dirty="0">
                <a:solidFill>
                  <a:srgbClr val="FF0000"/>
                </a:solidFill>
              </a:rPr>
              <a:t>由 </a:t>
            </a:r>
            <a:r>
              <a:rPr lang="en-US" altLang="zh-CN" sz="2400" dirty="0">
                <a:solidFill>
                  <a:srgbClr val="FF0000"/>
                </a:solidFill>
              </a:rPr>
              <a:t>block </a:t>
            </a:r>
            <a:r>
              <a:rPr lang="zh-CN" altLang="en-US" sz="2400" dirty="0">
                <a:solidFill>
                  <a:srgbClr val="FF0000"/>
                </a:solidFill>
              </a:rPr>
              <a:t>组成</a:t>
            </a:r>
            <a:r>
              <a:rPr lang="zh-CN" altLang="en-US" sz="2400" dirty="0"/>
              <a:t>，并通过 </a:t>
            </a:r>
            <a:r>
              <a:rPr lang="en-US" altLang="zh-CN" sz="2400" dirty="0"/>
              <a:t>block index </a:t>
            </a:r>
            <a:r>
              <a:rPr lang="zh-CN" altLang="en-US" sz="2400" dirty="0"/>
              <a:t>来定位每个 </a:t>
            </a:r>
            <a:r>
              <a:rPr lang="en-US" altLang="zh-CN" sz="2400" dirty="0"/>
              <a:t>block</a:t>
            </a:r>
            <a:r>
              <a:rPr lang="zh-CN" altLang="en-US" sz="2400" dirty="0"/>
              <a:t>。</a:t>
            </a:r>
            <a:endParaRPr lang="en-US" altLang="zh-CN" sz="2400" dirty="0"/>
          </a:p>
          <a:p>
            <a:endParaRPr lang="en-US" altLang="zh-CN" sz="2400" dirty="0"/>
          </a:p>
          <a:p>
            <a:r>
              <a:rPr lang="en-US" altLang="zh-CN" sz="2400" dirty="0"/>
              <a:t>       Bigtable</a:t>
            </a:r>
            <a:r>
              <a:rPr lang="zh-CN" altLang="en-US" sz="2400" dirty="0">
                <a:solidFill>
                  <a:srgbClr val="FF0000"/>
                </a:solidFill>
              </a:rPr>
              <a:t>内存中</a:t>
            </a:r>
            <a:r>
              <a:rPr lang="zh-CN" altLang="en-US" sz="2400" dirty="0"/>
              <a:t>维护着 </a:t>
            </a:r>
            <a:r>
              <a:rPr lang="en-US" altLang="zh-CN" sz="2400" dirty="0">
                <a:solidFill>
                  <a:srgbClr val="FF0000"/>
                </a:solidFill>
              </a:rPr>
              <a:t>memtable</a:t>
            </a:r>
            <a:r>
              <a:rPr lang="zh-CN" altLang="en-US" sz="2400" dirty="0"/>
              <a:t>用以处理写请求。客户端对 </a:t>
            </a:r>
            <a:r>
              <a:rPr lang="en-US" altLang="zh-CN" sz="2400" dirty="0"/>
              <a:t>Bigtable </a:t>
            </a:r>
            <a:r>
              <a:rPr lang="zh-CN" altLang="en-US" sz="2400" dirty="0"/>
              <a:t>的写操作首先会被内存中</a:t>
            </a:r>
            <a:r>
              <a:rPr lang="en-US" altLang="zh-CN" sz="2400" dirty="0"/>
              <a:t>memtable</a:t>
            </a:r>
            <a:r>
              <a:rPr lang="zh-CN" altLang="en-US" sz="2400" dirty="0"/>
              <a:t>处理，当</a:t>
            </a:r>
            <a:r>
              <a:rPr lang="en-US" altLang="zh-CN" sz="2400" dirty="0"/>
              <a:t>memtable</a:t>
            </a:r>
            <a:r>
              <a:rPr lang="zh-CN" altLang="en-US" sz="2400" dirty="0"/>
              <a:t>的大小超过一定阈值时，会</a:t>
            </a:r>
            <a:r>
              <a:rPr lang="zh-CN" altLang="en-US" sz="2400" dirty="0">
                <a:solidFill>
                  <a:srgbClr val="FF0000"/>
                </a:solidFill>
              </a:rPr>
              <a:t>生成新的</a:t>
            </a:r>
            <a:r>
              <a:rPr lang="en-US" altLang="zh-CN" sz="2400" dirty="0">
                <a:solidFill>
                  <a:srgbClr val="FF0000"/>
                </a:solidFill>
              </a:rPr>
              <a:t>memtable</a:t>
            </a:r>
            <a:r>
              <a:rPr lang="zh-CN" altLang="en-US" sz="2400" dirty="0"/>
              <a:t>，并将老的</a:t>
            </a:r>
            <a:r>
              <a:rPr lang="en-US" altLang="zh-CN" sz="2400" dirty="0"/>
              <a:t>memtable</a:t>
            </a:r>
            <a:r>
              <a:rPr lang="zh-CN" altLang="en-US" sz="2400" dirty="0">
                <a:solidFill>
                  <a:srgbClr val="FF0000"/>
                </a:solidFill>
              </a:rPr>
              <a:t>通过日志的机制</a:t>
            </a:r>
            <a:r>
              <a:rPr lang="zh-CN" altLang="en-US" sz="2400" dirty="0"/>
              <a:t>合并到</a:t>
            </a:r>
            <a:r>
              <a:rPr lang="en-US" altLang="zh-CN" sz="2400" dirty="0"/>
              <a:t>SSTable</a:t>
            </a:r>
            <a:r>
              <a:rPr lang="zh-CN" altLang="en-US" sz="2400" dirty="0"/>
              <a:t>格式的文件中。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148</a:t>
            </a:fld>
            <a:endParaRPr lang="zh-CN" altLang="en-US" dirty="0"/>
          </a:p>
        </p:txBody>
      </p:sp>
    </p:spTree>
    <p:extLst>
      <p:ext uri="{BB962C8B-B14F-4D97-AF65-F5344CB8AC3E}">
        <p14:creationId xmlns:p14="http://schemas.microsoft.com/office/powerpoint/2010/main" val="39277400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5281593"/>
          </a:xfrm>
        </p:spPr>
        <p:txBody>
          <a:bodyPr>
            <a:noAutofit/>
          </a:bodyPr>
          <a:lstStyle/>
          <a:p>
            <a:r>
              <a:rPr lang="en-US" altLang="zh-CN" sz="2400" b="1" dirty="0"/>
              <a:t>SSTable</a:t>
            </a:r>
            <a:r>
              <a:rPr lang="zh-CN" altLang="en-US" sz="2400" b="1" dirty="0"/>
              <a:t>（</a:t>
            </a:r>
            <a:r>
              <a:rPr lang="en-US" altLang="zh-CN" sz="2400" b="1" dirty="0"/>
              <a:t> Sorted String Table</a:t>
            </a:r>
            <a:r>
              <a:rPr lang="zh-CN" altLang="en-US" sz="2400" b="1" dirty="0"/>
              <a:t>）</a:t>
            </a:r>
            <a:endParaRPr lang="en-US" altLang="zh-CN" sz="2400" b="1" dirty="0"/>
          </a:p>
          <a:p>
            <a:r>
              <a:rPr lang="en-US" altLang="zh-CN" sz="2400" dirty="0"/>
              <a:t>       SSTable</a:t>
            </a:r>
            <a:r>
              <a:rPr lang="zh-CN" altLang="en-US" sz="2400" dirty="0"/>
              <a:t>提供一个</a:t>
            </a:r>
            <a:r>
              <a:rPr lang="zh-CN" altLang="en-US" sz="2400" dirty="0">
                <a:solidFill>
                  <a:srgbClr val="FF0000"/>
                </a:solidFill>
              </a:rPr>
              <a:t>可持久化的、有序的、不可变</a:t>
            </a:r>
            <a:r>
              <a:rPr lang="zh-CN" altLang="en-US" sz="2400" dirty="0"/>
              <a:t>的从键到值的映射关系，其中键和值都是任意字节长度的字符串。</a:t>
            </a:r>
            <a:endParaRPr lang="en-US" altLang="zh-CN" sz="2400" dirty="0"/>
          </a:p>
          <a:p>
            <a:r>
              <a:rPr lang="en-US" altLang="zh-CN" sz="2400" dirty="0"/>
              <a:t>SSTable</a:t>
            </a:r>
            <a:r>
              <a:rPr lang="zh-CN" altLang="en-US" sz="2400" dirty="0"/>
              <a:t>提供两种操作：</a:t>
            </a:r>
            <a:r>
              <a:rPr lang="zh-CN" altLang="en-US" sz="2400" dirty="0">
                <a:solidFill>
                  <a:srgbClr val="FF0000"/>
                </a:solidFill>
              </a:rPr>
              <a:t>按照某个键</a:t>
            </a:r>
            <a:r>
              <a:rPr lang="zh-CN" altLang="en-US" sz="2400" dirty="0"/>
              <a:t>来查询关联值，也可以</a:t>
            </a:r>
            <a:r>
              <a:rPr lang="zh-CN" altLang="en-US" sz="2400" dirty="0">
                <a:solidFill>
                  <a:srgbClr val="FF0000"/>
                </a:solidFill>
              </a:rPr>
              <a:t>指定键的范围</a:t>
            </a:r>
            <a:r>
              <a:rPr lang="zh-CN" altLang="en-US" sz="2400" dirty="0"/>
              <a:t>来遍历其中所有的键值对。</a:t>
            </a:r>
            <a:endParaRPr lang="en-US" altLang="zh-CN" sz="2400" dirty="0"/>
          </a:p>
          <a:p>
            <a:r>
              <a:rPr lang="zh-CN" altLang="en-US" sz="2400" dirty="0"/>
              <a:t>       每个</a:t>
            </a:r>
            <a:r>
              <a:rPr lang="en-US" altLang="zh-CN" sz="2400" dirty="0">
                <a:solidFill>
                  <a:srgbClr val="FF0000"/>
                </a:solidFill>
              </a:rPr>
              <a:t>SSTable</a:t>
            </a:r>
            <a:r>
              <a:rPr lang="zh-CN" altLang="en-US" sz="2400" dirty="0">
                <a:solidFill>
                  <a:srgbClr val="FF0000"/>
                </a:solidFill>
              </a:rPr>
              <a:t>内部的一系列块</a:t>
            </a:r>
            <a:r>
              <a:rPr lang="en-US" altLang="zh-CN" sz="2400" dirty="0">
                <a:solidFill>
                  <a:srgbClr val="FF0000"/>
                </a:solidFill>
              </a:rPr>
              <a:t>(block)</a:t>
            </a:r>
            <a:r>
              <a:rPr lang="zh-CN" altLang="en-US" sz="2400" dirty="0"/>
              <a:t>通常每块大小为</a:t>
            </a:r>
            <a:r>
              <a:rPr lang="en-US" altLang="zh-CN" sz="2400" dirty="0"/>
              <a:t>64KB</a:t>
            </a:r>
            <a:r>
              <a:rPr lang="zh-CN" altLang="en-US" sz="2400" dirty="0"/>
              <a:t>，是可配置的。</a:t>
            </a:r>
            <a:endParaRPr lang="en-US" altLang="zh-CN" sz="2400" dirty="0"/>
          </a:p>
          <a:p>
            <a:r>
              <a:rPr lang="zh-CN" altLang="en-US" sz="2400" dirty="0"/>
              <a:t>       使用</a:t>
            </a:r>
            <a:r>
              <a:rPr lang="zh-CN" altLang="en-US" sz="2400" dirty="0">
                <a:solidFill>
                  <a:srgbClr val="FF0000"/>
                </a:solidFill>
              </a:rPr>
              <a:t>存储在</a:t>
            </a:r>
            <a:r>
              <a:rPr lang="en-US" altLang="zh-CN" sz="2400" dirty="0">
                <a:solidFill>
                  <a:srgbClr val="FF0000"/>
                </a:solidFill>
              </a:rPr>
              <a:t>SSTable</a:t>
            </a:r>
            <a:r>
              <a:rPr lang="zh-CN" altLang="en-US" sz="2400" dirty="0">
                <a:solidFill>
                  <a:srgbClr val="FF0000"/>
                </a:solidFill>
              </a:rPr>
              <a:t>结尾的块索引</a:t>
            </a:r>
            <a:r>
              <a:rPr lang="en-US" altLang="zh-CN" sz="2400" dirty="0">
                <a:solidFill>
                  <a:srgbClr val="FF0000"/>
                </a:solidFill>
              </a:rPr>
              <a:t>(block index)</a:t>
            </a:r>
            <a:r>
              <a:rPr lang="zh-CN" altLang="en-US" sz="2400" dirty="0"/>
              <a:t>来定位块；当</a:t>
            </a:r>
            <a:r>
              <a:rPr lang="en-US" altLang="zh-CN" sz="2400" dirty="0"/>
              <a:t>SSTable</a:t>
            </a:r>
            <a:r>
              <a:rPr lang="zh-CN" altLang="en-US" sz="2400" dirty="0"/>
              <a:t>打开时，</a:t>
            </a:r>
            <a:r>
              <a:rPr lang="zh-CN" altLang="en-US" sz="2400" dirty="0">
                <a:solidFill>
                  <a:srgbClr val="FF0000"/>
                </a:solidFill>
              </a:rPr>
              <a:t>索引会被加载到内存里</a:t>
            </a:r>
            <a:r>
              <a:rPr lang="zh-CN" altLang="en-US" sz="2400" dirty="0"/>
              <a:t>。一次磁盘寻道</a:t>
            </a:r>
            <a:r>
              <a:rPr lang="en-US" altLang="zh-CN" sz="2400" dirty="0"/>
              <a:t>(disk seek)</a:t>
            </a:r>
            <a:r>
              <a:rPr lang="zh-CN" altLang="en-US" sz="2400" dirty="0"/>
              <a:t>就可以完成查询操作：首先通过</a:t>
            </a:r>
            <a:r>
              <a:rPr lang="zh-CN" altLang="en-US" sz="2400" dirty="0">
                <a:solidFill>
                  <a:srgbClr val="FF0000"/>
                </a:solidFill>
              </a:rPr>
              <a:t>二分查找</a:t>
            </a:r>
            <a:r>
              <a:rPr lang="zh-CN" altLang="en-US" sz="2400" dirty="0"/>
              <a:t>在存储</a:t>
            </a:r>
            <a:r>
              <a:rPr lang="zh-CN" altLang="en-US" sz="2400" dirty="0">
                <a:solidFill>
                  <a:srgbClr val="FF0000"/>
                </a:solidFill>
              </a:rPr>
              <a:t>在内存的索引中找到对应的块</a:t>
            </a:r>
            <a:r>
              <a:rPr lang="zh-CN" altLang="en-US" sz="2400" dirty="0"/>
              <a:t>，然后</a:t>
            </a:r>
            <a:r>
              <a:rPr lang="zh-CN" altLang="en-US" sz="2400" dirty="0">
                <a:solidFill>
                  <a:srgbClr val="FF0000"/>
                </a:solidFill>
              </a:rPr>
              <a:t>从磁盘上读取</a:t>
            </a:r>
            <a:r>
              <a:rPr lang="zh-CN" altLang="en-US" sz="2400" dirty="0"/>
              <a:t>这块内容。</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149</a:t>
            </a:fld>
            <a:endParaRPr lang="zh-CN" altLang="en-US" dirty="0"/>
          </a:p>
        </p:txBody>
      </p:sp>
    </p:spTree>
    <p:extLst>
      <p:ext uri="{BB962C8B-B14F-4D97-AF65-F5344CB8AC3E}">
        <p14:creationId xmlns:p14="http://schemas.microsoft.com/office/powerpoint/2010/main" val="152685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get_key</a:t>
            </a:r>
            <a:endParaRPr lang="zh-CN" altLang="en-US" dirty="0"/>
          </a:p>
        </p:txBody>
      </p:sp>
      <p:sp>
        <p:nvSpPr>
          <p:cNvPr id="3" name="内容占位符 2"/>
          <p:cNvSpPr>
            <a:spLocks noGrp="1"/>
          </p:cNvSpPr>
          <p:nvPr>
            <p:ph idx="1"/>
          </p:nvPr>
        </p:nvSpPr>
        <p:spPr>
          <a:xfrm>
            <a:off x="838200" y="1285461"/>
            <a:ext cx="10515600" cy="4935229"/>
          </a:xfrm>
        </p:spPr>
        <p:txBody>
          <a:bodyPr>
            <a:noAutofit/>
          </a:bodyPr>
          <a:lstStyle/>
          <a:p>
            <a:pPr>
              <a:lnSpc>
                <a:spcPct val="110000"/>
              </a:lnSpc>
            </a:pPr>
            <a:r>
              <a:rPr lang="zh-CN" altLang="en-US" sz="2400" dirty="0"/>
              <a:t>传入</a:t>
            </a:r>
            <a:r>
              <a:rPr lang="en-US" altLang="zh-CN" sz="2400" dirty="0"/>
              <a:t>get_key</a:t>
            </a:r>
            <a:r>
              <a:rPr lang="zh-CN" altLang="en-US" sz="2400" dirty="0"/>
              <a:t>的</a:t>
            </a:r>
            <a:r>
              <a:rPr lang="en-US" altLang="zh-CN" sz="2400" dirty="0"/>
              <a:t>hash</a:t>
            </a:r>
            <a:r>
              <a:rPr lang="zh-CN" altLang="en-US" sz="2400" dirty="0"/>
              <a:t>结构参数主要有两个元素：</a:t>
            </a:r>
            <a:br>
              <a:rPr lang="zh-CN" altLang="en-US" sz="2400" dirty="0"/>
            </a:br>
            <a:r>
              <a:rPr lang="zh-CN" altLang="en-US" sz="2400" dirty="0"/>
              <a:t>（</a:t>
            </a:r>
            <a:r>
              <a:rPr lang="en-US" altLang="zh-CN" sz="2400" dirty="0"/>
              <a:t>1</a:t>
            </a:r>
            <a:r>
              <a:rPr lang="zh-CN" altLang="en-US" sz="2400" dirty="0"/>
              <a:t>）</a:t>
            </a:r>
            <a:r>
              <a:rPr lang="en-US" altLang="zh-CN" sz="2400" dirty="0">
                <a:solidFill>
                  <a:srgbClr val="00B0F0"/>
                </a:solidFill>
              </a:rPr>
              <a:t>type </a:t>
            </a:r>
            <a:r>
              <a:rPr lang="en-US" altLang="zh-CN" sz="2400" dirty="0"/>
              <a:t>--- </a:t>
            </a:r>
            <a:r>
              <a:rPr lang="zh-CN" altLang="en-US" sz="2400" dirty="0"/>
              <a:t>定义当前</a:t>
            </a:r>
            <a:r>
              <a:rPr lang="en-US" altLang="zh-CN" sz="2400" dirty="0"/>
              <a:t>hash</a:t>
            </a:r>
            <a:r>
              <a:rPr lang="zh-CN" altLang="en-US" sz="2400" dirty="0"/>
              <a:t>数据结构的类型，可以取</a:t>
            </a:r>
            <a:r>
              <a:rPr lang="en-US" altLang="zh-CN" sz="2400" dirty="0">
                <a:solidFill>
                  <a:srgbClr val="FF0000"/>
                </a:solidFill>
              </a:rPr>
              <a:t>‘var’</a:t>
            </a:r>
            <a:r>
              <a:rPr lang="zh-CN" altLang="en-US" sz="2400" dirty="0">
                <a:solidFill>
                  <a:srgbClr val="FF0000"/>
                </a:solidFill>
              </a:rPr>
              <a:t>、</a:t>
            </a:r>
            <a:r>
              <a:rPr lang="en-US" altLang="zh-CN" sz="2400" dirty="0">
                <a:solidFill>
                  <a:srgbClr val="FF0000"/>
                </a:solidFill>
              </a:rPr>
              <a:t>‘sql’</a:t>
            </a:r>
            <a:r>
              <a:rPr lang="zh-CN" altLang="en-US" sz="2400" dirty="0"/>
              <a:t>两种值；</a:t>
            </a:r>
            <a:endParaRPr lang="en-US" altLang="zh-CN" sz="2400" dirty="0"/>
          </a:p>
          <a:p>
            <a:pPr>
              <a:lnSpc>
                <a:spcPct val="110000"/>
              </a:lnSpc>
            </a:pPr>
            <a:r>
              <a:rPr lang="zh-CN" altLang="en-US" sz="2400" dirty="0"/>
              <a:t>（</a:t>
            </a:r>
            <a:r>
              <a:rPr lang="en-US" altLang="zh-CN" sz="2400" dirty="0"/>
              <a:t>2</a:t>
            </a:r>
            <a:r>
              <a:rPr lang="zh-CN" altLang="en-US" sz="2400" dirty="0"/>
              <a:t>）</a:t>
            </a:r>
            <a:r>
              <a:rPr lang="en-US" altLang="zh-CN" sz="2400" dirty="0">
                <a:solidFill>
                  <a:srgbClr val="00B0F0"/>
                </a:solidFill>
              </a:rPr>
              <a:t>object</a:t>
            </a:r>
            <a:r>
              <a:rPr lang="en-US" altLang="zh-CN" sz="2400" dirty="0"/>
              <a:t> --- </a:t>
            </a:r>
            <a:r>
              <a:rPr lang="zh-CN" altLang="en-US" sz="2400" dirty="0"/>
              <a:t>存放当前</a:t>
            </a:r>
            <a:r>
              <a:rPr lang="en-US" altLang="zh-CN" sz="2400" dirty="0"/>
              <a:t>hash</a:t>
            </a:r>
            <a:r>
              <a:rPr lang="zh-CN" altLang="en-US" sz="2400" dirty="0"/>
              <a:t>数据结构的详细信息。</a:t>
            </a:r>
          </a:p>
          <a:p>
            <a:pPr>
              <a:lnSpc>
                <a:spcPct val="110000"/>
              </a:lnSpc>
            </a:pPr>
            <a:r>
              <a:rPr lang="en-US" altLang="zh-CN" sz="2400" dirty="0"/>
              <a:t>    </a:t>
            </a:r>
          </a:p>
          <a:p>
            <a:pPr>
              <a:lnSpc>
                <a:spcPct val="110000"/>
              </a:lnSpc>
            </a:pPr>
            <a:r>
              <a:rPr lang="en-US" altLang="zh-CN" sz="2400" dirty="0">
                <a:solidFill>
                  <a:srgbClr val="00B0F0"/>
                </a:solidFill>
              </a:rPr>
              <a:t>type</a:t>
            </a:r>
            <a:r>
              <a:rPr lang="zh-CN" altLang="en-US" sz="2400" dirty="0"/>
              <a:t>取值为</a:t>
            </a:r>
            <a:r>
              <a:rPr lang="en-US" altLang="zh-CN" sz="2400" dirty="0"/>
              <a:t>‘var’</a:t>
            </a:r>
            <a:r>
              <a:rPr lang="zh-CN" altLang="en-US" sz="2400" dirty="0"/>
              <a:t> → </a:t>
            </a:r>
            <a:r>
              <a:rPr lang="en-US" altLang="zh-CN" sz="2400" dirty="0"/>
              <a:t>object</a:t>
            </a:r>
            <a:r>
              <a:rPr lang="zh-CN" altLang="en-US" sz="2400" dirty="0"/>
              <a:t>表示变量的名字，该名字由程序员指定。</a:t>
            </a:r>
          </a:p>
          <a:p>
            <a:pPr>
              <a:lnSpc>
                <a:spcPct val="110000"/>
              </a:lnSpc>
            </a:pPr>
            <a:endParaRPr lang="en-US" altLang="zh-CN" sz="2400" dirty="0">
              <a:solidFill>
                <a:schemeClr val="accent1"/>
              </a:solidFill>
            </a:endParaRPr>
          </a:p>
          <a:p>
            <a:pPr>
              <a:lnSpc>
                <a:spcPct val="110000"/>
              </a:lnSpc>
            </a:pPr>
            <a:r>
              <a:rPr lang="en-US" altLang="zh-CN" sz="2400" dirty="0">
                <a:solidFill>
                  <a:srgbClr val="00B0F0"/>
                </a:solidFill>
              </a:rPr>
              <a:t>type</a:t>
            </a:r>
            <a:r>
              <a:rPr lang="zh-CN" altLang="en-US" sz="2400" dirty="0"/>
              <a:t>取值为</a:t>
            </a:r>
            <a:r>
              <a:rPr lang="en-US" altLang="zh-CN" sz="2400" dirty="0"/>
              <a:t>‘sql’</a:t>
            </a:r>
            <a:r>
              <a:rPr lang="zh-CN" altLang="en-US" sz="2400" dirty="0"/>
              <a:t> → </a:t>
            </a:r>
            <a:r>
              <a:rPr lang="en-US" altLang="zh-CN" sz="2400" dirty="0"/>
              <a:t>object</a:t>
            </a:r>
            <a:r>
              <a:rPr lang="zh-CN" altLang="en-US" sz="2400" dirty="0"/>
              <a:t>包含对应</a:t>
            </a:r>
            <a:r>
              <a:rPr lang="en-US" altLang="zh-CN" sz="2400" dirty="0"/>
              <a:t>sql</a:t>
            </a:r>
            <a:r>
              <a:rPr lang="zh-CN" altLang="en-US" sz="2400" dirty="0"/>
              <a:t>查询的基本信息。</a:t>
            </a:r>
            <a:endParaRPr lang="en-US" altLang="zh-CN" sz="2400" dirty="0"/>
          </a:p>
          <a:p>
            <a:pPr>
              <a:lnSpc>
                <a:spcPct val="110000"/>
              </a:lnSpc>
            </a:pPr>
            <a:endParaRPr lang="en-US" altLang="zh-CN" sz="2400" dirty="0"/>
          </a:p>
          <a:p>
            <a:pPr>
              <a:lnSpc>
                <a:spcPct val="110000"/>
              </a:lnSpc>
            </a:pPr>
            <a:r>
              <a:rPr lang="en-US" altLang="zh-CN" sz="2400" dirty="0"/>
              <a:t>hash</a:t>
            </a:r>
            <a:r>
              <a:rPr lang="zh-CN" altLang="en-US" sz="2400" dirty="0"/>
              <a:t>结构由程序员按照规则制定 。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Tree>
    <p:extLst>
      <p:ext uri="{BB962C8B-B14F-4D97-AF65-F5344CB8AC3E}">
        <p14:creationId xmlns:p14="http://schemas.microsoft.com/office/powerpoint/2010/main" val="20557450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720"/>
            <a:ext cx="10515600" cy="660110"/>
          </a:xfrm>
        </p:spPr>
        <p:txBody>
          <a:bodyPr/>
          <a:lstStyle/>
          <a:p>
            <a:r>
              <a:rPr lang="en-US" altLang="zh-CN" sz="2400" b="1" dirty="0">
                <a:solidFill>
                  <a:prstClr val="black"/>
                </a:solidFill>
              </a:rPr>
              <a:t>SSTable</a:t>
            </a:r>
            <a:r>
              <a:rPr lang="zh-CN" altLang="en-US" sz="2400" b="1" dirty="0">
                <a:solidFill>
                  <a:prstClr val="black"/>
                </a:solidFill>
              </a:rPr>
              <a:t>（ </a:t>
            </a:r>
            <a:r>
              <a:rPr lang="en-US" altLang="zh-CN" sz="2400" b="1" dirty="0">
                <a:solidFill>
                  <a:prstClr val="black"/>
                </a:solidFill>
              </a:rPr>
              <a:t>Sorted String Table</a:t>
            </a:r>
            <a:r>
              <a:rPr lang="zh-CN" altLang="en-US" sz="2400" b="1" dirty="0">
                <a:solidFill>
                  <a:prstClr val="black"/>
                </a:solidFill>
              </a:rPr>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150</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91" y="676304"/>
            <a:ext cx="8050487" cy="6045171"/>
          </a:xfrm>
          <a:prstGeom prst="rect">
            <a:avLst/>
          </a:prstGeom>
        </p:spPr>
      </p:pic>
      <p:sp>
        <p:nvSpPr>
          <p:cNvPr id="3" name="矩形 2">
            <a:extLst>
              <a:ext uri="{FF2B5EF4-FFF2-40B4-BE49-F238E27FC236}">
                <a16:creationId xmlns:a16="http://schemas.microsoft.com/office/drawing/2014/main" id="{68103E6C-7F6F-46A5-9A99-07A7C39C2817}"/>
              </a:ext>
            </a:extLst>
          </p:cNvPr>
          <p:cNvSpPr/>
          <p:nvPr/>
        </p:nvSpPr>
        <p:spPr>
          <a:xfrm>
            <a:off x="8953342" y="812830"/>
            <a:ext cx="2924622" cy="1015663"/>
          </a:xfrm>
          <a:prstGeom prst="rect">
            <a:avLst/>
          </a:prstGeom>
        </p:spPr>
        <p:txBody>
          <a:bodyPr wrap="square">
            <a:spAutoFit/>
          </a:bodyPr>
          <a:lstStyle/>
          <a:p>
            <a:r>
              <a:rPr lang="zh-CN" altLang="en-US" sz="2000" dirty="0"/>
              <a:t>数据按主键排序后存放在连续的数据块</a:t>
            </a:r>
            <a:r>
              <a:rPr lang="en-US" altLang="zh-CN" sz="2000" dirty="0"/>
              <a:t>(Block)</a:t>
            </a:r>
            <a:r>
              <a:rPr lang="zh-CN" altLang="en-US" sz="2000" dirty="0"/>
              <a:t>中，块之间也有序。</a:t>
            </a:r>
          </a:p>
        </p:txBody>
      </p:sp>
      <p:sp>
        <p:nvSpPr>
          <p:cNvPr id="6" name="矩形 5">
            <a:extLst>
              <a:ext uri="{FF2B5EF4-FFF2-40B4-BE49-F238E27FC236}">
                <a16:creationId xmlns:a16="http://schemas.microsoft.com/office/drawing/2014/main" id="{848AB2E5-4539-446E-A89E-C0EEB906B32E}"/>
              </a:ext>
            </a:extLst>
          </p:cNvPr>
          <p:cNvSpPr/>
          <p:nvPr/>
        </p:nvSpPr>
        <p:spPr>
          <a:xfrm>
            <a:off x="8953342" y="1981214"/>
            <a:ext cx="2743200" cy="1323439"/>
          </a:xfrm>
          <a:prstGeom prst="rect">
            <a:avLst/>
          </a:prstGeom>
        </p:spPr>
        <p:txBody>
          <a:bodyPr wrap="square">
            <a:spAutoFit/>
          </a:bodyPr>
          <a:lstStyle/>
          <a:p>
            <a:r>
              <a:rPr lang="zh-CN" altLang="en-US" sz="2000" dirty="0"/>
              <a:t>数据块索引，由每个 </a:t>
            </a:r>
            <a:r>
              <a:rPr lang="en-US" altLang="zh-CN" sz="2000" dirty="0"/>
              <a:t>Block </a:t>
            </a:r>
            <a:r>
              <a:rPr lang="zh-CN" altLang="en-US" sz="2000" dirty="0"/>
              <a:t>最后一行的主键组成，由于数据查询中的</a:t>
            </a:r>
            <a:r>
              <a:rPr lang="en-US" altLang="zh-CN" sz="2000" dirty="0"/>
              <a:t>Block</a:t>
            </a:r>
            <a:r>
              <a:rPr lang="zh-CN" altLang="en-US" sz="2000" dirty="0"/>
              <a:t>定位。</a:t>
            </a:r>
          </a:p>
        </p:txBody>
      </p:sp>
      <p:sp>
        <p:nvSpPr>
          <p:cNvPr id="7" name="矩形 6">
            <a:extLst>
              <a:ext uri="{FF2B5EF4-FFF2-40B4-BE49-F238E27FC236}">
                <a16:creationId xmlns:a16="http://schemas.microsoft.com/office/drawing/2014/main" id="{B10D3109-7767-4430-ABDF-C2B3ED4130D7}"/>
              </a:ext>
            </a:extLst>
          </p:cNvPr>
          <p:cNvSpPr/>
          <p:nvPr/>
        </p:nvSpPr>
        <p:spPr>
          <a:xfrm>
            <a:off x="8953342" y="3553348"/>
            <a:ext cx="2924622" cy="1631216"/>
          </a:xfrm>
          <a:prstGeom prst="rect">
            <a:avLst/>
          </a:prstGeom>
        </p:spPr>
        <p:txBody>
          <a:bodyPr wrap="square">
            <a:spAutoFit/>
          </a:bodyPr>
          <a:lstStyle/>
          <a:p>
            <a:r>
              <a:rPr lang="zh-CN" altLang="en-US" sz="2000" dirty="0"/>
              <a:t>块索引后存放布隆过滤器和表的 </a:t>
            </a:r>
            <a:r>
              <a:rPr lang="en-US" altLang="zh-CN" sz="2000" dirty="0"/>
              <a:t>Schema </a:t>
            </a:r>
            <a:r>
              <a:rPr lang="zh-CN" altLang="en-US" sz="2000" dirty="0"/>
              <a:t>信息。最后，存放固定大小的 </a:t>
            </a:r>
            <a:r>
              <a:rPr lang="en-US" altLang="zh-CN" sz="2000" dirty="0"/>
              <a:t>Trailer </a:t>
            </a:r>
            <a:r>
              <a:rPr lang="zh-CN" altLang="en-US" sz="2000" dirty="0"/>
              <a:t>以及 </a:t>
            </a:r>
            <a:r>
              <a:rPr lang="en-US" altLang="zh-CN" sz="2000" dirty="0"/>
              <a:t>Trailer </a:t>
            </a:r>
            <a:r>
              <a:rPr lang="zh-CN" altLang="en-US" sz="2000" dirty="0"/>
              <a:t>的偏移位置。</a:t>
            </a:r>
            <a:endParaRPr lang="en-US" altLang="zh-CN" sz="2000" dirty="0"/>
          </a:p>
        </p:txBody>
      </p:sp>
      <p:sp>
        <p:nvSpPr>
          <p:cNvPr id="8" name="矩形 7">
            <a:extLst>
              <a:ext uri="{FF2B5EF4-FFF2-40B4-BE49-F238E27FC236}">
                <a16:creationId xmlns:a16="http://schemas.microsoft.com/office/drawing/2014/main" id="{91A31BD5-68AF-48D3-BA9A-A8357D02013C}"/>
              </a:ext>
            </a:extLst>
          </p:cNvPr>
          <p:cNvSpPr/>
          <p:nvPr/>
        </p:nvSpPr>
        <p:spPr>
          <a:xfrm>
            <a:off x="6362542" y="5551132"/>
            <a:ext cx="5181600" cy="1200329"/>
          </a:xfrm>
          <a:prstGeom prst="rect">
            <a:avLst/>
          </a:prstGeom>
        </p:spPr>
        <p:txBody>
          <a:bodyPr wrap="square">
            <a:spAutoFit/>
          </a:bodyPr>
          <a:lstStyle/>
          <a:p>
            <a:r>
              <a:rPr lang="zh-CN" altLang="en-US" dirty="0"/>
              <a:t>查找 </a:t>
            </a:r>
            <a:r>
              <a:rPr lang="en-US" altLang="zh-CN" dirty="0"/>
              <a:t>SSTable </a:t>
            </a:r>
            <a:r>
              <a:rPr lang="zh-CN" altLang="en-US" dirty="0"/>
              <a:t>时，首先从子表的索引信息中读取 </a:t>
            </a:r>
            <a:r>
              <a:rPr lang="en-US" altLang="zh-CN" dirty="0"/>
              <a:t>SSTable Trailer </a:t>
            </a:r>
            <a:r>
              <a:rPr lang="zh-CN" altLang="en-US" dirty="0"/>
              <a:t>的偏移位置，接着获取 </a:t>
            </a:r>
            <a:r>
              <a:rPr lang="en-US" altLang="zh-CN" dirty="0"/>
              <a:t>Trailer </a:t>
            </a:r>
            <a:r>
              <a:rPr lang="zh-CN" altLang="en-US" dirty="0"/>
              <a:t>信息。根据 </a:t>
            </a:r>
            <a:r>
              <a:rPr lang="en-US" altLang="zh-CN" dirty="0"/>
              <a:t>Trailer </a:t>
            </a:r>
            <a:r>
              <a:rPr lang="zh-CN" altLang="en-US" dirty="0"/>
              <a:t>中记录的信息，可以获取块索引的大小和偏移，从而将整个块索引加载到内存中。</a:t>
            </a:r>
          </a:p>
        </p:txBody>
      </p:sp>
      <p:sp>
        <p:nvSpPr>
          <p:cNvPr id="9" name="椭圆 8">
            <a:extLst>
              <a:ext uri="{FF2B5EF4-FFF2-40B4-BE49-F238E27FC236}">
                <a16:creationId xmlns:a16="http://schemas.microsoft.com/office/drawing/2014/main" id="{D86B6A69-EADD-4379-905C-60307A31D258}"/>
              </a:ext>
            </a:extLst>
          </p:cNvPr>
          <p:cNvSpPr/>
          <p:nvPr/>
        </p:nvSpPr>
        <p:spPr>
          <a:xfrm>
            <a:off x="6484690" y="4303552"/>
            <a:ext cx="1694576" cy="343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9FB1AE8-31CB-4914-90D1-47155652D418}"/>
              </a:ext>
            </a:extLst>
          </p:cNvPr>
          <p:cNvSpPr/>
          <p:nvPr/>
        </p:nvSpPr>
        <p:spPr>
          <a:xfrm>
            <a:off x="6362542" y="1671359"/>
            <a:ext cx="1694576" cy="34394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8220CBE-C248-426C-835F-0A85BC5821E1}"/>
              </a:ext>
            </a:extLst>
          </p:cNvPr>
          <p:cNvSpPr/>
          <p:nvPr/>
        </p:nvSpPr>
        <p:spPr>
          <a:xfrm>
            <a:off x="2610375" y="2114026"/>
            <a:ext cx="1694576" cy="29438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CAEF28B-D6E3-49FE-9FBD-9F406E4AA849}"/>
              </a:ext>
            </a:extLst>
          </p:cNvPr>
          <p:cNvSpPr/>
          <p:nvPr/>
        </p:nvSpPr>
        <p:spPr>
          <a:xfrm>
            <a:off x="2597092" y="4479720"/>
            <a:ext cx="1694576" cy="343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CF01335-6724-4F35-B20E-BACD5C54E147}"/>
              </a:ext>
            </a:extLst>
          </p:cNvPr>
          <p:cNvSpPr/>
          <p:nvPr/>
        </p:nvSpPr>
        <p:spPr>
          <a:xfrm>
            <a:off x="4472732" y="5167786"/>
            <a:ext cx="1694576" cy="3295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1C44446-2133-4EE8-81E5-92C0C3C424DD}"/>
              </a:ext>
            </a:extLst>
          </p:cNvPr>
          <p:cNvSpPr/>
          <p:nvPr/>
        </p:nvSpPr>
        <p:spPr>
          <a:xfrm>
            <a:off x="4565011" y="1679747"/>
            <a:ext cx="1694576" cy="57689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16415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C7EFB-3DD6-4144-9A46-823ED5858407}"/>
              </a:ext>
            </a:extLst>
          </p:cNvPr>
          <p:cNvSpPr>
            <a:spLocks noGrp="1"/>
          </p:cNvSpPr>
          <p:nvPr>
            <p:ph type="title"/>
          </p:nvPr>
        </p:nvSpPr>
        <p:spPr/>
        <p:txBody>
          <a:bodyPr/>
          <a:lstStyle/>
          <a:p>
            <a:r>
              <a:rPr lang="en-US" altLang="zh-CN" b="1" dirty="0">
                <a:solidFill>
                  <a:prstClr val="black"/>
                </a:solidFill>
              </a:rPr>
              <a:t>SSTable</a:t>
            </a:r>
            <a:r>
              <a:rPr lang="zh-CN" altLang="en-US" b="1" dirty="0">
                <a:solidFill>
                  <a:prstClr val="black"/>
                </a:solidFill>
              </a:rPr>
              <a:t>（ </a:t>
            </a:r>
            <a:r>
              <a:rPr lang="en-US" altLang="zh-CN" b="1" dirty="0">
                <a:solidFill>
                  <a:prstClr val="black"/>
                </a:solidFill>
              </a:rPr>
              <a:t>Sorted String Table</a:t>
            </a:r>
            <a:r>
              <a:rPr lang="zh-CN" altLang="en-US" b="1" dirty="0">
                <a:solidFill>
                  <a:prstClr val="black"/>
                </a:solidFill>
              </a:rPr>
              <a:t>）</a:t>
            </a:r>
            <a:endParaRPr lang="zh-CN" altLang="en-US" dirty="0"/>
          </a:p>
        </p:txBody>
      </p:sp>
      <p:pic>
        <p:nvPicPr>
          <p:cNvPr id="5" name="内容占位符 4">
            <a:extLst>
              <a:ext uri="{FF2B5EF4-FFF2-40B4-BE49-F238E27FC236}">
                <a16:creationId xmlns:a16="http://schemas.microsoft.com/office/drawing/2014/main" id="{904BA622-A506-41AB-88A2-6DA67ADDB80D}"/>
              </a:ext>
            </a:extLst>
          </p:cNvPr>
          <p:cNvPicPr>
            <a:picLocks noGrp="1" noChangeAspect="1"/>
          </p:cNvPicPr>
          <p:nvPr>
            <p:ph idx="1"/>
          </p:nvPr>
        </p:nvPicPr>
        <p:blipFill>
          <a:blip r:embed="rId2"/>
          <a:stretch>
            <a:fillRect/>
          </a:stretch>
        </p:blipFill>
        <p:spPr>
          <a:xfrm>
            <a:off x="925722" y="1133029"/>
            <a:ext cx="3938509" cy="5401384"/>
          </a:xfrm>
          <a:prstGeom prst="rect">
            <a:avLst/>
          </a:prstGeom>
        </p:spPr>
      </p:pic>
      <p:sp>
        <p:nvSpPr>
          <p:cNvPr id="4" name="灯片编号占位符 3">
            <a:extLst>
              <a:ext uri="{FF2B5EF4-FFF2-40B4-BE49-F238E27FC236}">
                <a16:creationId xmlns:a16="http://schemas.microsoft.com/office/drawing/2014/main" id="{8005A268-474D-486D-BAA9-EEDC09877FD8}"/>
              </a:ext>
            </a:extLst>
          </p:cNvPr>
          <p:cNvSpPr>
            <a:spLocks noGrp="1"/>
          </p:cNvSpPr>
          <p:nvPr>
            <p:ph type="sldNum" sz="quarter" idx="12"/>
          </p:nvPr>
        </p:nvSpPr>
        <p:spPr/>
        <p:txBody>
          <a:bodyPr/>
          <a:lstStyle/>
          <a:p>
            <a:fld id="{C464E751-8DDD-48F4-87DB-3D6A7AC74B40}" type="slidenum">
              <a:rPr lang="zh-CN" altLang="en-US" smtClean="0"/>
              <a:pPr/>
              <a:t>151</a:t>
            </a:fld>
            <a:endParaRPr lang="zh-CN" altLang="en-US" dirty="0"/>
          </a:p>
        </p:txBody>
      </p:sp>
      <p:sp>
        <p:nvSpPr>
          <p:cNvPr id="3" name="矩形 2">
            <a:extLst>
              <a:ext uri="{FF2B5EF4-FFF2-40B4-BE49-F238E27FC236}">
                <a16:creationId xmlns:a16="http://schemas.microsoft.com/office/drawing/2014/main" id="{445371A5-9BF5-47D9-811D-366FA9F99518}"/>
              </a:ext>
            </a:extLst>
          </p:cNvPr>
          <p:cNvSpPr/>
          <p:nvPr/>
        </p:nvSpPr>
        <p:spPr>
          <a:xfrm>
            <a:off x="5433291" y="1582125"/>
            <a:ext cx="4985327" cy="3416320"/>
          </a:xfrm>
          <a:prstGeom prst="rect">
            <a:avLst/>
          </a:prstGeom>
        </p:spPr>
        <p:txBody>
          <a:bodyPr wrap="square">
            <a:spAutoFit/>
          </a:bodyPr>
          <a:lstStyle/>
          <a:p>
            <a:r>
              <a:rPr lang="zh-CN" altLang="en-US" sz="2400" dirty="0"/>
              <a:t>       本质上</a:t>
            </a:r>
            <a:r>
              <a:rPr lang="en-US" altLang="zh-CN" sz="2400" dirty="0"/>
              <a:t>SSTable </a:t>
            </a:r>
            <a:r>
              <a:rPr lang="zh-CN" altLang="en-US" sz="2400" dirty="0"/>
              <a:t>是一个两级索引结构：块索引以及行索引。</a:t>
            </a:r>
            <a:endParaRPr lang="en-US" altLang="zh-CN" sz="2400" dirty="0"/>
          </a:p>
          <a:p>
            <a:endParaRPr lang="en-US" altLang="zh-CN" sz="2400" dirty="0"/>
          </a:p>
          <a:p>
            <a:r>
              <a:rPr lang="zh-CN" altLang="en-US" sz="2400" dirty="0"/>
              <a:t>       根据块索引记录的每个 </a:t>
            </a:r>
            <a:r>
              <a:rPr lang="en-US" altLang="zh-CN" sz="2400" dirty="0"/>
              <a:t>Block </a:t>
            </a:r>
            <a:r>
              <a:rPr lang="zh-CN" altLang="en-US" sz="2400" dirty="0"/>
              <a:t>的最后一行的主键，可以通过二分查找定位到查找的 </a:t>
            </a:r>
            <a:r>
              <a:rPr lang="en-US" altLang="zh-CN" sz="2400" dirty="0"/>
              <a:t>Block</a:t>
            </a:r>
            <a:r>
              <a:rPr lang="zh-CN" altLang="en-US" sz="2400" dirty="0"/>
              <a:t>。然后将 </a:t>
            </a:r>
            <a:r>
              <a:rPr lang="en-US" altLang="zh-CN" sz="2400" dirty="0"/>
              <a:t>Block </a:t>
            </a:r>
            <a:r>
              <a:rPr lang="zh-CN" altLang="en-US" sz="2400" dirty="0"/>
              <a:t>加载到内存中，通过二分查找 </a:t>
            </a:r>
            <a:r>
              <a:rPr lang="en-US" altLang="zh-CN" sz="2400" dirty="0"/>
              <a:t>Block </a:t>
            </a:r>
            <a:r>
              <a:rPr lang="zh-CN" altLang="en-US" sz="2400" dirty="0"/>
              <a:t>中记录的行索引查找到具体某一行。</a:t>
            </a:r>
          </a:p>
        </p:txBody>
      </p:sp>
    </p:spTree>
    <p:extLst>
      <p:ext uri="{BB962C8B-B14F-4D97-AF65-F5344CB8AC3E}">
        <p14:creationId xmlns:p14="http://schemas.microsoft.com/office/powerpoint/2010/main" val="14565545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B7FF5-0ACB-46D0-B49E-C5A25812CA4C}"/>
              </a:ext>
            </a:extLst>
          </p:cNvPr>
          <p:cNvSpPr>
            <a:spLocks noGrp="1"/>
          </p:cNvSpPr>
          <p:nvPr>
            <p:ph type="title"/>
          </p:nvPr>
        </p:nvSpPr>
        <p:spPr/>
        <p:txBody>
          <a:bodyPr/>
          <a:lstStyle/>
          <a:p>
            <a:r>
              <a:rPr lang="en-US" altLang="zh-CN" b="1" dirty="0">
                <a:solidFill>
                  <a:prstClr val="black"/>
                </a:solidFill>
              </a:rPr>
              <a:t>SSTable</a:t>
            </a:r>
            <a:r>
              <a:rPr lang="zh-CN" altLang="en-US" b="1" dirty="0">
                <a:solidFill>
                  <a:prstClr val="black"/>
                </a:solidFill>
              </a:rPr>
              <a:t>（ </a:t>
            </a:r>
            <a:r>
              <a:rPr lang="en-US" altLang="zh-CN" b="1" dirty="0">
                <a:solidFill>
                  <a:prstClr val="black"/>
                </a:solidFill>
              </a:rPr>
              <a:t>Sorted String Table</a:t>
            </a:r>
            <a:r>
              <a:rPr lang="zh-CN" altLang="en-US" b="1" dirty="0">
                <a:solidFill>
                  <a:prstClr val="black"/>
                </a:solidFill>
              </a:rPr>
              <a:t>，行）</a:t>
            </a:r>
            <a:endParaRPr lang="zh-CN" altLang="en-US" dirty="0"/>
          </a:p>
        </p:txBody>
      </p:sp>
      <p:pic>
        <p:nvPicPr>
          <p:cNvPr id="5" name="内容占位符 4">
            <a:extLst>
              <a:ext uri="{FF2B5EF4-FFF2-40B4-BE49-F238E27FC236}">
                <a16:creationId xmlns:a16="http://schemas.microsoft.com/office/drawing/2014/main" id="{F8D42FEB-27F1-45D6-AC44-C0DA9D360602}"/>
              </a:ext>
            </a:extLst>
          </p:cNvPr>
          <p:cNvPicPr>
            <a:picLocks noGrp="1" noChangeAspect="1"/>
          </p:cNvPicPr>
          <p:nvPr>
            <p:ph idx="1"/>
          </p:nvPr>
        </p:nvPicPr>
        <p:blipFill>
          <a:blip r:embed="rId2"/>
          <a:stretch>
            <a:fillRect/>
          </a:stretch>
        </p:blipFill>
        <p:spPr>
          <a:xfrm>
            <a:off x="981551" y="1154130"/>
            <a:ext cx="9273379" cy="5052706"/>
          </a:xfrm>
          <a:prstGeom prst="rect">
            <a:avLst/>
          </a:prstGeom>
        </p:spPr>
      </p:pic>
      <p:sp>
        <p:nvSpPr>
          <p:cNvPr id="4" name="灯片编号占位符 3">
            <a:extLst>
              <a:ext uri="{FF2B5EF4-FFF2-40B4-BE49-F238E27FC236}">
                <a16:creationId xmlns:a16="http://schemas.microsoft.com/office/drawing/2014/main" id="{C5171E9B-FA69-4794-827F-380B3BA9E578}"/>
              </a:ext>
            </a:extLst>
          </p:cNvPr>
          <p:cNvSpPr>
            <a:spLocks noGrp="1"/>
          </p:cNvSpPr>
          <p:nvPr>
            <p:ph type="sldNum" sz="quarter" idx="12"/>
          </p:nvPr>
        </p:nvSpPr>
        <p:spPr/>
        <p:txBody>
          <a:bodyPr/>
          <a:lstStyle/>
          <a:p>
            <a:fld id="{C464E751-8DDD-48F4-87DB-3D6A7AC74B40}" type="slidenum">
              <a:rPr lang="zh-CN" altLang="en-US" smtClean="0"/>
              <a:pPr/>
              <a:t>152</a:t>
            </a:fld>
            <a:endParaRPr lang="zh-CN" altLang="en-US" dirty="0"/>
          </a:p>
        </p:txBody>
      </p:sp>
    </p:spTree>
    <p:extLst>
      <p:ext uri="{BB962C8B-B14F-4D97-AF65-F5344CB8AC3E}">
        <p14:creationId xmlns:p14="http://schemas.microsoft.com/office/powerpoint/2010/main" val="9842600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AE196-EB76-4032-8CE9-7ABE360E62DF}"/>
              </a:ext>
            </a:extLst>
          </p:cNvPr>
          <p:cNvSpPr>
            <a:spLocks noGrp="1"/>
          </p:cNvSpPr>
          <p:nvPr>
            <p:ph type="title"/>
          </p:nvPr>
        </p:nvSpPr>
        <p:spPr/>
        <p:txBody>
          <a:bodyPr/>
          <a:lstStyle/>
          <a:p>
            <a:r>
              <a:rPr lang="en-US" altLang="zh-CN" b="1" dirty="0">
                <a:solidFill>
                  <a:prstClr val="black"/>
                </a:solidFill>
              </a:rPr>
              <a:t>SSTable</a:t>
            </a:r>
            <a:r>
              <a:rPr lang="zh-CN" altLang="en-US" b="1" dirty="0">
                <a:solidFill>
                  <a:prstClr val="black"/>
                </a:solidFill>
              </a:rPr>
              <a:t>（ </a:t>
            </a:r>
            <a:r>
              <a:rPr lang="en-US" altLang="zh-CN" b="1" dirty="0">
                <a:solidFill>
                  <a:prstClr val="black"/>
                </a:solidFill>
              </a:rPr>
              <a:t>Sorted String Table</a:t>
            </a:r>
            <a:r>
              <a:rPr lang="zh-CN" altLang="en-US" b="1" dirty="0">
                <a:solidFill>
                  <a:prstClr val="black"/>
                </a:solidFill>
              </a:rPr>
              <a:t>，块）</a:t>
            </a:r>
            <a:endParaRPr lang="zh-CN" altLang="en-US" dirty="0"/>
          </a:p>
        </p:txBody>
      </p:sp>
      <p:pic>
        <p:nvPicPr>
          <p:cNvPr id="5" name="内容占位符 4">
            <a:extLst>
              <a:ext uri="{FF2B5EF4-FFF2-40B4-BE49-F238E27FC236}">
                <a16:creationId xmlns:a16="http://schemas.microsoft.com/office/drawing/2014/main" id="{93464378-CACD-4E55-90C9-B64EBCF37E19}"/>
              </a:ext>
            </a:extLst>
          </p:cNvPr>
          <p:cNvPicPr>
            <a:picLocks noGrp="1" noChangeAspect="1"/>
          </p:cNvPicPr>
          <p:nvPr>
            <p:ph idx="1"/>
          </p:nvPr>
        </p:nvPicPr>
        <p:blipFill>
          <a:blip r:embed="rId2"/>
          <a:stretch>
            <a:fillRect/>
          </a:stretch>
        </p:blipFill>
        <p:spPr>
          <a:xfrm>
            <a:off x="1006087" y="1285461"/>
            <a:ext cx="8749684" cy="3933083"/>
          </a:xfrm>
          <a:prstGeom prst="rect">
            <a:avLst/>
          </a:prstGeom>
        </p:spPr>
      </p:pic>
      <p:sp>
        <p:nvSpPr>
          <p:cNvPr id="4" name="灯片编号占位符 3">
            <a:extLst>
              <a:ext uri="{FF2B5EF4-FFF2-40B4-BE49-F238E27FC236}">
                <a16:creationId xmlns:a16="http://schemas.microsoft.com/office/drawing/2014/main" id="{2F630E4D-115D-4FFC-9EC4-65016BD74BA0}"/>
              </a:ext>
            </a:extLst>
          </p:cNvPr>
          <p:cNvSpPr>
            <a:spLocks noGrp="1"/>
          </p:cNvSpPr>
          <p:nvPr>
            <p:ph type="sldNum" sz="quarter" idx="12"/>
          </p:nvPr>
        </p:nvSpPr>
        <p:spPr/>
        <p:txBody>
          <a:bodyPr/>
          <a:lstStyle/>
          <a:p>
            <a:fld id="{C464E751-8DDD-48F4-87DB-3D6A7AC74B40}" type="slidenum">
              <a:rPr lang="zh-CN" altLang="en-US" smtClean="0"/>
              <a:pPr/>
              <a:t>153</a:t>
            </a:fld>
            <a:endParaRPr lang="zh-CN" altLang="en-US" dirty="0"/>
          </a:p>
        </p:txBody>
      </p:sp>
    </p:spTree>
    <p:extLst>
      <p:ext uri="{BB962C8B-B14F-4D97-AF65-F5344CB8AC3E}">
        <p14:creationId xmlns:p14="http://schemas.microsoft.com/office/powerpoint/2010/main" val="33276787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2649230"/>
          </a:xfrm>
        </p:spPr>
        <p:txBody>
          <a:bodyPr>
            <a:noAutofit/>
          </a:bodyPr>
          <a:lstStyle/>
          <a:p>
            <a:r>
              <a:rPr lang="en-US" altLang="zh-CN" sz="2400" b="1" dirty="0"/>
              <a:t>SSTable</a:t>
            </a:r>
            <a:r>
              <a:rPr lang="zh-CN" altLang="en-US" sz="2400" b="1" dirty="0"/>
              <a:t>和</a:t>
            </a:r>
            <a:r>
              <a:rPr lang="en-US" altLang="zh-CN" sz="2400" b="1" dirty="0"/>
              <a:t>LSM</a:t>
            </a:r>
            <a:r>
              <a:rPr lang="zh-CN" altLang="en-US" sz="2400" b="1" dirty="0"/>
              <a:t>文件</a:t>
            </a:r>
            <a:endParaRPr lang="en-US" altLang="zh-CN" sz="2400" b="1" dirty="0"/>
          </a:p>
          <a:p>
            <a:r>
              <a:rPr lang="zh-CN" altLang="en-US" sz="2400" dirty="0"/>
              <a:t>       仅仅</a:t>
            </a:r>
            <a:r>
              <a:rPr lang="en-US" altLang="zh-CN" sz="2400" dirty="0"/>
              <a:t>SSTable</a:t>
            </a:r>
            <a:r>
              <a:rPr lang="zh-CN" altLang="en-US" sz="2400" dirty="0"/>
              <a:t>数据结构本身仍然无法支持高效的范围查询和随机读写，还需要有内存排序、内存写出、压缩、快速读取的一整套的机制。</a:t>
            </a:r>
            <a:endParaRPr lang="en-US" altLang="zh-CN" sz="2400" dirty="0"/>
          </a:p>
          <a:p>
            <a:r>
              <a:rPr lang="zh-CN" altLang="en-US" sz="2400" dirty="0"/>
              <a:t>还需要一个机制</a:t>
            </a:r>
            <a:r>
              <a:rPr lang="en-US" altLang="zh-CN" sz="2400" dirty="0"/>
              <a:t>“The Log-Structured Merge-Tree” (</a:t>
            </a:r>
            <a:r>
              <a:rPr lang="en-US" altLang="zh-CN" sz="2400" b="1" dirty="0"/>
              <a:t>LSM Tree</a:t>
            </a:r>
            <a:r>
              <a:rPr lang="en-US" altLang="zh-CN" sz="2400" dirty="0"/>
              <a:t>)</a:t>
            </a:r>
            <a:r>
              <a:rPr lang="zh-CN" altLang="en-US" sz="2400" dirty="0"/>
              <a:t>，它是基于</a:t>
            </a:r>
            <a:r>
              <a:rPr lang="en-US" altLang="zh-CN" sz="2400" dirty="0"/>
              <a:t>log</a:t>
            </a:r>
            <a:r>
              <a:rPr lang="zh-CN" altLang="en-US" sz="2400" dirty="0"/>
              <a:t>的，用来不断产生</a:t>
            </a:r>
            <a:r>
              <a:rPr lang="en-US" altLang="zh-CN" sz="2400" dirty="0"/>
              <a:t>SSTable</a:t>
            </a:r>
            <a:r>
              <a:rPr lang="zh-CN" altLang="en-US" sz="2400" dirty="0"/>
              <a:t>文件</a:t>
            </a:r>
            <a:r>
              <a:rPr lang="en-US" altLang="zh-CN" sz="2400" dirty="0"/>
              <a:t>, </a:t>
            </a:r>
            <a:r>
              <a:rPr lang="zh-CN" altLang="en-US" sz="2400" dirty="0"/>
              <a:t>并且需要不断</a:t>
            </a:r>
            <a:r>
              <a:rPr lang="en-US" altLang="zh-CN" sz="2400" dirty="0"/>
              <a:t>merge</a:t>
            </a:r>
            <a:r>
              <a:rPr lang="zh-CN" altLang="en-US" sz="2400" dirty="0"/>
              <a:t>以提高效率。</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154</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14" y="3821750"/>
            <a:ext cx="3032413" cy="271716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296" y="3821750"/>
            <a:ext cx="3295021" cy="2703101"/>
          </a:xfrm>
          <a:prstGeom prst="rect">
            <a:avLst/>
          </a:prstGeom>
        </p:spPr>
      </p:pic>
    </p:spTree>
    <p:extLst>
      <p:ext uri="{BB962C8B-B14F-4D97-AF65-F5344CB8AC3E}">
        <p14:creationId xmlns:p14="http://schemas.microsoft.com/office/powerpoint/2010/main" val="3717204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273" y="1177637"/>
            <a:ext cx="8048764" cy="5043054"/>
          </a:xfrm>
          <a:prstGeom prst="rect">
            <a:avLst/>
          </a:prstGeom>
        </p:spPr>
      </p:pic>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543339"/>
          </a:xfrm>
        </p:spPr>
        <p:txBody>
          <a:bodyPr>
            <a:noAutofit/>
          </a:bodyPr>
          <a:lstStyle/>
          <a:p>
            <a:r>
              <a:rPr lang="en-US" altLang="zh-CN" sz="2400" b="1" dirty="0"/>
              <a:t>SSTable</a:t>
            </a:r>
            <a:r>
              <a:rPr lang="zh-CN" altLang="en-US" sz="2400" b="1" dirty="0"/>
              <a:t>和</a:t>
            </a:r>
            <a:r>
              <a:rPr lang="en-US" altLang="zh-CN" sz="2400" b="1" dirty="0"/>
              <a:t>LSM</a:t>
            </a:r>
            <a:r>
              <a:rPr lang="zh-CN" altLang="en-US" sz="2400" b="1" dirty="0"/>
              <a:t>文件</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155</a:t>
            </a:fld>
            <a:endParaRPr lang="zh-CN" altLang="en-US" dirty="0"/>
          </a:p>
        </p:txBody>
      </p:sp>
    </p:spTree>
    <p:extLst>
      <p:ext uri="{BB962C8B-B14F-4D97-AF65-F5344CB8AC3E}">
        <p14:creationId xmlns:p14="http://schemas.microsoft.com/office/powerpoint/2010/main" val="3061701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503"/>
            <a:ext cx="10515600" cy="920336"/>
          </a:xfrm>
        </p:spPr>
        <p:txBody>
          <a:bodyPr/>
          <a:lstStyle/>
          <a:p>
            <a:r>
              <a:rPr lang="zh-CN" altLang="en-US" dirty="0"/>
              <a:t>本章小结</a:t>
            </a:r>
          </a:p>
        </p:txBody>
      </p:sp>
      <p:sp>
        <p:nvSpPr>
          <p:cNvPr id="3" name="内容占位符 2"/>
          <p:cNvSpPr>
            <a:spLocks noGrp="1"/>
          </p:cNvSpPr>
          <p:nvPr>
            <p:ph idx="1"/>
          </p:nvPr>
        </p:nvSpPr>
        <p:spPr>
          <a:xfrm>
            <a:off x="838200" y="814388"/>
            <a:ext cx="10515600" cy="4713576"/>
          </a:xfrm>
        </p:spPr>
        <p:txBody>
          <a:bodyPr>
            <a:normAutofit/>
          </a:bodyPr>
          <a:lstStyle/>
          <a:p>
            <a:r>
              <a:rPr lang="zh-CN" altLang="en-US" sz="2400" dirty="0"/>
              <a:t>键值对数据模型是当前大数据管理中应用最广泛的数据模型。</a:t>
            </a:r>
            <a:endParaRPr lang="en-US" altLang="zh-CN" sz="2400" dirty="0"/>
          </a:p>
          <a:p>
            <a:r>
              <a:rPr lang="zh-CN" altLang="en-US" b="1" dirty="0">
                <a:solidFill>
                  <a:srgbClr val="C00000"/>
                </a:solidFill>
              </a:rPr>
              <a:t>了解</a:t>
            </a:r>
            <a:endParaRPr lang="en-US" altLang="zh-CN" b="1" dirty="0">
              <a:solidFill>
                <a:srgbClr val="C00000"/>
              </a:solidFill>
            </a:endParaRPr>
          </a:p>
          <a:p>
            <a:pPr lvl="1"/>
            <a:r>
              <a:rPr lang="zh-CN" altLang="en-US" dirty="0"/>
              <a:t>键值对模型的基本概念、现状</a:t>
            </a:r>
            <a:endParaRPr lang="en-US" altLang="zh-CN" dirty="0"/>
          </a:p>
          <a:p>
            <a:r>
              <a:rPr lang="zh-CN" altLang="en-US" b="1" dirty="0">
                <a:solidFill>
                  <a:srgbClr val="C00000"/>
                </a:solidFill>
              </a:rPr>
              <a:t>学习</a:t>
            </a:r>
            <a:endParaRPr lang="en-US" altLang="zh-CN" b="1" dirty="0">
              <a:solidFill>
                <a:srgbClr val="C00000"/>
              </a:solidFill>
            </a:endParaRPr>
          </a:p>
          <a:p>
            <a:pPr lvl="1"/>
            <a:r>
              <a:rPr lang="zh-CN" altLang="en-US" dirty="0"/>
              <a:t>应用键值对模型的实际系统及其基本操作</a:t>
            </a:r>
            <a:endParaRPr lang="en-US" altLang="zh-CN" dirty="0"/>
          </a:p>
          <a:p>
            <a:r>
              <a:rPr lang="zh-CN" altLang="en-US" b="1" dirty="0">
                <a:solidFill>
                  <a:srgbClr val="C00000"/>
                </a:solidFill>
              </a:rPr>
              <a:t>学习拓展</a:t>
            </a:r>
            <a:endParaRPr lang="en-US" altLang="zh-CN" b="1" dirty="0">
              <a:solidFill>
                <a:srgbClr val="C00000"/>
              </a:solidFill>
            </a:endParaRPr>
          </a:p>
          <a:p>
            <a:r>
              <a:rPr lang="zh-CN" altLang="en-US" sz="2400" dirty="0"/>
              <a:t>键值对系统的典型技术</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8856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normAutofit fontScale="92500" lnSpcReduction="20000"/>
          </a:bodyPr>
          <a:lstStyle/>
          <a:p>
            <a:r>
              <a:rPr lang="zh-CN" altLang="en-US" dirty="0"/>
              <a:t>数据访问示例</a:t>
            </a:r>
            <a:r>
              <a:rPr lang="en-US" altLang="zh-CN" dirty="0"/>
              <a:t>(</a:t>
            </a:r>
            <a:r>
              <a:rPr lang="en-US" altLang="zh-CN" dirty="0">
                <a:solidFill>
                  <a:srgbClr val="00B0F0"/>
                </a:solidFill>
              </a:rPr>
              <a:t>variable </a:t>
            </a:r>
            <a:r>
              <a:rPr lang="zh-CN" altLang="en-US" dirty="0">
                <a:solidFill>
                  <a:srgbClr val="00B0F0"/>
                </a:solidFill>
              </a:rPr>
              <a:t>数据类型</a:t>
            </a:r>
            <a:r>
              <a:rPr lang="en-US" altLang="zh-CN" dirty="0"/>
              <a:t>)</a:t>
            </a:r>
          </a:p>
          <a:p>
            <a:pPr>
              <a:lnSpc>
                <a:spcPct val="90000"/>
              </a:lnSpc>
            </a:pPr>
            <a:r>
              <a:rPr lang="en-US" altLang="zh-CN" dirty="0">
                <a:solidFill>
                  <a:srgbClr val="00B0F0"/>
                </a:solidFill>
              </a:rPr>
              <a:t>perl</a:t>
            </a:r>
            <a:r>
              <a:rPr lang="zh-CN" altLang="en-US" dirty="0">
                <a:solidFill>
                  <a:srgbClr val="00B0F0"/>
                </a:solidFill>
              </a:rPr>
              <a:t>客户端程序 </a:t>
            </a:r>
            <a:endParaRPr lang="en-US" altLang="zh-CN" dirty="0">
              <a:solidFill>
                <a:srgbClr val="00B0F0"/>
              </a:solidFill>
            </a:endParaRPr>
          </a:p>
          <a:p>
            <a:pPr>
              <a:lnSpc>
                <a:spcPct val="90000"/>
              </a:lnSpc>
            </a:pPr>
            <a:br>
              <a:rPr lang="zh-CN" altLang="en-US" dirty="0"/>
            </a:br>
            <a:r>
              <a:rPr lang="en-US" altLang="zh-CN" dirty="0"/>
              <a:t>$var_hash = {</a:t>
            </a:r>
          </a:p>
          <a:p>
            <a:pPr>
              <a:lnSpc>
                <a:spcPct val="90000"/>
              </a:lnSpc>
            </a:pPr>
            <a:r>
              <a:rPr lang="en-US" altLang="zh-CN" dirty="0">
                <a:solidFill>
                  <a:srgbClr val="FF0000"/>
                </a:solidFill>
              </a:rPr>
              <a:t>type =&gt; 'var', </a:t>
            </a:r>
            <a:r>
              <a:rPr lang="en-US" altLang="zh-CN" dirty="0">
                <a:solidFill>
                  <a:srgbClr val="00B0F0"/>
                </a:solidFill>
              </a:rPr>
              <a:t>##var</a:t>
            </a:r>
            <a:r>
              <a:rPr lang="zh-CN" altLang="en-US" dirty="0">
                <a:solidFill>
                  <a:srgbClr val="00B0F0"/>
                </a:solidFill>
              </a:rPr>
              <a:t>表示当前类型是 </a:t>
            </a:r>
            <a:r>
              <a:rPr lang="en-US" altLang="zh-CN" dirty="0">
                <a:solidFill>
                  <a:srgbClr val="00B0F0"/>
                </a:solidFill>
              </a:rPr>
              <a:t>variable </a:t>
            </a:r>
          </a:p>
          <a:p>
            <a:pPr>
              <a:lnSpc>
                <a:spcPct val="90000"/>
              </a:lnSpc>
            </a:pPr>
            <a:r>
              <a:rPr lang="en-US" altLang="zh-CN" dirty="0"/>
              <a:t>object =&gt;‘language’, </a:t>
            </a:r>
            <a:r>
              <a:rPr lang="en-US" altLang="zh-CN" dirty="0">
                <a:solidFill>
                  <a:srgbClr val="00B0F0"/>
                </a:solidFill>
              </a:rPr>
              <a:t>##language</a:t>
            </a:r>
            <a:r>
              <a:rPr lang="zh-CN" altLang="en-US" dirty="0">
                <a:solidFill>
                  <a:srgbClr val="00B0F0"/>
                </a:solidFill>
              </a:rPr>
              <a:t>代表变量的名字</a:t>
            </a:r>
            <a:endParaRPr lang="en-US" altLang="zh-CN" dirty="0">
              <a:solidFill>
                <a:srgbClr val="00B0F0"/>
              </a:solidFill>
            </a:endParaRPr>
          </a:p>
          <a:p>
            <a:pPr>
              <a:lnSpc>
                <a:spcPct val="90000"/>
              </a:lnSpc>
            </a:pPr>
            <a:r>
              <a:rPr lang="en-US" altLang="zh-CN" dirty="0"/>
              <a:t>};</a:t>
            </a:r>
          </a:p>
          <a:p>
            <a:pPr>
              <a:lnSpc>
                <a:spcPct val="90000"/>
              </a:lnSpc>
            </a:pPr>
            <a:r>
              <a:rPr lang="en-US" altLang="zh-CN" dirty="0"/>
              <a:t> </a:t>
            </a:r>
          </a:p>
          <a:p>
            <a:pPr>
              <a:lnSpc>
                <a:spcPct val="90000"/>
              </a:lnSpc>
            </a:pPr>
            <a:r>
              <a:rPr lang="zh-CN" altLang="en-US" dirty="0">
                <a:latin typeface="Times New Roman" pitchFamily="18" charset="0"/>
                <a:cs typeface="Times New Roman" pitchFamily="18" charset="0"/>
              </a:rPr>
              <a:t>    ↓</a:t>
            </a:r>
            <a:endParaRPr lang="en-US" altLang="zh-CN" dirty="0">
              <a:latin typeface="Times New Roman" pitchFamily="18" charset="0"/>
              <a:cs typeface="Times New Roman" pitchFamily="18" charset="0"/>
            </a:endParaRPr>
          </a:p>
          <a:p>
            <a:pPr>
              <a:lnSpc>
                <a:spcPct val="90000"/>
              </a:lnSpc>
            </a:pPr>
            <a:br>
              <a:rPr lang="zh-CN" altLang="en-US" dirty="0"/>
            </a:br>
            <a:r>
              <a:rPr lang="zh-CN" altLang="en-US" dirty="0"/>
              <a:t>生成的</a:t>
            </a:r>
            <a:r>
              <a:rPr lang="en-US" altLang="zh-CN" dirty="0"/>
              <a:t>key</a:t>
            </a:r>
            <a:r>
              <a:rPr lang="zh-CN" altLang="en-US" dirty="0"/>
              <a:t>是</a:t>
            </a:r>
            <a:r>
              <a:rPr lang="en-US" altLang="zh-CN" dirty="0">
                <a:solidFill>
                  <a:srgbClr val="00B0F0"/>
                </a:solidFill>
              </a:rPr>
              <a:t>Zorpia::var| language</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1499426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5015"/>
            <a:ext cx="10515600" cy="604692"/>
          </a:xfrm>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724910"/>
            <a:ext cx="10515600" cy="6133090"/>
          </a:xfrm>
        </p:spPr>
        <p:txBody>
          <a:bodyPr>
            <a:noAutofit/>
          </a:bodyPr>
          <a:lstStyle/>
          <a:p>
            <a:r>
              <a:rPr lang="zh-CN" altLang="en-US" sz="2400" dirty="0"/>
              <a:t>数据访问示例</a:t>
            </a:r>
            <a:r>
              <a:rPr lang="en-US" altLang="zh-CN" sz="2400" dirty="0">
                <a:solidFill>
                  <a:srgbClr val="00B0F0"/>
                </a:solidFill>
              </a:rPr>
              <a:t>(sql</a:t>
            </a:r>
            <a:r>
              <a:rPr lang="zh-CN" altLang="en-US" sz="2400" dirty="0">
                <a:solidFill>
                  <a:srgbClr val="00B0F0"/>
                </a:solidFill>
              </a:rPr>
              <a:t>数据类型</a:t>
            </a:r>
            <a:r>
              <a:rPr lang="en-US" altLang="zh-CN" sz="2400" dirty="0">
                <a:solidFill>
                  <a:srgbClr val="00B0F0"/>
                </a:solidFill>
              </a:rPr>
              <a:t>)</a:t>
            </a:r>
          </a:p>
          <a:p>
            <a:pPr>
              <a:lnSpc>
                <a:spcPct val="80000"/>
              </a:lnSpc>
            </a:pPr>
            <a:r>
              <a:rPr lang="zh-CN" altLang="en-US" sz="2400" dirty="0"/>
              <a:t>例：</a:t>
            </a:r>
            <a:r>
              <a:rPr lang="en-US" altLang="zh-CN" sz="2400" dirty="0"/>
              <a:t>select first_name from user where user_id =2</a:t>
            </a:r>
          </a:p>
          <a:p>
            <a:pPr>
              <a:lnSpc>
                <a:spcPct val="80000"/>
              </a:lnSpc>
            </a:pPr>
            <a:r>
              <a:rPr lang="en-US" altLang="zh-CN" sz="2400" dirty="0">
                <a:solidFill>
                  <a:srgbClr val="00B0F0"/>
                </a:solidFill>
              </a:rPr>
              <a:t>             ↓</a:t>
            </a:r>
          </a:p>
          <a:p>
            <a:pPr>
              <a:lnSpc>
                <a:spcPct val="80000"/>
              </a:lnSpc>
            </a:pPr>
            <a:r>
              <a:rPr lang="en-US" altLang="zh-CN" sz="2400" dirty="0"/>
              <a:t>$sql_hash = { </a:t>
            </a:r>
            <a:br>
              <a:rPr lang="en-US" altLang="zh-CN" sz="2400" dirty="0"/>
            </a:br>
            <a:r>
              <a:rPr lang="en-US" altLang="zh-CN" sz="2400" dirty="0"/>
              <a:t>          </a:t>
            </a:r>
            <a:r>
              <a:rPr lang="en-US" altLang="zh-CN" sz="2400" dirty="0">
                <a:solidFill>
                  <a:srgbClr val="FF0000"/>
                </a:solidFill>
              </a:rPr>
              <a:t>type =&gt; ‘sql’,</a:t>
            </a:r>
            <a:r>
              <a:rPr lang="en-US" altLang="zh-CN" sz="2400" dirty="0"/>
              <a:t> </a:t>
            </a:r>
            <a:br>
              <a:rPr lang="en-US" altLang="zh-CN" sz="2400" dirty="0"/>
            </a:br>
            <a:r>
              <a:rPr lang="en-US" altLang="zh-CN" sz="2400" dirty="0"/>
              <a:t>          </a:t>
            </a:r>
            <a:r>
              <a:rPr lang="en-US" altLang="zh-CN" sz="2400" dirty="0">
                <a:solidFill>
                  <a:srgbClr val="FF0000"/>
                </a:solidFill>
              </a:rPr>
              <a:t>object =&gt; </a:t>
            </a:r>
            <a:r>
              <a:rPr lang="en-US" altLang="zh-CN" sz="2400" dirty="0"/>
              <a:t>{</a:t>
            </a:r>
            <a:r>
              <a:rPr lang="en-US" altLang="zh-CN" sz="2400" dirty="0">
                <a:solidFill>
                  <a:srgbClr val="FF0000"/>
                </a:solidFill>
              </a:rPr>
              <a:t>table</a:t>
            </a:r>
            <a:r>
              <a:rPr lang="en-US" altLang="zh-CN" sz="2400" dirty="0"/>
              <a:t> =&gt; {table1=&gt;“user”,},</a:t>
            </a:r>
            <a:r>
              <a:rPr lang="en-US" altLang="zh-CN" sz="2400" dirty="0">
                <a:solidFill>
                  <a:srgbClr val="00B0F0"/>
                </a:solidFill>
              </a:rPr>
              <a:t>      ## sql </a:t>
            </a:r>
            <a:r>
              <a:rPr lang="zh-CN" altLang="en-US" sz="2400" dirty="0">
                <a:solidFill>
                  <a:srgbClr val="00B0F0"/>
                </a:solidFill>
              </a:rPr>
              <a:t>查询的表 </a:t>
            </a:r>
            <a:br>
              <a:rPr lang="zh-CN" altLang="en-US" sz="2400" dirty="0">
                <a:solidFill>
                  <a:srgbClr val="00B0F0"/>
                </a:solidFill>
              </a:rPr>
            </a:br>
            <a:r>
              <a:rPr lang="zh-CN" altLang="en-US" sz="2400" dirty="0"/>
              <a:t>              </a:t>
            </a:r>
            <a:r>
              <a:rPr lang="en-US" altLang="zh-CN" sz="2400" dirty="0">
                <a:solidFill>
                  <a:srgbClr val="FF0000"/>
                </a:solidFill>
              </a:rPr>
              <a:t>column </a:t>
            </a:r>
            <a:r>
              <a:rPr lang="en-US" altLang="zh-CN" sz="2400" dirty="0"/>
              <a:t>=&gt; {column1=&gt;“first_name”,}, </a:t>
            </a:r>
            <a:r>
              <a:rPr lang="en-US" altLang="zh-CN" sz="2400" dirty="0">
                <a:solidFill>
                  <a:srgbClr val="00B0F0"/>
                </a:solidFill>
              </a:rPr>
              <a:t>  ## </a:t>
            </a:r>
            <a:r>
              <a:rPr lang="zh-CN" altLang="en-US" sz="2400" dirty="0">
                <a:solidFill>
                  <a:srgbClr val="00B0F0"/>
                </a:solidFill>
              </a:rPr>
              <a:t>要查询的列</a:t>
            </a:r>
            <a:r>
              <a:rPr lang="en-US" altLang="zh-CN" sz="2400" dirty="0">
                <a:solidFill>
                  <a:srgbClr val="00B0F0"/>
                </a:solidFill>
              </a:rPr>
              <a:t> </a:t>
            </a:r>
            <a:br>
              <a:rPr lang="en-US" altLang="zh-CN" sz="2400" dirty="0">
                <a:solidFill>
                  <a:srgbClr val="00B0F0"/>
                </a:solidFill>
              </a:rPr>
            </a:br>
            <a:r>
              <a:rPr lang="en-US" altLang="zh-CN" sz="2400" dirty="0"/>
              <a:t>              </a:t>
            </a:r>
            <a:r>
              <a:rPr lang="en-US" altLang="zh-CN" sz="2400" dirty="0">
                <a:solidFill>
                  <a:srgbClr val="FF0000"/>
                </a:solidFill>
              </a:rPr>
              <a:t>condition</a:t>
            </a:r>
            <a:r>
              <a:rPr lang="en-US" altLang="zh-CN" sz="2400" dirty="0"/>
              <a:t> =&gt; { user_id =&gt;“2”,},     </a:t>
            </a:r>
            <a:r>
              <a:rPr lang="en-US" altLang="zh-CN" sz="2400" dirty="0">
                <a:solidFill>
                  <a:srgbClr val="3366FF"/>
                </a:solidFill>
              </a:rPr>
              <a:t>          </a:t>
            </a:r>
            <a:r>
              <a:rPr lang="en-US" altLang="zh-CN" sz="2400" dirty="0">
                <a:solidFill>
                  <a:srgbClr val="00B0F0"/>
                </a:solidFill>
              </a:rPr>
              <a:t>## where</a:t>
            </a:r>
            <a:r>
              <a:rPr lang="zh-CN" altLang="en-US" sz="2400" dirty="0">
                <a:solidFill>
                  <a:srgbClr val="00B0F0"/>
                </a:solidFill>
              </a:rPr>
              <a:t>条件 </a:t>
            </a:r>
            <a:br>
              <a:rPr lang="zh-CN" altLang="en-US" sz="2400" dirty="0">
                <a:solidFill>
                  <a:srgbClr val="00B0F0"/>
                </a:solidFill>
              </a:rPr>
            </a:br>
            <a:r>
              <a:rPr lang="zh-CN" altLang="en-US" sz="2400" dirty="0"/>
              <a:t>                           </a:t>
            </a:r>
            <a:r>
              <a:rPr lang="en-US" altLang="zh-CN" sz="2400" dirty="0"/>
              <a:t>}, </a:t>
            </a:r>
            <a:br>
              <a:rPr lang="zh-CN" altLang="en-US" sz="2400" dirty="0"/>
            </a:br>
            <a:r>
              <a:rPr lang="zh-CN" altLang="en-US" sz="2400" dirty="0"/>
              <a:t>                    </a:t>
            </a:r>
            <a:r>
              <a:rPr lang="en-US" altLang="zh-CN" sz="2400" dirty="0"/>
              <a:t>}; </a:t>
            </a:r>
          </a:p>
          <a:p>
            <a:pPr>
              <a:lnSpc>
                <a:spcPct val="80000"/>
              </a:lnSpc>
            </a:pPr>
            <a:r>
              <a:rPr lang="zh-CN" altLang="en-US" sz="2400" dirty="0">
                <a:latin typeface="Times New Roman" pitchFamily="18" charset="0"/>
                <a:cs typeface="Times New Roman" pitchFamily="18" charset="0"/>
              </a:rPr>
              <a:t>                  </a:t>
            </a:r>
            <a:r>
              <a:rPr lang="en-US" altLang="zh-CN" sz="2400" dirty="0">
                <a:solidFill>
                  <a:srgbClr val="00B0F0"/>
                </a:solidFill>
              </a:rPr>
              <a:t>↓</a:t>
            </a:r>
            <a:endParaRPr lang="en-US" altLang="zh-CN" sz="2400" b="1" dirty="0">
              <a:solidFill>
                <a:srgbClr val="00B0F0"/>
              </a:solidFill>
              <a:latin typeface="Times New Roman" pitchFamily="18" charset="0"/>
              <a:cs typeface="Times New Roman" pitchFamily="18" charset="0"/>
            </a:endParaRPr>
          </a:p>
          <a:p>
            <a:pPr>
              <a:lnSpc>
                <a:spcPct val="100000"/>
              </a:lnSpc>
            </a:pPr>
            <a:r>
              <a:rPr lang="zh-CN" altLang="en-US" sz="2400" dirty="0"/>
              <a:t>生成的</a:t>
            </a:r>
            <a:r>
              <a:rPr lang="en-US" altLang="zh-CN" sz="2400" dirty="0"/>
              <a:t>key</a:t>
            </a:r>
            <a:r>
              <a:rPr lang="zh-CN" altLang="en-US" sz="2400" dirty="0"/>
              <a:t>是</a:t>
            </a:r>
            <a:r>
              <a:rPr lang="en-US" altLang="zh-CN" sz="2400" dirty="0">
                <a:solidFill>
                  <a:srgbClr val="00B0F0"/>
                </a:solidFill>
              </a:rPr>
              <a:t>Zorpia::sql|user|first_name| user_id =2 </a:t>
            </a:r>
            <a:br>
              <a:rPr lang="en-US" altLang="zh-CN" sz="2400" dirty="0">
                <a:solidFill>
                  <a:srgbClr val="00B0F0"/>
                </a:solidFill>
              </a:rPr>
            </a:br>
            <a:r>
              <a:rPr lang="en-US" altLang="zh-CN" sz="2400" dirty="0">
                <a:solidFill>
                  <a:srgbClr val="00B0F0"/>
                </a:solidFill>
              </a:rPr>
              <a:t>Key</a:t>
            </a:r>
            <a:r>
              <a:rPr lang="zh-CN" altLang="en-US" sz="2400" dirty="0">
                <a:solidFill>
                  <a:srgbClr val="00B0F0"/>
                </a:solidFill>
              </a:rPr>
              <a:t>必须保证其唯一性。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4212368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Memcached</a:t>
            </a:r>
            <a:r>
              <a:rPr lang="zh-CN" altLang="en-US" dirty="0"/>
              <a:t>运行原理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pic>
        <p:nvPicPr>
          <p:cNvPr id="5" name="Picture 2" descr="http://pic001.cnblogs.com/img/dudu/200809/2008092816494460.png"/>
          <p:cNvPicPr>
            <a:picLocks noChangeAspect="1" noChangeArrowheads="1"/>
          </p:cNvPicPr>
          <p:nvPr/>
        </p:nvPicPr>
        <p:blipFill>
          <a:blip r:embed="rId2" cstate="print"/>
          <a:srcRect/>
          <a:stretch>
            <a:fillRect/>
          </a:stretch>
        </p:blipFill>
        <p:spPr bwMode="auto">
          <a:xfrm>
            <a:off x="1578108" y="1116794"/>
            <a:ext cx="6582219" cy="5633520"/>
          </a:xfrm>
          <a:prstGeom prst="rect">
            <a:avLst/>
          </a:prstGeom>
          <a:noFill/>
          <a:ln w="9525">
            <a:noFill/>
            <a:miter lim="800000"/>
            <a:headEnd/>
            <a:tailEnd/>
          </a:ln>
        </p:spPr>
      </p:pic>
    </p:spTree>
    <p:extLst>
      <p:ext uri="{BB962C8B-B14F-4D97-AF65-F5344CB8AC3E}">
        <p14:creationId xmlns:p14="http://schemas.microsoft.com/office/powerpoint/2010/main" val="3971280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数据访问示例</a:t>
            </a:r>
            <a:r>
              <a:rPr lang="en-US" altLang="zh-CN" dirty="0">
                <a:solidFill>
                  <a:srgbClr val="00B0F0"/>
                </a:solidFill>
              </a:rPr>
              <a:t>(sql</a:t>
            </a:r>
            <a:r>
              <a:rPr lang="zh-CN" altLang="en-US" dirty="0">
                <a:solidFill>
                  <a:srgbClr val="00B0F0"/>
                </a:solidFill>
              </a:rPr>
              <a:t>数据类型</a:t>
            </a:r>
            <a:r>
              <a:rPr lang="en-US" altLang="zh-CN" dirty="0">
                <a:solidFill>
                  <a:srgbClr val="00B0F0"/>
                </a:solidFill>
              </a:rPr>
              <a: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my $</a:t>
            </a:r>
            <a:r>
              <a:rPr lang="en-US" altLang="zh-CN" dirty="0">
                <a:solidFill>
                  <a:srgbClr val="00B0F0"/>
                </a:solidFill>
              </a:rPr>
              <a:t>sql_hash</a:t>
            </a:r>
            <a:r>
              <a:rPr lang="en-US" altLang="zh-CN" dirty="0"/>
              <a:t> = { </a:t>
            </a:r>
            <a:br>
              <a:rPr lang="en-US" altLang="zh-CN" dirty="0"/>
            </a:br>
            <a:r>
              <a:rPr lang="en-US" altLang="zh-CN" dirty="0"/>
              <a:t>   </a:t>
            </a:r>
            <a:r>
              <a:rPr lang="en-US" altLang="zh-CN" dirty="0">
                <a:solidFill>
                  <a:srgbClr val="FF0000"/>
                </a:solidFill>
              </a:rPr>
              <a:t>type =&gt; ‘sql’, </a:t>
            </a:r>
            <a:br>
              <a:rPr lang="en-US" altLang="zh-CN" dirty="0">
                <a:solidFill>
                  <a:srgbClr val="FF0000"/>
                </a:solidFill>
              </a:rPr>
            </a:br>
            <a:r>
              <a:rPr lang="en-US" altLang="zh-CN" dirty="0"/>
              <a:t>   </a:t>
            </a:r>
            <a:r>
              <a:rPr lang="en-US" altLang="zh-CN" dirty="0">
                <a:solidFill>
                  <a:srgbClr val="00B0F0"/>
                </a:solidFill>
              </a:rPr>
              <a:t>object</a:t>
            </a:r>
            <a:r>
              <a:rPr lang="en-US" altLang="zh-CN" dirty="0"/>
              <a:t> =&gt; { </a:t>
            </a:r>
            <a:br>
              <a:rPr lang="en-US" altLang="zh-CN" dirty="0"/>
            </a:br>
            <a:r>
              <a:rPr lang="en-US" altLang="zh-CN" dirty="0"/>
              <a:t>      table =&gt; {table1=&gt;“user”,}, </a:t>
            </a:r>
            <a:br>
              <a:rPr lang="en-US" altLang="zh-CN" dirty="0"/>
            </a:br>
            <a:r>
              <a:rPr lang="en-US" altLang="zh-CN" dirty="0"/>
              <a:t>      column =&gt; {column1=&gt;“user_id”,}, </a:t>
            </a:r>
            <a:br>
              <a:rPr lang="en-US" altLang="zh-CN" dirty="0"/>
            </a:br>
            <a:r>
              <a:rPr lang="en-US" altLang="zh-CN" dirty="0"/>
              <a:t>      condition =&gt; {email=&gt;$user_id,}, </a:t>
            </a:r>
            <a:br>
              <a:rPr lang="en-US" altLang="zh-CN" dirty="0"/>
            </a:br>
            <a:r>
              <a:rPr lang="en-US" altLang="zh-CN" dirty="0"/>
              <a:t>      }, </a:t>
            </a:r>
            <a:br>
              <a:rPr lang="en-US" altLang="zh-CN" dirty="0"/>
            </a:br>
            <a:r>
              <a:rPr lang="en-US" altLang="zh-CN" dirty="0"/>
              <a:t>   }; </a:t>
            </a:r>
          </a:p>
          <a:p>
            <a:r>
              <a:rPr lang="en-US" altLang="zh-CN" dirty="0">
                <a:solidFill>
                  <a:srgbClr val="00B0F0"/>
                </a:solidFill>
              </a:rPr>
              <a:t>##Select</a:t>
            </a:r>
            <a:r>
              <a:rPr lang="zh-CN" altLang="en-US" dirty="0">
                <a:solidFill>
                  <a:srgbClr val="00B0F0"/>
                </a:solidFill>
              </a:rPr>
              <a:t>时先搜索</a:t>
            </a:r>
            <a:r>
              <a:rPr lang="en-US" altLang="zh-CN" dirty="0">
                <a:solidFill>
                  <a:srgbClr val="00B0F0"/>
                </a:solidFill>
              </a:rPr>
              <a:t>memcache</a:t>
            </a:r>
            <a:r>
              <a:rPr lang="zh-CN" altLang="en-US" dirty="0">
                <a:solidFill>
                  <a:srgbClr val="3366FF"/>
                </a:solidFill>
              </a:rPr>
              <a:t> </a:t>
            </a:r>
            <a:br>
              <a:rPr lang="zh-CN" altLang="en-US" dirty="0">
                <a:solidFill>
                  <a:srgbClr val="3366FF"/>
                </a:solidFill>
              </a:rPr>
            </a:br>
            <a:r>
              <a:rPr lang="en-US" altLang="zh-CN" dirty="0"/>
              <a:t>my $key=Zorpia::MemCache::</a:t>
            </a:r>
            <a:r>
              <a:rPr lang="en-US" altLang="zh-CN" dirty="0">
                <a:solidFill>
                  <a:srgbClr val="FF0000"/>
                </a:solidFill>
              </a:rPr>
              <a:t>get_key</a:t>
            </a:r>
            <a:r>
              <a:rPr lang="en-US" altLang="zh-CN" dirty="0"/>
              <a:t>($</a:t>
            </a:r>
            <a:r>
              <a:rPr lang="en-US" altLang="zh-CN" dirty="0">
                <a:solidFill>
                  <a:srgbClr val="00B0F0"/>
                </a:solidFill>
              </a:rPr>
              <a:t>sql_hash</a:t>
            </a:r>
            <a:r>
              <a:rPr lang="en-US" altLang="zh-CN" dirty="0"/>
              <a:t>); </a:t>
            </a:r>
            <a:br>
              <a:rPr lang="en-US" altLang="zh-CN" dirty="0"/>
            </a:br>
            <a:r>
              <a:rPr lang="en-US" altLang="zh-CN" dirty="0"/>
              <a:t>my $</a:t>
            </a:r>
            <a:r>
              <a:rPr lang="en-US" altLang="zh-CN" dirty="0">
                <a:solidFill>
                  <a:srgbClr val="FF0000"/>
                </a:solidFill>
              </a:rPr>
              <a:t>user_id_by_email</a:t>
            </a:r>
            <a:r>
              <a:rPr lang="en-US" altLang="zh-CN" dirty="0"/>
              <a:t>=Zorpia::MemCache::</a:t>
            </a:r>
            <a:r>
              <a:rPr lang="en-US" altLang="zh-CN" dirty="0">
                <a:solidFill>
                  <a:srgbClr val="FF0000"/>
                </a:solidFill>
              </a:rPr>
              <a:t>get</a:t>
            </a:r>
            <a:r>
              <a:rPr lang="en-US" altLang="zh-CN" dirty="0"/>
              <a:t>($</a:t>
            </a:r>
            <a:r>
              <a:rPr lang="en-US" altLang="zh-CN" dirty="0">
                <a:solidFill>
                  <a:srgbClr val="00B0F0"/>
                </a:solidFill>
              </a:rPr>
              <a:t>key</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cxnSp>
        <p:nvCxnSpPr>
          <p:cNvPr id="6" name="直接箭头连接符 5">
            <a:extLst>
              <a:ext uri="{FF2B5EF4-FFF2-40B4-BE49-F238E27FC236}">
                <a16:creationId xmlns:a16="http://schemas.microsoft.com/office/drawing/2014/main" id="{AD04BE0C-4267-4D17-BC32-D77355F7D2E6}"/>
              </a:ext>
            </a:extLst>
          </p:cNvPr>
          <p:cNvCxnSpPr/>
          <p:nvPr/>
        </p:nvCxnSpPr>
        <p:spPr>
          <a:xfrm>
            <a:off x="4646341" y="3590693"/>
            <a:ext cx="1903142" cy="10333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41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3</a:t>
            </a:r>
            <a:r>
              <a:rPr lang="zh-CN" altLang="en-US" dirty="0"/>
              <a:t>章 键值对数据模型</a:t>
            </a:r>
          </a:p>
        </p:txBody>
      </p:sp>
      <p:sp>
        <p:nvSpPr>
          <p:cNvPr id="3" name="内容占位符 2"/>
          <p:cNvSpPr>
            <a:spLocks noGrp="1"/>
          </p:cNvSpPr>
          <p:nvPr>
            <p:ph idx="1"/>
          </p:nvPr>
        </p:nvSpPr>
        <p:spPr/>
        <p:txBody>
          <a:bodyPr>
            <a:normAutofit fontScale="92500" lnSpcReduction="10000"/>
          </a:bodyPr>
          <a:lstStyle/>
          <a:p>
            <a:r>
              <a:rPr lang="zh-CN" altLang="en-US" b="1" dirty="0">
                <a:solidFill>
                  <a:srgbClr val="FF0000"/>
                </a:solidFill>
              </a:rPr>
              <a:t>教学内容</a:t>
            </a:r>
            <a:endParaRPr lang="en-US" altLang="zh-CN" b="1" dirty="0">
              <a:solidFill>
                <a:srgbClr val="FF0000"/>
              </a:solidFill>
            </a:endParaRPr>
          </a:p>
          <a:p>
            <a:pPr lvl="1"/>
            <a:r>
              <a:rPr lang="zh-CN" altLang="zh-CN" dirty="0"/>
              <a:t>本章介绍键值对模型</a:t>
            </a:r>
            <a:r>
              <a:rPr lang="zh-CN" altLang="en-US" dirty="0"/>
              <a:t>，重点突出模型所</a:t>
            </a:r>
            <a:r>
              <a:rPr lang="zh-CN" altLang="zh-CN" dirty="0"/>
              <a:t>描述数据的类型、内容、性质</a:t>
            </a:r>
            <a:r>
              <a:rPr lang="zh-CN" altLang="en-US" dirty="0"/>
              <a:t>、以及数据上的操作类型和操作方法。</a:t>
            </a:r>
            <a:endParaRPr lang="en-US" altLang="zh-CN" dirty="0"/>
          </a:p>
          <a:p>
            <a:pPr lvl="1"/>
            <a:r>
              <a:rPr lang="zh-CN" altLang="zh-CN" dirty="0"/>
              <a:t>从数据结构和数据操作两个角度，</a:t>
            </a:r>
            <a:r>
              <a:rPr lang="zh-CN" altLang="en-US" dirty="0"/>
              <a:t>重点分析</a:t>
            </a:r>
            <a:r>
              <a:rPr lang="zh-CN" altLang="zh-CN" dirty="0"/>
              <a:t>几种典型的采用键值对模型的</a:t>
            </a:r>
            <a:r>
              <a:rPr lang="zh-CN" altLang="en-US" dirty="0"/>
              <a:t>分布式</a:t>
            </a:r>
            <a:r>
              <a:rPr lang="zh-CN" altLang="zh-CN" dirty="0"/>
              <a:t>系统</a:t>
            </a:r>
            <a:endParaRPr lang="en-US" altLang="zh-CN" dirty="0"/>
          </a:p>
          <a:p>
            <a:r>
              <a:rPr kumimoji="1" lang="zh-CN" altLang="en-US" b="1" dirty="0">
                <a:solidFill>
                  <a:srgbClr val="FF0000"/>
                </a:solidFill>
              </a:rPr>
              <a:t>教学目标</a:t>
            </a:r>
            <a:endParaRPr kumimoji="1" lang="en-US" altLang="zh-CN" b="1" dirty="0">
              <a:solidFill>
                <a:srgbClr val="FF0000"/>
              </a:solidFill>
            </a:endParaRPr>
          </a:p>
          <a:p>
            <a:pPr lvl="1">
              <a:spcBef>
                <a:spcPts val="1275"/>
              </a:spcBef>
            </a:pPr>
            <a:r>
              <a:rPr lang="zh-CN" altLang="en-US" dirty="0"/>
              <a:t>掌握</a:t>
            </a:r>
            <a:r>
              <a:rPr lang="zh-CN" altLang="zh-CN" dirty="0"/>
              <a:t>键值对模型</a:t>
            </a:r>
            <a:r>
              <a:rPr lang="zh-CN" altLang="en-US" dirty="0"/>
              <a:t>的数据结构和操作方法</a:t>
            </a:r>
            <a:endParaRPr lang="en-US" altLang="zh-CN" dirty="0"/>
          </a:p>
          <a:p>
            <a:pPr lvl="1">
              <a:spcBef>
                <a:spcPts val="1275"/>
              </a:spcBef>
            </a:pPr>
            <a:r>
              <a:rPr lang="zh-CN" altLang="en-US" dirty="0"/>
              <a:t>了解键值对模型的</a:t>
            </a:r>
            <a:r>
              <a:rPr lang="zh-CN" altLang="zh-CN" dirty="0"/>
              <a:t>应用现状</a:t>
            </a:r>
            <a:endParaRPr lang="en-US" altLang="zh-CN" dirty="0"/>
          </a:p>
          <a:p>
            <a:pPr lvl="1">
              <a:spcBef>
                <a:spcPts val="1275"/>
              </a:spcBef>
            </a:pPr>
            <a:r>
              <a:rPr lang="zh-CN" altLang="en-US" dirty="0"/>
              <a:t>了解基于键值对模型的主流分布式系统</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0681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04800"/>
            <a:ext cx="10515600" cy="5332000"/>
          </a:xfrm>
        </p:spPr>
        <p:txBody>
          <a:bodyPr>
            <a:normAutofit/>
          </a:bodyPr>
          <a:lstStyle/>
          <a:p>
            <a:pPr>
              <a:lnSpc>
                <a:spcPct val="100000"/>
              </a:lnSpc>
              <a:spcBef>
                <a:spcPts val="300"/>
              </a:spcBef>
              <a:defRPr/>
            </a:pPr>
            <a:r>
              <a:rPr lang="en-US" altLang="zh-CN" sz="2400" dirty="0">
                <a:solidFill>
                  <a:srgbClr val="00B0F0"/>
                </a:solidFill>
              </a:rPr>
              <a:t>##</a:t>
            </a:r>
            <a:r>
              <a:rPr lang="zh-CN" altLang="en-US" sz="2400" dirty="0">
                <a:solidFill>
                  <a:srgbClr val="00B0F0"/>
                </a:solidFill>
              </a:rPr>
              <a:t>若</a:t>
            </a:r>
            <a:r>
              <a:rPr lang="en-US" altLang="zh-CN" sz="2400" dirty="0">
                <a:solidFill>
                  <a:srgbClr val="00B0F0"/>
                </a:solidFill>
              </a:rPr>
              <a:t>get</a:t>
            </a:r>
            <a:r>
              <a:rPr lang="zh-CN" altLang="en-US" sz="2400" dirty="0">
                <a:solidFill>
                  <a:srgbClr val="00B0F0"/>
                </a:solidFill>
              </a:rPr>
              <a:t>不到结果则查询数据库，并在缓存里设置。</a:t>
            </a:r>
            <a:endParaRPr lang="en-US" altLang="zh-CN" sz="2400" dirty="0">
              <a:solidFill>
                <a:srgbClr val="00B0F0"/>
              </a:solidFill>
            </a:endParaRPr>
          </a:p>
          <a:p>
            <a:pPr>
              <a:spcBef>
                <a:spcPts val="300"/>
              </a:spcBef>
              <a:defRPr/>
            </a:pPr>
            <a:r>
              <a:rPr lang="en-US" altLang="zh-CN" sz="2400" dirty="0"/>
              <a:t>if(!$user_id_by_email)</a:t>
            </a:r>
            <a:r>
              <a:rPr lang="en-US" altLang="zh-CN" sz="2400" dirty="0">
                <a:latin typeface="微软雅黑"/>
              </a:rPr>
              <a:t> </a:t>
            </a:r>
            <a:r>
              <a:rPr lang="en-US" altLang="zh-CN" sz="2400" dirty="0">
                <a:solidFill>
                  <a:srgbClr val="3366FF"/>
                </a:solidFill>
              </a:rPr>
              <a:t> </a:t>
            </a:r>
            <a:r>
              <a:rPr lang="en-US" altLang="zh-CN" sz="2400" dirty="0">
                <a:solidFill>
                  <a:srgbClr val="00B0F0"/>
                </a:solidFill>
              </a:rPr>
              <a:t>##get</a:t>
            </a:r>
            <a:r>
              <a:rPr lang="zh-CN" altLang="en-US" sz="2400" dirty="0">
                <a:solidFill>
                  <a:srgbClr val="00B0F0"/>
                </a:solidFill>
              </a:rPr>
              <a:t>结果为空</a:t>
            </a:r>
            <a:br>
              <a:rPr lang="en-US" altLang="zh-CN" sz="2400" dirty="0"/>
            </a:br>
            <a:r>
              <a:rPr lang="en-US" altLang="zh-CN" sz="2400" dirty="0"/>
              <a:t>{my $sth;</a:t>
            </a:r>
            <a:r>
              <a:rPr lang="en-US" altLang="zh-CN" sz="2400" dirty="0">
                <a:latin typeface="微软雅黑"/>
              </a:rPr>
              <a:t> </a:t>
            </a:r>
            <a:br>
              <a:rPr lang="en-US" altLang="zh-CN" sz="2400" dirty="0"/>
            </a:br>
            <a:r>
              <a:rPr lang="en-US" altLang="zh-CN" sz="2400" dirty="0"/>
              <a:t>  my $</a:t>
            </a:r>
            <a:r>
              <a:rPr lang="en-US" altLang="zh-CN" sz="2400" dirty="0">
                <a:solidFill>
                  <a:srgbClr val="00B0F0"/>
                </a:solidFill>
              </a:rPr>
              <a:t>query</a:t>
            </a:r>
            <a:r>
              <a:rPr lang="en-US" altLang="zh-CN" sz="2400" dirty="0"/>
              <a:t> =</a:t>
            </a:r>
            <a:r>
              <a:rPr lang="en-US" altLang="zh-CN" sz="2400" dirty="0">
                <a:latin typeface="微软雅黑"/>
              </a:rPr>
              <a:t>“</a:t>
            </a:r>
            <a:r>
              <a:rPr lang="en-US" altLang="zh-CN" sz="2400" dirty="0"/>
              <a:t>select user_id from user where email=?</a:t>
            </a:r>
            <a:r>
              <a:rPr lang="en-US" altLang="zh-CN" sz="2400" dirty="0">
                <a:latin typeface="微软雅黑"/>
              </a:rPr>
              <a:t>”</a:t>
            </a:r>
            <a:r>
              <a:rPr lang="en-US" altLang="zh-CN" sz="2400" dirty="0"/>
              <a:t>;</a:t>
            </a:r>
            <a:r>
              <a:rPr lang="en-US" altLang="zh-CN" sz="2400" dirty="0">
                <a:latin typeface="微软雅黑"/>
              </a:rPr>
              <a:t> </a:t>
            </a:r>
            <a:br>
              <a:rPr lang="en-US" altLang="zh-CN" sz="2400" dirty="0"/>
            </a:br>
            <a:r>
              <a:rPr lang="en-US" altLang="zh-CN" sz="2400" dirty="0"/>
              <a:t>  $sth = $dbh-&gt;</a:t>
            </a:r>
            <a:r>
              <a:rPr lang="en-US" altLang="zh-CN" sz="2400" dirty="0">
                <a:solidFill>
                  <a:srgbClr val="FF0000"/>
                </a:solidFill>
              </a:rPr>
              <a:t>prepare</a:t>
            </a:r>
            <a:r>
              <a:rPr lang="en-US" altLang="zh-CN" sz="2400" dirty="0">
                <a:solidFill>
                  <a:srgbClr val="00B0F0"/>
                </a:solidFill>
              </a:rPr>
              <a:t>($query);</a:t>
            </a:r>
            <a:r>
              <a:rPr lang="en-US" altLang="zh-CN" sz="2400" dirty="0">
                <a:solidFill>
                  <a:srgbClr val="00B0F0"/>
                </a:solidFill>
                <a:latin typeface="微软雅黑"/>
              </a:rPr>
              <a:t> </a:t>
            </a:r>
            <a:br>
              <a:rPr lang="en-US" altLang="zh-CN" sz="2400" dirty="0">
                <a:solidFill>
                  <a:srgbClr val="00B0F0"/>
                </a:solidFill>
              </a:rPr>
            </a:br>
            <a:r>
              <a:rPr lang="en-US" altLang="zh-CN" sz="2400" dirty="0"/>
              <a:t>  $sth-&gt;</a:t>
            </a:r>
            <a:r>
              <a:rPr lang="en-US" altLang="zh-CN" sz="2400" dirty="0">
                <a:solidFill>
                  <a:srgbClr val="FF0000"/>
                </a:solidFill>
              </a:rPr>
              <a:t>execute</a:t>
            </a:r>
            <a:r>
              <a:rPr lang="en-US" altLang="zh-CN" sz="2400" dirty="0"/>
              <a:t>($user_id);</a:t>
            </a:r>
            <a:r>
              <a:rPr lang="en-US" altLang="zh-CN" sz="2400" dirty="0">
                <a:latin typeface="微软雅黑"/>
              </a:rPr>
              <a:t> </a:t>
            </a:r>
            <a:br>
              <a:rPr lang="en-US" altLang="zh-CN" sz="2400" dirty="0"/>
            </a:br>
            <a:r>
              <a:rPr lang="en-US" altLang="zh-CN" sz="2400" dirty="0"/>
              <a:t>  my $</a:t>
            </a:r>
            <a:r>
              <a:rPr lang="en-US" altLang="zh-CN" sz="2400" dirty="0">
                <a:solidFill>
                  <a:srgbClr val="00B0F0"/>
                </a:solidFill>
              </a:rPr>
              <a:t>user1</a:t>
            </a:r>
            <a:r>
              <a:rPr lang="en-US" altLang="zh-CN" sz="2400" dirty="0"/>
              <a:t> = $sth-&gt;</a:t>
            </a:r>
            <a:r>
              <a:rPr lang="en-US" altLang="zh-CN" sz="2400" dirty="0">
                <a:solidFill>
                  <a:srgbClr val="00B0F0"/>
                </a:solidFill>
              </a:rPr>
              <a:t>fetchrow_hashref</a:t>
            </a:r>
            <a:r>
              <a:rPr lang="en-US" altLang="zh-CN" sz="2400" dirty="0"/>
              <a:t>();</a:t>
            </a:r>
            <a:r>
              <a:rPr lang="en-US" altLang="zh-CN" sz="2400" dirty="0">
                <a:latin typeface="微软雅黑"/>
              </a:rPr>
              <a:t> </a:t>
            </a:r>
            <a:br>
              <a:rPr lang="en-US" altLang="zh-CN" sz="2400" dirty="0"/>
            </a:br>
            <a:r>
              <a:rPr lang="en-US" altLang="zh-CN" sz="2400" dirty="0"/>
              <a:t>  $</a:t>
            </a:r>
            <a:r>
              <a:rPr lang="en-US" altLang="zh-CN" sz="2400" dirty="0">
                <a:solidFill>
                  <a:srgbClr val="FF0000"/>
                </a:solidFill>
              </a:rPr>
              <a:t>user_id_by_email</a:t>
            </a:r>
            <a:r>
              <a:rPr lang="en-US" altLang="zh-CN" sz="2400" dirty="0"/>
              <a:t>=$user1-&gt;{</a:t>
            </a:r>
            <a:r>
              <a:rPr lang="en-US" altLang="zh-CN" sz="2400" dirty="0">
                <a:latin typeface="微软雅黑"/>
              </a:rPr>
              <a:t>‘</a:t>
            </a:r>
            <a:r>
              <a:rPr lang="en-US" altLang="zh-CN" sz="2400" dirty="0"/>
              <a:t>user_id</a:t>
            </a:r>
            <a:r>
              <a:rPr lang="en-US" altLang="zh-CN" sz="2400" dirty="0">
                <a:latin typeface="微软雅黑"/>
              </a:rPr>
              <a:t>’</a:t>
            </a:r>
            <a:r>
              <a:rPr lang="en-US" altLang="zh-CN" sz="2400" dirty="0"/>
              <a:t>};</a:t>
            </a:r>
            <a:r>
              <a:rPr lang="en-US" altLang="zh-CN" sz="2400" dirty="0">
                <a:latin typeface="微软雅黑"/>
              </a:rPr>
              <a:t> </a:t>
            </a:r>
            <a:br>
              <a:rPr lang="en-US" altLang="zh-CN" sz="2400" dirty="0"/>
            </a:br>
            <a:r>
              <a:rPr lang="en-US" altLang="zh-CN" sz="2400" dirty="0"/>
              <a:t>  Zorpia::</a:t>
            </a:r>
            <a:r>
              <a:rPr lang="en-US" altLang="zh-CN" sz="2400" dirty="0">
                <a:solidFill>
                  <a:srgbClr val="00B0F0"/>
                </a:solidFill>
              </a:rPr>
              <a:t>MemCache::</a:t>
            </a:r>
            <a:r>
              <a:rPr lang="en-US" altLang="zh-CN" sz="2400" dirty="0">
                <a:solidFill>
                  <a:srgbClr val="FF0000"/>
                </a:solidFill>
              </a:rPr>
              <a:t>set</a:t>
            </a:r>
            <a:r>
              <a:rPr lang="en-US" altLang="zh-CN" sz="2400" dirty="0"/>
              <a:t>($key, $user_id_by_email, </a:t>
            </a:r>
            <a:r>
              <a:rPr lang="en-US" altLang="zh-CN" sz="2400" dirty="0">
                <a:solidFill>
                  <a:srgbClr val="FF0000"/>
                </a:solidFill>
              </a:rPr>
              <a:t>1800</a:t>
            </a:r>
            <a:r>
              <a:rPr lang="en-US" altLang="zh-CN" sz="2400" dirty="0"/>
              <a:t>);</a:t>
            </a:r>
            <a:r>
              <a:rPr lang="en-US" altLang="zh-CN" sz="2400" dirty="0">
                <a:latin typeface="微软雅黑"/>
              </a:rPr>
              <a:t> </a:t>
            </a:r>
            <a:br>
              <a:rPr lang="en-US" altLang="zh-CN" sz="2400" dirty="0"/>
            </a:br>
            <a:r>
              <a:rPr lang="en-US" altLang="zh-CN" sz="2400" dirty="0"/>
              <a:t>}</a:t>
            </a:r>
            <a:r>
              <a:rPr lang="en-US" altLang="zh-CN" sz="2400" dirty="0">
                <a:latin typeface="微软雅黑"/>
              </a:rPr>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sp>
        <p:nvSpPr>
          <p:cNvPr id="5" name="AutoShape 6"/>
          <p:cNvSpPr>
            <a:spLocks noChangeArrowheads="1"/>
          </p:cNvSpPr>
          <p:nvPr/>
        </p:nvSpPr>
        <p:spPr bwMode="auto">
          <a:xfrm>
            <a:off x="2558596" y="4941885"/>
            <a:ext cx="6048375" cy="934939"/>
          </a:xfrm>
          <a:prstGeom prst="wedgeRoundRectCallout">
            <a:avLst>
              <a:gd name="adj1" fmla="val 44974"/>
              <a:gd name="adj2" fmla="val -127606"/>
              <a:gd name="adj3" fmla="val 16667"/>
            </a:avLst>
          </a:prstGeom>
          <a:solidFill>
            <a:schemeClr val="bg1"/>
          </a:solidFill>
          <a:ln w="9525">
            <a:solidFill>
              <a:schemeClr val="tx1"/>
            </a:solidFill>
            <a:miter lim="800000"/>
            <a:headEnd/>
            <a:tailEnd/>
          </a:ln>
        </p:spPr>
        <p:txBody>
          <a:bodyPr/>
          <a:lstStyle/>
          <a:p>
            <a:r>
              <a:rPr lang="zh-CN" altLang="en-US" sz="2400" dirty="0">
                <a:latin typeface="微软雅黑" panose="020B0503020204020204" pitchFamily="34" charset="-122"/>
                <a:ea typeface="微软雅黑" panose="020B0503020204020204" pitchFamily="34" charset="-122"/>
              </a:rPr>
              <a:t>指定缓存期限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，不指定期限时，</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按照</a:t>
            </a:r>
            <a:r>
              <a:rPr lang="en-US" altLang="zh-CN" sz="2400" dirty="0">
                <a:latin typeface="微软雅黑" panose="020B0503020204020204" pitchFamily="34" charset="-122"/>
                <a:ea typeface="微软雅黑" panose="020B0503020204020204" pitchFamily="34" charset="-122"/>
              </a:rPr>
              <a:t>LRU</a:t>
            </a:r>
            <a:r>
              <a:rPr lang="zh-CN" altLang="en-US" sz="2400" dirty="0">
                <a:latin typeface="微软雅黑" panose="020B0503020204020204" pitchFamily="34" charset="-122"/>
                <a:ea typeface="微软雅黑" panose="020B0503020204020204" pitchFamily="34" charset="-122"/>
              </a:rPr>
              <a:t>算法保存数据。 </a:t>
            </a:r>
          </a:p>
        </p:txBody>
      </p:sp>
      <p:sp>
        <p:nvSpPr>
          <p:cNvPr id="2" name="对话气泡: 圆角矩形 1">
            <a:extLst>
              <a:ext uri="{FF2B5EF4-FFF2-40B4-BE49-F238E27FC236}">
                <a16:creationId xmlns:a16="http://schemas.microsoft.com/office/drawing/2014/main" id="{BC5ACED8-BF9F-4BA8-90F3-AACA4BF4E12E}"/>
              </a:ext>
            </a:extLst>
          </p:cNvPr>
          <p:cNvSpPr/>
          <p:nvPr/>
        </p:nvSpPr>
        <p:spPr>
          <a:xfrm>
            <a:off x="7162799" y="2598057"/>
            <a:ext cx="2888344" cy="612648"/>
          </a:xfrm>
          <a:prstGeom prst="wedgeRoundRectCallout">
            <a:avLst>
              <a:gd name="adj1" fmla="val -127204"/>
              <a:gd name="adj2" fmla="val -281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DBMS</a:t>
            </a:r>
            <a:r>
              <a:rPr lang="zh-CN" altLang="en-US" sz="2400" dirty="0"/>
              <a:t>，</a:t>
            </a:r>
            <a:r>
              <a:rPr lang="en-US" altLang="zh-CN" sz="2400" dirty="0"/>
              <a:t>ODBC</a:t>
            </a:r>
            <a:r>
              <a:rPr lang="zh-CN" altLang="en-US" sz="2400" dirty="0"/>
              <a:t>接口</a:t>
            </a:r>
          </a:p>
        </p:txBody>
      </p:sp>
      <p:sp>
        <p:nvSpPr>
          <p:cNvPr id="6" name="对话气泡: 圆角矩形 5">
            <a:extLst>
              <a:ext uri="{FF2B5EF4-FFF2-40B4-BE49-F238E27FC236}">
                <a16:creationId xmlns:a16="http://schemas.microsoft.com/office/drawing/2014/main" id="{E7BEA333-BE0E-4C9F-9929-BA6F3568EED9}"/>
              </a:ext>
            </a:extLst>
          </p:cNvPr>
          <p:cNvSpPr/>
          <p:nvPr/>
        </p:nvSpPr>
        <p:spPr>
          <a:xfrm>
            <a:off x="8606971" y="3274147"/>
            <a:ext cx="2888344" cy="612648"/>
          </a:xfrm>
          <a:prstGeom prst="wedgeRoundRectCallout">
            <a:avLst>
              <a:gd name="adj1" fmla="val -93381"/>
              <a:gd name="adj2" fmla="val -7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memcache</a:t>
            </a:r>
            <a:endParaRPr lang="zh-CN" altLang="en-US" sz="2400" dirty="0"/>
          </a:p>
        </p:txBody>
      </p:sp>
    </p:spTree>
    <p:extLst>
      <p:ext uri="{BB962C8B-B14F-4D97-AF65-F5344CB8AC3E}">
        <p14:creationId xmlns:p14="http://schemas.microsoft.com/office/powerpoint/2010/main" val="7639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r>
              <a:rPr lang="zh-CN" altLang="en-US" b="1" dirty="0"/>
              <a:t>内存分配</a:t>
            </a:r>
            <a:endParaRPr lang="en-US" altLang="zh-CN" b="1" dirty="0"/>
          </a:p>
          <a:p>
            <a:pPr>
              <a:lnSpc>
                <a:spcPct val="90000"/>
              </a:lnSpc>
            </a:pPr>
            <a:r>
              <a:rPr lang="zh-CN" altLang="en-US" sz="2400" dirty="0"/>
              <a:t>早期的</a:t>
            </a:r>
            <a:r>
              <a:rPr lang="en-US" altLang="zh-CN" sz="2400" dirty="0"/>
              <a:t>Memcached</a:t>
            </a:r>
            <a:r>
              <a:rPr lang="zh-CN" altLang="en-US" sz="2400" dirty="0"/>
              <a:t>内存分配通过对所有记录进行</a:t>
            </a:r>
            <a:r>
              <a:rPr lang="en-US" altLang="zh-CN" sz="2400" dirty="0"/>
              <a:t>malloc</a:t>
            </a:r>
            <a:r>
              <a:rPr lang="zh-CN" altLang="en-US" sz="2400" dirty="0"/>
              <a:t>和</a:t>
            </a:r>
            <a:r>
              <a:rPr lang="en-US" altLang="zh-CN" sz="2400" dirty="0"/>
              <a:t>free</a:t>
            </a:r>
            <a:r>
              <a:rPr lang="zh-CN" altLang="en-US" sz="2400" dirty="0"/>
              <a:t>来进行。</a:t>
            </a:r>
          </a:p>
          <a:p>
            <a:pPr>
              <a:lnSpc>
                <a:spcPct val="90000"/>
              </a:lnSpc>
            </a:pPr>
            <a:r>
              <a:rPr lang="zh-CN" altLang="en-US" sz="2400" dirty="0">
                <a:sym typeface="Symbol" pitchFamily="18" charset="2"/>
              </a:rPr>
              <a:t>    </a:t>
            </a:r>
            <a:endParaRPr lang="en-US" altLang="zh-CN" sz="2400" dirty="0">
              <a:sym typeface="Symbol" pitchFamily="18" charset="2"/>
            </a:endParaRPr>
          </a:p>
          <a:p>
            <a:pPr>
              <a:lnSpc>
                <a:spcPct val="90000"/>
              </a:lnSpc>
            </a:pPr>
            <a:r>
              <a:rPr lang="zh-CN" altLang="en-US" sz="2400" dirty="0"/>
              <a:t>缺点：（</a:t>
            </a:r>
            <a:r>
              <a:rPr lang="en-US" altLang="zh-CN" sz="2400" dirty="0"/>
              <a:t>1</a:t>
            </a:r>
            <a:r>
              <a:rPr lang="zh-CN" altLang="en-US" sz="2400" dirty="0"/>
              <a:t>）容易产生内存碎片；</a:t>
            </a:r>
            <a:endParaRPr lang="en-US" altLang="zh-CN" sz="2400" dirty="0"/>
          </a:p>
          <a:p>
            <a:pPr>
              <a:lnSpc>
                <a:spcPct val="90000"/>
              </a:lnSpc>
            </a:pPr>
            <a:r>
              <a:rPr lang="zh-CN" altLang="en-US" sz="2400" dirty="0"/>
              <a:t>          （</a:t>
            </a:r>
            <a:r>
              <a:rPr lang="en-US" altLang="zh-CN" sz="2400" dirty="0"/>
              <a:t>2</a:t>
            </a:r>
            <a:r>
              <a:rPr lang="zh-CN" altLang="en-US" sz="2400" dirty="0"/>
              <a:t>）加重操作系统内存管理器的负担。</a:t>
            </a:r>
            <a:r>
              <a:rPr lang="en-US" altLang="zh-CN" sz="2400" dirty="0"/>
              <a:t> </a:t>
            </a:r>
          </a:p>
          <a:p>
            <a:pPr>
              <a:lnSpc>
                <a:spcPct val="90000"/>
              </a:lnSpc>
            </a:pPr>
            <a:endParaRPr lang="en-US" altLang="zh-CN" sz="2400" dirty="0"/>
          </a:p>
          <a:p>
            <a:pPr>
              <a:lnSpc>
                <a:spcPct val="90000"/>
              </a:lnSpc>
            </a:pPr>
            <a:r>
              <a:rPr lang="zh-CN" altLang="en-US" sz="2400" dirty="0"/>
              <a:t>改进措施：默认采用</a:t>
            </a:r>
            <a:r>
              <a:rPr lang="en-US" altLang="zh-CN" sz="2400" dirty="0">
                <a:solidFill>
                  <a:schemeClr val="accent1"/>
                </a:solidFill>
              </a:rPr>
              <a:t>Slab Allocator</a:t>
            </a:r>
            <a:r>
              <a:rPr lang="zh-CN" altLang="en-US" sz="2400" dirty="0"/>
              <a:t>机制分配、管理内存。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118090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pPr>
              <a:lnSpc>
                <a:spcPct val="90000"/>
              </a:lnSpc>
            </a:pPr>
            <a:r>
              <a:rPr lang="en-US" altLang="zh-CN" b="1" dirty="0"/>
              <a:t>Slab Allocator</a:t>
            </a:r>
            <a:r>
              <a:rPr lang="zh-CN" altLang="en-US" b="1" dirty="0"/>
              <a:t>基本原理：</a:t>
            </a:r>
            <a:endParaRPr lang="en-US" altLang="zh-CN" b="1" dirty="0"/>
          </a:p>
          <a:p>
            <a:pPr>
              <a:lnSpc>
                <a:spcPct val="90000"/>
              </a:lnSpc>
            </a:pPr>
            <a:r>
              <a:rPr lang="en-US" altLang="zh-CN" dirty="0">
                <a:solidFill>
                  <a:schemeClr val="accent1"/>
                </a:solidFill>
              </a:rPr>
              <a:t>Chunk——</a:t>
            </a:r>
            <a:r>
              <a:rPr lang="zh-CN" altLang="en-US" dirty="0"/>
              <a:t>按照预先规定的大小，将分配的内存分割成各种特定长度的块。</a:t>
            </a:r>
            <a:endParaRPr lang="en-US" altLang="zh-CN" dirty="0"/>
          </a:p>
          <a:p>
            <a:pPr>
              <a:lnSpc>
                <a:spcPct val="90000"/>
              </a:lnSpc>
            </a:pPr>
            <a:r>
              <a:rPr lang="en-US" altLang="zh-CN" dirty="0">
                <a:solidFill>
                  <a:schemeClr val="accent1"/>
                </a:solidFill>
              </a:rPr>
              <a:t>slab class——</a:t>
            </a:r>
            <a:r>
              <a:rPr lang="zh-CN" altLang="en-US" dirty="0"/>
              <a:t>尺寸相同的块分</a:t>
            </a:r>
            <a:r>
              <a:rPr lang="zh-CN" altLang="en-US" dirty="0">
                <a:solidFill>
                  <a:srgbClr val="00B0F0"/>
                </a:solidFill>
              </a:rPr>
              <a:t>成组（</a:t>
            </a:r>
            <a:r>
              <a:rPr lang="en-US" altLang="zh-CN" dirty="0">
                <a:solidFill>
                  <a:srgbClr val="00B0F0"/>
                </a:solidFill>
              </a:rPr>
              <a:t>chunk</a:t>
            </a:r>
            <a:r>
              <a:rPr lang="zh-CN" altLang="en-US" dirty="0">
                <a:solidFill>
                  <a:srgbClr val="00B0F0"/>
                </a:solidFill>
              </a:rPr>
              <a:t>的集合）</a:t>
            </a:r>
            <a:r>
              <a:rPr lang="zh-CN" altLang="en-US" dirty="0"/>
              <a:t>。</a:t>
            </a:r>
          </a:p>
          <a:p>
            <a:pPr>
              <a:lnSpc>
                <a:spcPct val="90000"/>
              </a:lnSpc>
            </a:pPr>
            <a:endParaRPr lang="en-US" altLang="zh-CN" dirty="0"/>
          </a:p>
          <a:p>
            <a:pPr>
              <a:lnSpc>
                <a:spcPct val="90000"/>
              </a:lnSpc>
            </a:pPr>
            <a:r>
              <a:rPr lang="zh-CN" altLang="en-US" dirty="0"/>
              <a:t>分配到的内存不会释放，重复使用已分配的内存。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sp>
        <p:nvSpPr>
          <p:cNvPr id="5" name="AutoShape 4"/>
          <p:cNvSpPr>
            <a:spLocks noChangeArrowheads="1"/>
          </p:cNvSpPr>
          <p:nvPr/>
        </p:nvSpPr>
        <p:spPr bwMode="auto">
          <a:xfrm>
            <a:off x="9072585" y="3830537"/>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97143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Slab Allocator</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pic>
        <p:nvPicPr>
          <p:cNvPr id="5" name="Picture 2" descr="http://pic001.cnblogs.com/img/dudu/200809/2008092816564538.png"/>
          <p:cNvPicPr>
            <a:picLocks noChangeAspect="1" noChangeArrowheads="1"/>
          </p:cNvPicPr>
          <p:nvPr/>
        </p:nvPicPr>
        <p:blipFill>
          <a:blip r:embed="rId2" cstate="print"/>
          <a:srcRect/>
          <a:stretch>
            <a:fillRect/>
          </a:stretch>
        </p:blipFill>
        <p:spPr bwMode="auto">
          <a:xfrm>
            <a:off x="1825335" y="1059005"/>
            <a:ext cx="7362041" cy="5480339"/>
          </a:xfrm>
          <a:prstGeom prst="rect">
            <a:avLst/>
          </a:prstGeom>
          <a:noFill/>
          <a:ln w="9525">
            <a:noFill/>
            <a:miter lim="800000"/>
            <a:headEnd/>
            <a:tailEnd/>
          </a:ln>
        </p:spPr>
      </p:pic>
    </p:spTree>
    <p:extLst>
      <p:ext uri="{BB962C8B-B14F-4D97-AF65-F5344CB8AC3E}">
        <p14:creationId xmlns:p14="http://schemas.microsoft.com/office/powerpoint/2010/main" val="1820506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pic>
        <p:nvPicPr>
          <p:cNvPr id="5" name="Picture 2" descr="http://pic001.cnblogs.com/img/dudu/200809/2008092816571451.png"/>
          <p:cNvPicPr>
            <a:picLocks noChangeAspect="1" noChangeArrowheads="1"/>
          </p:cNvPicPr>
          <p:nvPr/>
        </p:nvPicPr>
        <p:blipFill>
          <a:blip r:embed="rId2" cstate="print"/>
          <a:srcRect/>
          <a:stretch>
            <a:fillRect/>
          </a:stretch>
        </p:blipFill>
        <p:spPr bwMode="auto">
          <a:xfrm>
            <a:off x="3172809" y="1285462"/>
            <a:ext cx="6663917" cy="4577367"/>
          </a:xfrm>
          <a:prstGeom prst="rect">
            <a:avLst/>
          </a:prstGeom>
          <a:noFill/>
          <a:ln w="9525">
            <a:noFill/>
            <a:miter lim="800000"/>
            <a:headEnd/>
            <a:tailEnd/>
          </a:ln>
        </p:spPr>
      </p:pic>
      <p:sp>
        <p:nvSpPr>
          <p:cNvPr id="6" name="内容占位符 2"/>
          <p:cNvSpPr>
            <a:spLocks noGrp="1"/>
          </p:cNvSpPr>
          <p:nvPr>
            <p:ph idx="1"/>
          </p:nvPr>
        </p:nvSpPr>
        <p:spPr>
          <a:xfrm>
            <a:off x="838200" y="1285462"/>
            <a:ext cx="3138055" cy="4351338"/>
          </a:xfrm>
        </p:spPr>
        <p:txBody>
          <a:bodyPr/>
          <a:lstStyle/>
          <a:p>
            <a:pPr>
              <a:lnSpc>
                <a:spcPct val="90000"/>
              </a:lnSpc>
            </a:pPr>
            <a:r>
              <a:rPr lang="zh-CN" altLang="en-US" b="1" dirty="0"/>
              <a:t>内存使用</a:t>
            </a:r>
            <a:endParaRPr lang="en-US" altLang="zh-CN" b="1" dirty="0"/>
          </a:p>
          <a:p>
            <a:pPr>
              <a:lnSpc>
                <a:spcPct val="150000"/>
              </a:lnSpc>
            </a:pPr>
            <a:r>
              <a:rPr lang="zh-CN" altLang="en-US" sz="2400" dirty="0">
                <a:solidFill>
                  <a:schemeClr val="accent1"/>
                </a:solidFill>
              </a:rPr>
              <a:t>空闲</a:t>
            </a:r>
            <a:r>
              <a:rPr lang="en-US" altLang="zh-CN" sz="2400" dirty="0">
                <a:solidFill>
                  <a:schemeClr val="accent1"/>
                </a:solidFill>
              </a:rPr>
              <a:t>chunk</a:t>
            </a:r>
            <a:r>
              <a:rPr lang="zh-CN" altLang="en-US" sz="2400" dirty="0">
                <a:solidFill>
                  <a:schemeClr val="accent1"/>
                </a:solidFill>
              </a:rPr>
              <a:t>的列表</a:t>
            </a:r>
            <a:r>
              <a:rPr lang="zh-CN" altLang="en-US" sz="2400" dirty="0"/>
              <a:t>：</a:t>
            </a:r>
            <a:r>
              <a:rPr lang="en-US" altLang="zh-CN" sz="2400" dirty="0"/>
              <a:t>memcached</a:t>
            </a:r>
            <a:r>
              <a:rPr lang="zh-CN" altLang="en-US" sz="2400" dirty="0"/>
              <a:t>根据该列表选择</a:t>
            </a:r>
            <a:r>
              <a:rPr lang="en-US" altLang="zh-CN" sz="2400" dirty="0"/>
              <a:t>chunk</a:t>
            </a:r>
            <a:r>
              <a:rPr lang="zh-CN" altLang="en-US" sz="2400" dirty="0"/>
              <a:t>，选择最适合数据大小的</a:t>
            </a:r>
            <a:r>
              <a:rPr lang="en-US" altLang="zh-CN" sz="2400" dirty="0"/>
              <a:t>slab</a:t>
            </a:r>
            <a:r>
              <a:rPr lang="zh-CN" altLang="en-US" sz="2400" dirty="0"/>
              <a:t>。</a:t>
            </a:r>
          </a:p>
          <a:p>
            <a:pPr>
              <a:lnSpc>
                <a:spcPct val="90000"/>
              </a:lnSpc>
            </a:pPr>
            <a:endParaRPr lang="zh-CN" altLang="en-US" b="1" dirty="0"/>
          </a:p>
        </p:txBody>
      </p:sp>
    </p:spTree>
    <p:extLst>
      <p:ext uri="{BB962C8B-B14F-4D97-AF65-F5344CB8AC3E}">
        <p14:creationId xmlns:p14="http://schemas.microsoft.com/office/powerpoint/2010/main" val="69057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sp>
        <p:nvSpPr>
          <p:cNvPr id="5" name="文本占位符 2"/>
          <p:cNvSpPr txBox="1">
            <a:spLocks/>
          </p:cNvSpPr>
          <p:nvPr/>
        </p:nvSpPr>
        <p:spPr>
          <a:xfrm>
            <a:off x="726703" y="5099824"/>
            <a:ext cx="8143875" cy="1008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itchFamily="18" charset="2"/>
              <a:buNone/>
            </a:pPr>
            <a:r>
              <a:rPr lang="zh-CN" altLang="en-US" sz="2400" dirty="0">
                <a:latin typeface="微软雅黑" panose="020B0503020204020204" pitchFamily="34" charset="-122"/>
                <a:ea typeface="微软雅黑" panose="020B0503020204020204" pitchFamily="34" charset="-122"/>
              </a:rPr>
              <a:t>例：将</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字节的数据缓存到</a:t>
            </a:r>
            <a:r>
              <a:rPr lang="en-US" altLang="zh-CN" sz="2400" dirty="0">
                <a:latin typeface="微软雅黑" panose="020B0503020204020204" pitchFamily="34" charset="-122"/>
                <a:ea typeface="微软雅黑" panose="020B0503020204020204" pitchFamily="34" charset="-122"/>
              </a:rPr>
              <a:t>128</a:t>
            </a:r>
            <a:r>
              <a:rPr lang="zh-CN" altLang="en-US" sz="2400" dirty="0">
                <a:latin typeface="微软雅黑" panose="020B0503020204020204" pitchFamily="34" charset="-122"/>
                <a:ea typeface="微软雅黑" panose="020B0503020204020204" pitchFamily="34" charset="-122"/>
              </a:rPr>
              <a:t>字节的</a:t>
            </a:r>
            <a:r>
              <a:rPr lang="en-US" altLang="zh-CN" sz="2400" dirty="0">
                <a:latin typeface="微软雅黑" panose="020B0503020204020204" pitchFamily="34" charset="-122"/>
                <a:ea typeface="微软雅黑" panose="020B0503020204020204" pitchFamily="34" charset="-122"/>
              </a:rPr>
              <a:t>chunk</a:t>
            </a:r>
            <a:r>
              <a:rPr lang="zh-CN" altLang="en-US" sz="2400" dirty="0">
                <a:latin typeface="微软雅黑" panose="020B0503020204020204" pitchFamily="34" charset="-122"/>
                <a:ea typeface="微软雅黑" panose="020B0503020204020204" pitchFamily="34" charset="-122"/>
              </a:rPr>
              <a:t>中，浪费了剩余的</a:t>
            </a:r>
            <a:r>
              <a:rPr lang="en-US" altLang="zh-CN" sz="2400" dirty="0">
                <a:latin typeface="微软雅黑" panose="020B0503020204020204" pitchFamily="34" charset="-122"/>
                <a:ea typeface="微软雅黑" panose="020B0503020204020204" pitchFamily="34" charset="-122"/>
              </a:rPr>
              <a:t>28</a:t>
            </a:r>
            <a:r>
              <a:rPr lang="zh-CN" altLang="en-US" sz="2400" dirty="0">
                <a:latin typeface="微软雅黑" panose="020B0503020204020204" pitchFamily="34" charset="-122"/>
                <a:ea typeface="微软雅黑" panose="020B0503020204020204" pitchFamily="34" charset="-122"/>
              </a:rPr>
              <a:t>字节。</a:t>
            </a:r>
          </a:p>
        </p:txBody>
      </p:sp>
      <p:pic>
        <p:nvPicPr>
          <p:cNvPr id="6" name="Picture 2" descr="http://pic001.cnblogs.com/img/dudu/200809/2008092816574192.png"/>
          <p:cNvPicPr>
            <a:picLocks noChangeAspect="1" noChangeArrowheads="1"/>
          </p:cNvPicPr>
          <p:nvPr/>
        </p:nvPicPr>
        <p:blipFill>
          <a:blip r:embed="rId2" cstate="print"/>
          <a:srcRect/>
          <a:stretch>
            <a:fillRect/>
          </a:stretch>
        </p:blipFill>
        <p:spPr bwMode="auto">
          <a:xfrm>
            <a:off x="2084015" y="2956699"/>
            <a:ext cx="4881563" cy="2071687"/>
          </a:xfrm>
          <a:prstGeom prst="rect">
            <a:avLst/>
          </a:prstGeom>
          <a:noFill/>
          <a:ln w="9525">
            <a:noFill/>
            <a:miter lim="800000"/>
            <a:headEnd/>
            <a:tailEnd/>
          </a:ln>
        </p:spPr>
      </p:pic>
      <p:sp>
        <p:nvSpPr>
          <p:cNvPr id="7" name="矩形 6"/>
          <p:cNvSpPr/>
          <p:nvPr/>
        </p:nvSpPr>
        <p:spPr>
          <a:xfrm>
            <a:off x="838200" y="1533306"/>
            <a:ext cx="7848872" cy="1200329"/>
          </a:xfrm>
          <a:prstGeom prst="rect">
            <a:avLst/>
          </a:prstGeom>
        </p:spPr>
        <p:txBody>
          <a:bodyPr wrap="square">
            <a:spAutoFit/>
          </a:bodyPr>
          <a:lstStyle/>
          <a:p>
            <a:pPr marL="0" indent="0" eaLnBrk="1" hangingPunct="1">
              <a:buFont typeface="Wingdings 2" pitchFamily="18" charset="2"/>
              <a:buNone/>
            </a:pPr>
            <a:r>
              <a:rPr lang="en-US" altLang="zh-CN" sz="2400" dirty="0">
                <a:latin typeface="微软雅黑" panose="020B0503020204020204" pitchFamily="34" charset="-122"/>
                <a:ea typeface="微软雅黑" panose="020B0503020204020204" pitchFamily="34" charset="-122"/>
              </a:rPr>
              <a:t>Slab Allocator</a:t>
            </a:r>
            <a:r>
              <a:rPr lang="zh-CN" altLang="en-US" sz="2400" dirty="0">
                <a:latin typeface="微软雅黑" panose="020B0503020204020204" pitchFamily="34" charset="-122"/>
                <a:ea typeface="微软雅黑" panose="020B0503020204020204" pitchFamily="34" charset="-122"/>
              </a:rPr>
              <a:t>解决了当初的内存碎片问题，但也产生了新问题：由于分配特定长度内存，可能无法有效利用分配的内存。 </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19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normAutofit lnSpcReduction="10000"/>
          </a:bodyPr>
          <a:lstStyle/>
          <a:p>
            <a:r>
              <a:rPr lang="en-US" altLang="zh-CN" dirty="0"/>
              <a:t>Key-value</a:t>
            </a:r>
            <a:r>
              <a:rPr lang="zh-CN" altLang="en-US" dirty="0"/>
              <a:t>数据传输</a:t>
            </a:r>
            <a:endParaRPr lang="en-US" altLang="zh-CN" dirty="0"/>
          </a:p>
          <a:p>
            <a:pPr>
              <a:lnSpc>
                <a:spcPct val="90000"/>
              </a:lnSpc>
            </a:pPr>
            <a:r>
              <a:rPr lang="zh-CN" altLang="en-US" dirty="0"/>
              <a:t>使用</a:t>
            </a:r>
            <a:r>
              <a:rPr lang="zh-CN" altLang="en-US" dirty="0">
                <a:solidFill>
                  <a:srgbClr val="FF0000"/>
                </a:solidFill>
              </a:rPr>
              <a:t>二进制协议</a:t>
            </a:r>
            <a:r>
              <a:rPr lang="zh-CN" altLang="en-US" dirty="0"/>
              <a:t>，无需</a:t>
            </a:r>
            <a:r>
              <a:rPr lang="zh-CN" altLang="en-US" dirty="0">
                <a:solidFill>
                  <a:srgbClr val="00B0F0"/>
                </a:solidFill>
              </a:rPr>
              <a:t>文本协议</a:t>
            </a:r>
            <a:r>
              <a:rPr lang="zh-CN" altLang="en-US" dirty="0"/>
              <a:t>的解析处理。</a:t>
            </a:r>
            <a:endParaRPr lang="en-US" altLang="zh-CN" dirty="0"/>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zh-CN" altLang="en-US" dirty="0"/>
              <a:t>减少性能开销，减少文本协议的漏洞。</a:t>
            </a:r>
            <a:endParaRPr lang="en-US" altLang="zh-CN" dirty="0"/>
          </a:p>
          <a:p>
            <a:pPr>
              <a:lnSpc>
                <a:spcPct val="90000"/>
              </a:lnSpc>
            </a:pPr>
            <a:r>
              <a:rPr lang="zh-CN" altLang="en-US" dirty="0"/>
              <a:t>    协议的包为</a:t>
            </a:r>
            <a:r>
              <a:rPr lang="en-US" altLang="zh-CN" dirty="0"/>
              <a:t>24</a:t>
            </a:r>
            <a:r>
              <a:rPr lang="zh-CN" altLang="en-US" dirty="0"/>
              <a:t>字节的帧，其后是键和无结构数据。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
        <p:nvSpPr>
          <p:cNvPr id="5" name="圆角矩形标注 4"/>
          <p:cNvSpPr/>
          <p:nvPr/>
        </p:nvSpPr>
        <p:spPr>
          <a:xfrm>
            <a:off x="2514782" y="2733762"/>
            <a:ext cx="6095818" cy="1051536"/>
          </a:xfrm>
          <a:prstGeom prst="wedgeRoundRectCallout">
            <a:avLst>
              <a:gd name="adj1" fmla="val -13843"/>
              <a:gd name="adj2" fmla="val -9720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400" dirty="0">
                <a:solidFill>
                  <a:srgbClr val="00B0F0"/>
                </a:solidFill>
                <a:latin typeface="微软雅黑" panose="020B0503020204020204" pitchFamily="34" charset="-122"/>
                <a:ea typeface="微软雅黑" panose="020B0503020204020204" pitchFamily="34" charset="-122"/>
              </a:rPr>
              <a:t>HTTP</a:t>
            </a:r>
            <a:r>
              <a:rPr lang="zh-CN" altLang="en-US" sz="2400" dirty="0">
                <a:solidFill>
                  <a:srgbClr val="00B0F0"/>
                </a:solidFill>
                <a:latin typeface="微软雅黑" panose="020B0503020204020204" pitchFamily="34" charset="-122"/>
                <a:ea typeface="微软雅黑" panose="020B0503020204020204" pitchFamily="34" charset="-122"/>
              </a:rPr>
              <a:t>这样基于文本的协议解析麻烦，且冗余的数据多</a:t>
            </a:r>
          </a:p>
        </p:txBody>
      </p:sp>
      <p:sp>
        <p:nvSpPr>
          <p:cNvPr id="6" name="箭头: 下 5">
            <a:extLst>
              <a:ext uri="{FF2B5EF4-FFF2-40B4-BE49-F238E27FC236}">
                <a16:creationId xmlns:a16="http://schemas.microsoft.com/office/drawing/2014/main" id="{ECCD76CF-93FA-4AE4-B256-12C13CF7152A}"/>
              </a:ext>
            </a:extLst>
          </p:cNvPr>
          <p:cNvSpPr/>
          <p:nvPr/>
        </p:nvSpPr>
        <p:spPr>
          <a:xfrm>
            <a:off x="1392572" y="2306973"/>
            <a:ext cx="209725" cy="2315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6181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
        <p:nvSpPr>
          <p:cNvPr id="5" name="内容占位符 3"/>
          <p:cNvSpPr>
            <a:spLocks noGrp="1"/>
          </p:cNvSpPr>
          <p:nvPr>
            <p:ph idx="1"/>
          </p:nvPr>
        </p:nvSpPr>
        <p:spPr>
          <a:xfrm>
            <a:off x="943379" y="3285121"/>
            <a:ext cx="8183562" cy="2786082"/>
          </a:xfrm>
        </p:spPr>
        <p:txBody>
          <a:bodyPr/>
          <a:lstStyle/>
          <a:p>
            <a:pPr marL="0" indent="0">
              <a:buNone/>
            </a:pPr>
            <a:r>
              <a:rPr lang="zh-CN" altLang="en-US" sz="2400" b="1" dirty="0"/>
              <a:t>数据传输协议：</a:t>
            </a:r>
            <a:endParaRPr lang="en-US" altLang="zh-CN" sz="2400" b="1" dirty="0"/>
          </a:p>
          <a:p>
            <a:pPr marL="0" indent="0">
              <a:buNone/>
            </a:pPr>
            <a:r>
              <a:rPr lang="en-US" altLang="zh-CN" sz="2400" dirty="0"/>
              <a:t>    HEADER</a:t>
            </a:r>
            <a:r>
              <a:rPr lang="zh-CN" altLang="en-US" sz="2400" dirty="0"/>
              <a:t>占</a:t>
            </a:r>
            <a:r>
              <a:rPr lang="en-US" altLang="zh-CN" sz="2400" dirty="0"/>
              <a:t>16</a:t>
            </a:r>
            <a:r>
              <a:rPr lang="zh-CN" altLang="en-US" sz="2400" dirty="0"/>
              <a:t>字节，包含表示包有效性的</a:t>
            </a:r>
            <a:r>
              <a:rPr lang="en-US" altLang="zh-CN" sz="2400" dirty="0"/>
              <a:t>Magic</a:t>
            </a:r>
            <a:r>
              <a:rPr lang="zh-CN" altLang="en-US" sz="2400" dirty="0"/>
              <a:t>字节、命令种类、</a:t>
            </a:r>
            <a:r>
              <a:rPr lang="zh-CN" altLang="en-US" sz="2400" dirty="0">
                <a:solidFill>
                  <a:srgbClr val="FF0000"/>
                </a:solidFill>
              </a:rPr>
              <a:t>键长度、值长度</a:t>
            </a:r>
            <a:r>
              <a:rPr lang="zh-CN" altLang="en-US" sz="2400" dirty="0"/>
              <a:t>等信息。</a:t>
            </a:r>
            <a:r>
              <a:rPr lang="zh-CN" altLang="en-US" sz="2400" dirty="0">
                <a:solidFill>
                  <a:srgbClr val="FF0000"/>
                </a:solidFill>
              </a:rPr>
              <a:t>键长度最大</a:t>
            </a:r>
            <a:r>
              <a:rPr lang="en-US" altLang="zh-CN" sz="2400" dirty="0">
                <a:solidFill>
                  <a:srgbClr val="FF0000"/>
                </a:solidFill>
              </a:rPr>
              <a:t>250</a:t>
            </a:r>
            <a:r>
              <a:rPr lang="zh-CN" altLang="en-US" sz="2400" dirty="0">
                <a:solidFill>
                  <a:srgbClr val="FF0000"/>
                </a:solidFill>
              </a:rPr>
              <a:t>字节</a:t>
            </a:r>
            <a:r>
              <a:rPr lang="zh-CN" altLang="en-US" sz="2400" dirty="0"/>
              <a:t>。</a:t>
            </a:r>
            <a:endParaRPr lang="en-US" altLang="zh-CN" sz="2400" dirty="0"/>
          </a:p>
          <a:p>
            <a:pPr marL="0" indent="0">
              <a:buNone/>
            </a:pPr>
            <a:r>
              <a:rPr lang="zh-CN" altLang="en-US" sz="2400" dirty="0"/>
              <a:t>    二进制协议中</a:t>
            </a:r>
            <a:r>
              <a:rPr lang="zh-CN" altLang="en-US" sz="2400" dirty="0">
                <a:solidFill>
                  <a:srgbClr val="FF0000"/>
                </a:solidFill>
              </a:rPr>
              <a:t>键的长度用</a:t>
            </a:r>
            <a:r>
              <a:rPr lang="en-US" altLang="zh-CN" sz="2400" dirty="0">
                <a:solidFill>
                  <a:srgbClr val="FF0000"/>
                </a:solidFill>
              </a:rPr>
              <a:t>2</a:t>
            </a:r>
            <a:r>
              <a:rPr lang="zh-CN" altLang="en-US" sz="2400" dirty="0">
                <a:solidFill>
                  <a:srgbClr val="FF0000"/>
                </a:solidFill>
              </a:rPr>
              <a:t>字节表示</a:t>
            </a:r>
            <a:r>
              <a:rPr lang="zh-CN" altLang="en-US" sz="2400" dirty="0"/>
              <a:t>。因此，</a:t>
            </a:r>
            <a:r>
              <a:rPr lang="zh-CN" altLang="en-US" sz="2400" dirty="0">
                <a:solidFill>
                  <a:srgbClr val="FF0000"/>
                </a:solidFill>
              </a:rPr>
              <a:t>理论上</a:t>
            </a:r>
            <a:r>
              <a:rPr lang="zh-CN" altLang="en-US" sz="2400" dirty="0"/>
              <a:t>最大可使用</a:t>
            </a:r>
            <a:r>
              <a:rPr lang="en-US" altLang="zh-CN" sz="2400" dirty="0"/>
              <a:t>2^16=65536</a:t>
            </a:r>
            <a:r>
              <a:rPr lang="zh-CN" altLang="en-US" sz="2400" dirty="0"/>
              <a:t>字节长的键。</a:t>
            </a:r>
          </a:p>
        </p:txBody>
      </p:sp>
      <p:pic>
        <p:nvPicPr>
          <p:cNvPr id="6" name="图片 6" descr="Memcached协议包.emf"/>
          <p:cNvPicPr>
            <a:picLocks noChangeAspect="1"/>
          </p:cNvPicPr>
          <p:nvPr/>
        </p:nvPicPr>
        <p:blipFill>
          <a:blip r:embed="rId2" cstate="print"/>
          <a:srcRect/>
          <a:stretch>
            <a:fillRect/>
          </a:stretch>
        </p:blipFill>
        <p:spPr bwMode="auto">
          <a:xfrm>
            <a:off x="2157845" y="1570609"/>
            <a:ext cx="5988050" cy="1463675"/>
          </a:xfrm>
          <a:prstGeom prst="rect">
            <a:avLst/>
          </a:prstGeom>
          <a:noFill/>
          <a:ln w="9525">
            <a:noFill/>
            <a:miter lim="800000"/>
            <a:headEnd/>
            <a:tailEnd/>
          </a:ln>
        </p:spPr>
      </p:pic>
      <p:sp>
        <p:nvSpPr>
          <p:cNvPr id="3" name="对话气泡: 圆角矩形 2">
            <a:extLst>
              <a:ext uri="{FF2B5EF4-FFF2-40B4-BE49-F238E27FC236}">
                <a16:creationId xmlns:a16="http://schemas.microsoft.com/office/drawing/2014/main" id="{399A6A71-48AE-499E-8659-61555A445042}"/>
              </a:ext>
            </a:extLst>
          </p:cNvPr>
          <p:cNvSpPr/>
          <p:nvPr/>
        </p:nvSpPr>
        <p:spPr>
          <a:xfrm>
            <a:off x="8476342" y="825293"/>
            <a:ext cx="1596571" cy="920335"/>
          </a:xfrm>
          <a:prstGeom prst="wedgeRoundRectCallout">
            <a:avLst>
              <a:gd name="adj1" fmla="val -104297"/>
              <a:gd name="adj2" fmla="val 416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网络传输的特点</a:t>
            </a:r>
          </a:p>
        </p:txBody>
      </p:sp>
    </p:spTree>
    <p:extLst>
      <p:ext uri="{BB962C8B-B14F-4D97-AF65-F5344CB8AC3E}">
        <p14:creationId xmlns:p14="http://schemas.microsoft.com/office/powerpoint/2010/main" val="3554135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
        <p:nvSpPr>
          <p:cNvPr id="5" name="文本占位符 2"/>
          <p:cNvSpPr txBox="1">
            <a:spLocks/>
          </p:cNvSpPr>
          <p:nvPr/>
        </p:nvSpPr>
        <p:spPr>
          <a:xfrm>
            <a:off x="838200" y="1285462"/>
            <a:ext cx="5705475" cy="4286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itchFamily="18" charset="2"/>
              <a:buNone/>
            </a:pPr>
            <a:r>
              <a:rPr lang="zh-CN" altLang="en-US" sz="2400" b="1" dirty="0">
                <a:latin typeface="微软雅黑" panose="020B0503020204020204" pitchFamily="34" charset="-122"/>
                <a:ea typeface="微软雅黑" panose="020B0503020204020204" pitchFamily="34" charset="-122"/>
              </a:rPr>
              <a:t>分布式缓存</a:t>
            </a:r>
            <a:endParaRPr lang="en-US" altLang="zh-CN" sz="2400" b="1" dirty="0">
              <a:latin typeface="微软雅黑" panose="020B0503020204020204" pitchFamily="34" charset="-122"/>
              <a:ea typeface="微软雅黑" panose="020B0503020204020204" pitchFamily="34" charset="-122"/>
            </a:endParaRPr>
          </a:p>
          <a:p>
            <a:pPr marL="0" indent="0">
              <a:lnSpc>
                <a:spcPct val="120000"/>
              </a:lnSpc>
              <a:buFont typeface="Wingdings 2" pitchFamily="18" charset="2"/>
              <a:buNone/>
            </a:pPr>
            <a:r>
              <a:rPr lang="zh-CN" altLang="en-US" sz="2400" dirty="0">
                <a:latin typeface="微软雅黑" panose="020B0503020204020204" pitchFamily="34" charset="-122"/>
                <a:ea typeface="微软雅黑" panose="020B0503020204020204" pitchFamily="34" charset="-122"/>
              </a:rPr>
              <a:t>向服务器添加键名为“</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的数据：</a:t>
            </a:r>
          </a:p>
          <a:p>
            <a:pPr marL="0" indent="0">
              <a:lnSpc>
                <a:spcPct val="120000"/>
              </a:lnSpc>
              <a:buFont typeface="Wingdings 2" pitchFamily="18" charset="2"/>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）向</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中添加“</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键；</a:t>
            </a:r>
          </a:p>
          <a:p>
            <a:pPr marL="0" indent="0">
              <a:lnSpc>
                <a:spcPct val="120000"/>
              </a:lnSpc>
              <a:buFont typeface="Wingdings 2" pitchFamily="18" charset="2"/>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传给客户端程序库后，客户端</a:t>
            </a:r>
            <a:r>
              <a:rPr lang="zh-CN" altLang="en-US" sz="2400" dirty="0">
                <a:solidFill>
                  <a:srgbClr val="FF0000"/>
                </a:solidFill>
                <a:latin typeface="微软雅黑" panose="020B0503020204020204" pitchFamily="34" charset="-122"/>
                <a:ea typeface="微软雅黑" panose="020B0503020204020204" pitchFamily="34" charset="-122"/>
              </a:rPr>
              <a:t>算法</a:t>
            </a:r>
            <a:r>
              <a:rPr lang="zh-CN" altLang="en-US" sz="2400" dirty="0">
                <a:latin typeface="微软雅黑" panose="020B0503020204020204" pitchFamily="34" charset="-122"/>
                <a:ea typeface="微软雅黑" panose="020B0503020204020204" pitchFamily="34" charset="-122"/>
              </a:rPr>
              <a:t>根据“键”来决定保存数据的</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服务器节点；</a:t>
            </a:r>
          </a:p>
          <a:p>
            <a:pPr marL="0" indent="0">
              <a:lnSpc>
                <a:spcPct val="120000"/>
              </a:lnSpc>
              <a:buFont typeface="Wingdings 2" pitchFamily="18" charset="2"/>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）客户端命令服务节点保存“</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及其值。</a:t>
            </a:r>
          </a:p>
        </p:txBody>
      </p:sp>
      <p:pic>
        <p:nvPicPr>
          <p:cNvPr id="6" name="Picture 1"/>
          <p:cNvPicPr>
            <a:picLocks noChangeAspect="1" noChangeArrowheads="1"/>
          </p:cNvPicPr>
          <p:nvPr/>
        </p:nvPicPr>
        <p:blipFill>
          <a:blip r:embed="rId2" cstate="print"/>
          <a:srcRect/>
          <a:stretch>
            <a:fillRect/>
          </a:stretch>
        </p:blipFill>
        <p:spPr bwMode="auto">
          <a:xfrm>
            <a:off x="6543675" y="1543915"/>
            <a:ext cx="4894243" cy="3859357"/>
          </a:xfrm>
          <a:prstGeom prst="rect">
            <a:avLst/>
          </a:prstGeom>
          <a:noFill/>
          <a:ln w="9525">
            <a:noFill/>
            <a:miter lim="800000"/>
            <a:headEnd/>
            <a:tailEnd/>
          </a:ln>
        </p:spPr>
      </p:pic>
      <p:sp>
        <p:nvSpPr>
          <p:cNvPr id="3" name="对话气泡: 圆角矩形 2">
            <a:extLst>
              <a:ext uri="{FF2B5EF4-FFF2-40B4-BE49-F238E27FC236}">
                <a16:creationId xmlns:a16="http://schemas.microsoft.com/office/drawing/2014/main" id="{EBC3DB23-167A-48C5-AF87-41F119B89C9F}"/>
              </a:ext>
            </a:extLst>
          </p:cNvPr>
          <p:cNvSpPr/>
          <p:nvPr/>
        </p:nvSpPr>
        <p:spPr>
          <a:xfrm>
            <a:off x="4702629" y="5571712"/>
            <a:ext cx="1841046" cy="926479"/>
          </a:xfrm>
          <a:prstGeom prst="wedgeRoundRectCallout">
            <a:avLst>
              <a:gd name="adj1" fmla="val -59069"/>
              <a:gd name="adj2" fmla="val -100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依靠算法而非寻址表</a:t>
            </a:r>
          </a:p>
        </p:txBody>
      </p:sp>
    </p:spTree>
    <p:extLst>
      <p:ext uri="{BB962C8B-B14F-4D97-AF65-F5344CB8AC3E}">
        <p14:creationId xmlns:p14="http://schemas.microsoft.com/office/powerpoint/2010/main" val="3980185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1285461"/>
            <a:ext cx="10515600" cy="5184611"/>
          </a:xfrm>
        </p:spPr>
        <p:txBody>
          <a:bodyPr>
            <a:normAutofit fontScale="92500" lnSpcReduction="10000"/>
          </a:bodyPr>
          <a:lstStyle/>
          <a:p>
            <a:r>
              <a:rPr lang="zh-CN" altLang="en-US" b="1" dirty="0"/>
              <a:t>分布式缓存</a:t>
            </a:r>
            <a:endParaRPr lang="en-US" altLang="zh-CN" b="1" dirty="0"/>
          </a:p>
          <a:p>
            <a:r>
              <a:rPr lang="zh-CN" altLang="en-US" dirty="0"/>
              <a:t>       早期，</a:t>
            </a:r>
            <a:r>
              <a:rPr lang="en-US" altLang="zh-CN" dirty="0"/>
              <a:t>Memcached</a:t>
            </a:r>
            <a:r>
              <a:rPr lang="zh-CN" altLang="en-US" dirty="0"/>
              <a:t>采用标准的分布式方法（对键的存储根据服务器台数的</a:t>
            </a:r>
            <a:r>
              <a:rPr lang="zh-CN" altLang="en-US" dirty="0">
                <a:solidFill>
                  <a:srgbClr val="FF0000"/>
                </a:solidFill>
              </a:rPr>
              <a:t>余数</a:t>
            </a:r>
            <a:r>
              <a:rPr lang="zh-CN" altLang="en-US" dirty="0"/>
              <a:t>进行分散）：</a:t>
            </a:r>
            <a:endParaRPr lang="en-US" altLang="zh-CN" dirty="0"/>
          </a:p>
          <a:p>
            <a:r>
              <a:rPr lang="en-US" altLang="zh-CN" dirty="0"/>
              <a:t>1</a:t>
            </a:r>
            <a:r>
              <a:rPr lang="zh-CN" altLang="en-US" dirty="0"/>
              <a:t>）求得键的整数</a:t>
            </a:r>
            <a:r>
              <a:rPr lang="zh-CN" altLang="en-US" dirty="0">
                <a:solidFill>
                  <a:srgbClr val="00B0F0"/>
                </a:solidFill>
              </a:rPr>
              <a:t>哈希</a:t>
            </a:r>
            <a:r>
              <a:rPr lang="zh-CN" altLang="en-US" dirty="0"/>
              <a:t>值；</a:t>
            </a:r>
            <a:endParaRPr lang="en-US" altLang="zh-CN" dirty="0"/>
          </a:p>
          <a:p>
            <a:r>
              <a:rPr lang="en-US" altLang="zh-CN" dirty="0"/>
              <a:t>2</a:t>
            </a:r>
            <a:r>
              <a:rPr lang="zh-CN" altLang="en-US" dirty="0"/>
              <a:t>）除以服务器台数，根据其</a:t>
            </a:r>
            <a:r>
              <a:rPr lang="zh-CN" altLang="en-US" dirty="0">
                <a:solidFill>
                  <a:srgbClr val="00B0F0"/>
                </a:solidFill>
              </a:rPr>
              <a:t>余数</a:t>
            </a:r>
            <a:r>
              <a:rPr lang="zh-CN" altLang="en-US" dirty="0"/>
              <a:t>来选择服务器。</a:t>
            </a:r>
            <a:endParaRPr lang="en-US" altLang="zh-CN" dirty="0"/>
          </a:p>
          <a:p>
            <a:r>
              <a:rPr lang="en-US" altLang="zh-CN" dirty="0"/>
              <a:t>3</a:t>
            </a:r>
            <a:r>
              <a:rPr lang="zh-CN" altLang="en-US" dirty="0"/>
              <a:t>）当选择的服务器无法连接时，</a:t>
            </a:r>
            <a:r>
              <a:rPr lang="en-US" altLang="zh-CN" dirty="0">
                <a:solidFill>
                  <a:srgbClr val="00B0F0"/>
                </a:solidFill>
              </a:rPr>
              <a:t>rehash</a:t>
            </a:r>
            <a:r>
              <a:rPr lang="en-US" altLang="zh-CN" dirty="0"/>
              <a:t>——</a:t>
            </a:r>
            <a:r>
              <a:rPr lang="zh-CN" altLang="en-US" dirty="0"/>
              <a:t>将</a:t>
            </a:r>
            <a:r>
              <a:rPr lang="zh-CN" altLang="en-US" dirty="0">
                <a:solidFill>
                  <a:srgbClr val="00B0F0"/>
                </a:solidFill>
              </a:rPr>
              <a:t>连接次数添加到键之后再次计算哈希值</a:t>
            </a:r>
            <a:r>
              <a:rPr lang="zh-CN" altLang="en-US" dirty="0"/>
              <a:t>并尝试连接。</a:t>
            </a:r>
            <a:endParaRPr lang="en-US" altLang="zh-CN" dirty="0"/>
          </a:p>
          <a:p>
            <a:endParaRPr lang="zh-CN" altLang="en-US" dirty="0"/>
          </a:p>
          <a:p>
            <a:r>
              <a:rPr lang="zh-CN" altLang="en-US" dirty="0"/>
              <a:t>       上述策略方法简单，数据的分散性一般较好。但是当添加或移除服务器时，会涉及</a:t>
            </a:r>
            <a:r>
              <a:rPr lang="zh-CN" altLang="en-US" dirty="0">
                <a:solidFill>
                  <a:srgbClr val="00B0F0"/>
                </a:solidFill>
              </a:rPr>
              <a:t>缓存重组</a:t>
            </a:r>
            <a:r>
              <a:rPr lang="zh-CN" altLang="en-US" dirty="0"/>
              <a:t>，其代价较大。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291874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3</a:t>
            </a:r>
            <a:r>
              <a:rPr lang="zh-CN" altLang="en-US" dirty="0"/>
              <a:t>章 键值对数据模型</a:t>
            </a:r>
          </a:p>
        </p:txBody>
      </p:sp>
      <p:sp>
        <p:nvSpPr>
          <p:cNvPr id="3" name="内容占位符 2"/>
          <p:cNvSpPr>
            <a:spLocks noGrp="1"/>
          </p:cNvSpPr>
          <p:nvPr>
            <p:ph idx="1"/>
          </p:nvPr>
        </p:nvSpPr>
        <p:spPr>
          <a:xfrm>
            <a:off x="838200" y="1285462"/>
            <a:ext cx="10515600" cy="5165580"/>
          </a:xfrm>
        </p:spPr>
        <p:txBody>
          <a:bodyPr>
            <a:normAutofit fontScale="92500" lnSpcReduction="10000"/>
          </a:bodyPr>
          <a:lstStyle/>
          <a:p>
            <a:r>
              <a:rPr lang="en-US" altLang="zh-CN" dirty="0"/>
              <a:t>3.1 </a:t>
            </a:r>
            <a:r>
              <a:rPr lang="zh-CN" altLang="en-US" dirty="0"/>
              <a:t>概述</a:t>
            </a:r>
            <a:endParaRPr lang="en-US" altLang="zh-CN" dirty="0"/>
          </a:p>
          <a:p>
            <a:r>
              <a:rPr lang="en-US" altLang="zh-CN" dirty="0"/>
              <a:t>  3.1.1 </a:t>
            </a:r>
            <a:r>
              <a:rPr lang="zh-CN" altLang="en-US" dirty="0"/>
              <a:t>键值对模型介绍</a:t>
            </a:r>
            <a:endParaRPr lang="en-US" altLang="zh-CN" dirty="0"/>
          </a:p>
          <a:p>
            <a:r>
              <a:rPr lang="en-US" altLang="zh-CN" dirty="0"/>
              <a:t>  3.1.2 </a:t>
            </a:r>
            <a:r>
              <a:rPr lang="zh-CN" altLang="en-US" dirty="0"/>
              <a:t>键值对模型应用现状</a:t>
            </a:r>
            <a:endParaRPr lang="en-US" altLang="zh-CN" dirty="0"/>
          </a:p>
          <a:p>
            <a:r>
              <a:rPr lang="en-US" altLang="zh-CN" dirty="0"/>
              <a:t>3.2</a:t>
            </a:r>
            <a:r>
              <a:rPr lang="zh-CN" altLang="en-US" dirty="0"/>
              <a:t> 键值对模型实际系统</a:t>
            </a:r>
            <a:endParaRPr lang="en-US" altLang="zh-CN" dirty="0"/>
          </a:p>
          <a:p>
            <a:r>
              <a:rPr lang="en-US" altLang="zh-CN" dirty="0"/>
              <a:t>  3.2.1 Memcached</a:t>
            </a:r>
          </a:p>
          <a:p>
            <a:r>
              <a:rPr lang="en-US" altLang="zh-CN" dirty="0"/>
              <a:t>  3.2.2 Dynamo</a:t>
            </a:r>
          </a:p>
          <a:p>
            <a:r>
              <a:rPr lang="en-US" altLang="zh-CN" dirty="0"/>
              <a:t>  3.2.3 Redis</a:t>
            </a:r>
          </a:p>
          <a:p>
            <a:r>
              <a:rPr lang="en-US" altLang="zh-CN" dirty="0"/>
              <a:t>  3.2.4 RAMCloud</a:t>
            </a:r>
          </a:p>
          <a:p>
            <a:r>
              <a:rPr lang="en-US" altLang="zh-CN" dirty="0"/>
              <a:t>  3.2.5 BigTable</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1604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1285462"/>
            <a:ext cx="10515600" cy="612611"/>
          </a:xfrm>
        </p:spPr>
        <p:txBody>
          <a:bodyPr/>
          <a:lstStyle/>
          <a:p>
            <a:r>
              <a:rPr lang="zh-CN" altLang="en-US" dirty="0"/>
              <a:t>一致性</a:t>
            </a:r>
            <a:r>
              <a:rPr lang="en-US" altLang="zh-CN" dirty="0"/>
              <a:t>hash</a:t>
            </a:r>
            <a:r>
              <a:rPr lang="zh-CN" altLang="en-US" dirty="0"/>
              <a:t>（</a:t>
            </a:r>
            <a:r>
              <a:rPr lang="en-US" altLang="zh-CN" dirty="0"/>
              <a:t>Consistent Hashing</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5" name="Picture 2" descr="http://pic001.cnblogs.com/img/dudu/200809/2008092817125369.png"/>
          <p:cNvPicPr>
            <a:picLocks noChangeAspect="1" noChangeArrowheads="1"/>
          </p:cNvPicPr>
          <p:nvPr/>
        </p:nvPicPr>
        <p:blipFill>
          <a:blip r:embed="rId2" cstate="print"/>
          <a:srcRect/>
          <a:stretch>
            <a:fillRect/>
          </a:stretch>
        </p:blipFill>
        <p:spPr bwMode="auto">
          <a:xfrm>
            <a:off x="2649250" y="1898073"/>
            <a:ext cx="5947530" cy="4668982"/>
          </a:xfrm>
          <a:prstGeom prst="rect">
            <a:avLst/>
          </a:prstGeom>
          <a:noFill/>
          <a:ln w="9525">
            <a:noFill/>
            <a:miter lim="800000"/>
            <a:headEnd/>
            <a:tailEnd/>
          </a:ln>
        </p:spPr>
      </p:pic>
    </p:spTree>
    <p:extLst>
      <p:ext uri="{BB962C8B-B14F-4D97-AF65-F5344CB8AC3E}">
        <p14:creationId xmlns:p14="http://schemas.microsoft.com/office/powerpoint/2010/main" val="960495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r>
              <a:rPr lang="zh-CN" altLang="en-US" dirty="0"/>
              <a:t>一致性</a:t>
            </a:r>
            <a:r>
              <a:rPr lang="en-US" altLang="zh-CN" dirty="0"/>
              <a:t>hash</a:t>
            </a:r>
            <a:r>
              <a:rPr lang="zh-CN" altLang="en-US" dirty="0"/>
              <a:t>（</a:t>
            </a:r>
            <a:r>
              <a:rPr lang="en-US" altLang="zh-CN" dirty="0"/>
              <a:t>Consistent Hashing</a:t>
            </a:r>
            <a:r>
              <a:rPr lang="zh-CN" altLang="en-US" dirty="0"/>
              <a:t>）抽象算法：</a:t>
            </a:r>
            <a:endParaRPr lang="en-US" altLang="zh-CN" dirty="0"/>
          </a:p>
          <a:p>
            <a:r>
              <a:rPr lang="en-US" altLang="zh-CN" dirty="0"/>
              <a:t>1</a:t>
            </a:r>
            <a:r>
              <a:rPr lang="zh-CN" altLang="en-US" dirty="0"/>
              <a:t>）求出服务器节点的哈希值， 将其配置到</a:t>
            </a:r>
            <a:r>
              <a:rPr lang="en-US" altLang="zh-CN" dirty="0"/>
              <a:t>0</a:t>
            </a:r>
            <a:r>
              <a:rPr lang="zh-CN" altLang="en-US" dirty="0"/>
              <a:t>～</a:t>
            </a:r>
            <a:r>
              <a:rPr lang="en-US" altLang="zh-CN" dirty="0"/>
              <a:t>2</a:t>
            </a:r>
            <a:r>
              <a:rPr lang="en-US" altLang="zh-CN" baseline="30000" dirty="0"/>
              <a:t>32</a:t>
            </a:r>
            <a:r>
              <a:rPr lang="zh-CN" altLang="en-US" dirty="0"/>
              <a:t>的圆上；</a:t>
            </a:r>
          </a:p>
          <a:p>
            <a:r>
              <a:rPr lang="en-US" altLang="zh-CN" dirty="0"/>
              <a:t>2</a:t>
            </a:r>
            <a:r>
              <a:rPr lang="zh-CN" altLang="en-US" dirty="0"/>
              <a:t>）用同样的方法求出存储数据的键的哈希值并映射到圆上；</a:t>
            </a:r>
          </a:p>
          <a:p>
            <a:r>
              <a:rPr lang="en-US" altLang="zh-CN" dirty="0"/>
              <a:t>3</a:t>
            </a:r>
            <a:r>
              <a:rPr lang="zh-CN" altLang="en-US" dirty="0"/>
              <a:t>）从数据映射到的位置开始</a:t>
            </a:r>
            <a:r>
              <a:rPr lang="zh-CN" altLang="en-US" dirty="0">
                <a:solidFill>
                  <a:srgbClr val="FF0000"/>
                </a:solidFill>
              </a:rPr>
              <a:t>顺时针</a:t>
            </a:r>
            <a:r>
              <a:rPr lang="zh-CN" altLang="en-US" dirty="0"/>
              <a:t>查找，将数据保存到找到的第一台服务器上；</a:t>
            </a:r>
          </a:p>
          <a:p>
            <a:r>
              <a:rPr lang="en-US" altLang="zh-CN" dirty="0"/>
              <a:t>4</a:t>
            </a:r>
            <a:r>
              <a:rPr lang="zh-CN" altLang="en-US" dirty="0"/>
              <a:t>）如果超过</a:t>
            </a:r>
            <a:r>
              <a:rPr lang="en-US" altLang="zh-CN" dirty="0"/>
              <a:t>2</a:t>
            </a:r>
            <a:r>
              <a:rPr lang="en-US" altLang="zh-CN" baseline="30000" dirty="0"/>
              <a:t>32</a:t>
            </a:r>
            <a:r>
              <a:rPr lang="zh-CN" altLang="en-US" dirty="0"/>
              <a:t>仍然找不到服务器，就保存到第一台服务器上。</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sp>
        <p:nvSpPr>
          <p:cNvPr id="5" name="对话气泡: 圆角矩形 4">
            <a:extLst>
              <a:ext uri="{FF2B5EF4-FFF2-40B4-BE49-F238E27FC236}">
                <a16:creationId xmlns:a16="http://schemas.microsoft.com/office/drawing/2014/main" id="{0DDA5605-2A6C-4328-A851-D06CBF01296F}"/>
              </a:ext>
            </a:extLst>
          </p:cNvPr>
          <p:cNvSpPr/>
          <p:nvPr/>
        </p:nvSpPr>
        <p:spPr>
          <a:xfrm>
            <a:off x="6516914" y="5572538"/>
            <a:ext cx="4405085" cy="552491"/>
          </a:xfrm>
          <a:prstGeom prst="wedgeRoundRectCallout">
            <a:avLst>
              <a:gd name="adj1" fmla="val -26986"/>
              <a:gd name="adj2" fmla="val -1135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地址空间有限，</a:t>
            </a:r>
            <a:r>
              <a:rPr lang="en-US" altLang="zh-CN" sz="2400" dirty="0"/>
              <a:t>32</a:t>
            </a:r>
            <a:r>
              <a:rPr lang="zh-CN" altLang="en-US" sz="2400" dirty="0"/>
              <a:t>位，</a:t>
            </a:r>
            <a:r>
              <a:rPr lang="en-US" altLang="zh-CN" sz="2400" dirty="0"/>
              <a:t>64</a:t>
            </a:r>
            <a:r>
              <a:rPr lang="zh-CN" altLang="en-US" sz="2400" dirty="0"/>
              <a:t>位</a:t>
            </a:r>
          </a:p>
        </p:txBody>
      </p:sp>
    </p:spTree>
    <p:extLst>
      <p:ext uri="{BB962C8B-B14F-4D97-AF65-F5344CB8AC3E}">
        <p14:creationId xmlns:p14="http://schemas.microsoft.com/office/powerpoint/2010/main" val="1145945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pPr>
              <a:lnSpc>
                <a:spcPct val="150000"/>
              </a:lnSpc>
            </a:pPr>
            <a:r>
              <a:rPr lang="zh-CN" altLang="en-US" dirty="0"/>
              <a:t>使用一般的</a:t>
            </a:r>
            <a:r>
              <a:rPr lang="en-US" altLang="zh-CN" dirty="0"/>
              <a:t>hash</a:t>
            </a:r>
            <a:r>
              <a:rPr lang="zh-CN" altLang="en-US" dirty="0"/>
              <a:t>函数，服务器的映射地点的分布可能出现不均匀的情况。</a:t>
            </a:r>
          </a:p>
          <a:p>
            <a:pPr>
              <a:lnSpc>
                <a:spcPct val="150000"/>
              </a:lnSpc>
            </a:pPr>
            <a:r>
              <a:rPr lang="zh-CN" altLang="en-US" dirty="0">
                <a:sym typeface="Symbol" pitchFamily="18" charset="2"/>
              </a:rPr>
              <a:t>    </a:t>
            </a:r>
            <a:endParaRPr lang="zh-CN" altLang="en-US" dirty="0">
              <a:solidFill>
                <a:schemeClr val="accent1"/>
              </a:solidFill>
              <a:sym typeface="Symbol" pitchFamily="18" charset="2"/>
            </a:endParaRPr>
          </a:p>
          <a:p>
            <a:pPr>
              <a:lnSpc>
                <a:spcPct val="150000"/>
              </a:lnSpc>
            </a:pPr>
            <a:r>
              <a:rPr lang="zh-CN" altLang="en-US" dirty="0">
                <a:solidFill>
                  <a:srgbClr val="00B0F0"/>
                </a:solidFill>
              </a:rPr>
              <a:t>虚拟节点： </a:t>
            </a:r>
          </a:p>
          <a:p>
            <a:pPr>
              <a:lnSpc>
                <a:spcPct val="150000"/>
              </a:lnSpc>
            </a:pPr>
            <a:r>
              <a:rPr lang="zh-CN" altLang="en-US" dirty="0"/>
              <a:t>    为每个物理节点（服务器）在圆环上分配</a:t>
            </a:r>
            <a:r>
              <a:rPr lang="en-US" altLang="zh-CN" dirty="0"/>
              <a:t>100</a:t>
            </a:r>
            <a:r>
              <a:rPr lang="zh-CN" altLang="en-US" dirty="0"/>
              <a:t>～</a:t>
            </a:r>
            <a:r>
              <a:rPr lang="en-US" altLang="zh-CN" dirty="0"/>
              <a:t>200</a:t>
            </a:r>
            <a:r>
              <a:rPr lang="zh-CN" altLang="en-US" dirty="0"/>
              <a:t>个点，从而抑制分布不均匀，进一步优化服务器增减时的缓存重新分布。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Tree>
    <p:extLst>
      <p:ext uri="{BB962C8B-B14F-4D97-AF65-F5344CB8AC3E}">
        <p14:creationId xmlns:p14="http://schemas.microsoft.com/office/powerpoint/2010/main" val="11912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1285462"/>
            <a:ext cx="10515600" cy="612611"/>
          </a:xfrm>
        </p:spPr>
        <p:txBody>
          <a:bodyPr/>
          <a:lstStyle/>
          <a:p>
            <a:r>
              <a:rPr lang="zh-CN" altLang="en-US" dirty="0"/>
              <a:t>虚拟结点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pic>
        <p:nvPicPr>
          <p:cNvPr id="6" name="内容占位符 4" descr="一致性hash虚拟节点.jpg"/>
          <p:cNvPicPr>
            <a:picLocks noChangeAspect="1"/>
          </p:cNvPicPr>
          <p:nvPr/>
        </p:nvPicPr>
        <p:blipFill>
          <a:blip r:embed="rId2" cstate="print"/>
          <a:srcRect/>
          <a:stretch>
            <a:fillRect/>
          </a:stretch>
        </p:blipFill>
        <p:spPr>
          <a:xfrm>
            <a:off x="2979593" y="1470314"/>
            <a:ext cx="5194300" cy="4643438"/>
          </a:xfrm>
          <a:prstGeom prst="rect">
            <a:avLst/>
          </a:prstGeom>
        </p:spPr>
      </p:pic>
    </p:spTree>
    <p:extLst>
      <p:ext uri="{BB962C8B-B14F-4D97-AF65-F5344CB8AC3E}">
        <p14:creationId xmlns:p14="http://schemas.microsoft.com/office/powerpoint/2010/main" val="3690799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a:t>3.2.2 Dynamo</a:t>
            </a:r>
          </a:p>
          <a:p>
            <a:r>
              <a:rPr lang="en-US" altLang="zh-CN" sz="2400" dirty="0">
                <a:cs typeface="+mn-ea"/>
                <a:sym typeface="+mn-ea"/>
              </a:rPr>
              <a:t>Amazon</a:t>
            </a:r>
            <a:r>
              <a:rPr lang="zh-CN" altLang="zh-CN" sz="2400" dirty="0">
                <a:latin typeface="+mn-ea"/>
                <a:cs typeface="+mn-ea"/>
                <a:sym typeface="+mn-ea"/>
              </a:rPr>
              <a:t>设计的采用</a:t>
            </a:r>
            <a:r>
              <a:rPr lang="zh-CN" altLang="zh-CN" sz="2400" dirty="0">
                <a:solidFill>
                  <a:srgbClr val="FF0000"/>
                </a:solidFill>
                <a:latin typeface="+mn-ea"/>
                <a:cs typeface="+mn-ea"/>
                <a:sym typeface="+mn-ea"/>
              </a:rPr>
              <a:t>键值对存储模型</a:t>
            </a:r>
            <a:r>
              <a:rPr lang="zh-CN" altLang="en-US" sz="2400" dirty="0">
                <a:latin typeface="+mn-ea"/>
                <a:cs typeface="+mn-ea"/>
                <a:sym typeface="+mn-ea"/>
              </a:rPr>
              <a:t>的数据管理系统，运行于</a:t>
            </a:r>
            <a:r>
              <a:rPr lang="en-US" altLang="zh-CN" sz="2400" dirty="0">
                <a:cs typeface="+mn-ea"/>
                <a:sym typeface="+mn-ea"/>
              </a:rPr>
              <a:t>Amazon</a:t>
            </a:r>
            <a:r>
              <a:rPr lang="zh-CN" altLang="en-US" sz="2400" dirty="0">
                <a:latin typeface="+mn-ea"/>
                <a:cs typeface="+mn-ea"/>
                <a:sym typeface="+mn-ea"/>
              </a:rPr>
              <a:t>电商平台，繁忙时期为</a:t>
            </a:r>
            <a:r>
              <a:rPr lang="zh-CN" altLang="en-US" sz="2400" dirty="0">
                <a:solidFill>
                  <a:srgbClr val="FF0000"/>
                </a:solidFill>
                <a:latin typeface="+mn-ea"/>
                <a:cs typeface="+mn-ea"/>
                <a:sym typeface="+mn-ea"/>
              </a:rPr>
              <a:t>数千台服务器</a:t>
            </a:r>
            <a:r>
              <a:rPr lang="zh-CN" altLang="en-US" sz="2400" dirty="0">
                <a:latin typeface="+mn-ea"/>
                <a:cs typeface="+mn-ea"/>
                <a:sym typeface="+mn-ea"/>
              </a:rPr>
              <a:t>的</a:t>
            </a:r>
            <a:r>
              <a:rPr lang="zh-CN" altLang="en-US" sz="2400" dirty="0">
                <a:solidFill>
                  <a:srgbClr val="FF0000"/>
                </a:solidFill>
                <a:latin typeface="+mn-ea"/>
                <a:cs typeface="+mn-ea"/>
                <a:sym typeface="+mn-ea"/>
              </a:rPr>
              <a:t>几千万客户</a:t>
            </a:r>
            <a:r>
              <a:rPr lang="zh-CN" altLang="en-US" sz="2400" dirty="0">
                <a:latin typeface="+mn-ea"/>
                <a:cs typeface="+mn-ea"/>
                <a:sym typeface="+mn-ea"/>
              </a:rPr>
              <a:t>服务。</a:t>
            </a:r>
            <a:endParaRPr lang="en-US" altLang="zh-CN" sz="2400" dirty="0">
              <a:latin typeface="+mn-ea"/>
              <a:cs typeface="+mn-ea"/>
              <a:sym typeface="+mn-ea"/>
            </a:endParaRPr>
          </a:p>
          <a:p>
            <a:r>
              <a:rPr lang="zh-CN" altLang="en-US" sz="2400" b="1" dirty="0">
                <a:latin typeface="+mn-ea"/>
                <a:cs typeface="+mn-ea"/>
                <a:sym typeface="+mn-ea"/>
              </a:rPr>
              <a:t>应用需求：</a:t>
            </a:r>
            <a:endParaRPr lang="en-US" altLang="zh-CN" sz="2400" b="1" dirty="0">
              <a:latin typeface="+mn-ea"/>
              <a:cs typeface="+mn-ea"/>
              <a:sym typeface="+mn-ea"/>
            </a:endParaRPr>
          </a:p>
          <a:p>
            <a:r>
              <a:rPr lang="en-US" altLang="zh-CN" sz="2400" dirty="0">
                <a:latin typeface="+mn-ea"/>
                <a:cs typeface="+mn-ea"/>
                <a:sym typeface="+mn-ea"/>
              </a:rPr>
              <a:t>    </a:t>
            </a:r>
            <a:r>
              <a:rPr lang="zh-CN" altLang="en-US" sz="2400" dirty="0">
                <a:latin typeface="+mn-ea"/>
                <a:cs typeface="+mn-ea"/>
                <a:sym typeface="+mn-ea"/>
              </a:rPr>
              <a:t>高效的数据服务，应用程序需要在数百毫秒内执行至少 </a:t>
            </a:r>
            <a:r>
              <a:rPr lang="en-US" altLang="zh-CN" sz="2400" dirty="0">
                <a:latin typeface="+mn-ea"/>
                <a:cs typeface="+mn-ea"/>
                <a:sym typeface="+mn-ea"/>
              </a:rPr>
              <a:t>99.9% </a:t>
            </a:r>
            <a:r>
              <a:rPr lang="zh-CN" altLang="en-US" sz="2400" dirty="0">
                <a:latin typeface="+mn-ea"/>
                <a:cs typeface="+mn-ea"/>
                <a:sym typeface="+mn-ea"/>
              </a:rPr>
              <a:t>的读写操作；</a:t>
            </a:r>
            <a:endParaRPr lang="en-US" altLang="zh-CN" sz="2400" dirty="0">
              <a:latin typeface="+mn-ea"/>
              <a:cs typeface="+mn-ea"/>
              <a:sym typeface="+mn-ea"/>
            </a:endParaRPr>
          </a:p>
          <a:p>
            <a:r>
              <a:rPr lang="en-US" altLang="zh-CN" sz="2400" dirty="0">
                <a:latin typeface="+mn-ea"/>
                <a:cs typeface="+mn-ea"/>
                <a:sym typeface="+mn-ea"/>
              </a:rPr>
              <a:t>    </a:t>
            </a:r>
            <a:r>
              <a:rPr lang="zh-CN" altLang="en-US" sz="2400" dirty="0">
                <a:latin typeface="+mn-ea"/>
                <a:cs typeface="+mn-ea"/>
                <a:sym typeface="+mn-ea"/>
              </a:rPr>
              <a:t>不允许出现系统中断；</a:t>
            </a:r>
            <a:endParaRPr lang="en-US" altLang="zh-CN" sz="2400" dirty="0">
              <a:latin typeface="+mn-ea"/>
              <a:cs typeface="+mn-ea"/>
              <a:sym typeface="+mn-ea"/>
            </a:endParaRPr>
          </a:p>
          <a:p>
            <a:r>
              <a:rPr lang="en-US" altLang="zh-CN" sz="2400" dirty="0">
                <a:latin typeface="+mn-ea"/>
                <a:cs typeface="+mn-ea"/>
                <a:sym typeface="+mn-ea"/>
              </a:rPr>
              <a:t>    </a:t>
            </a:r>
            <a:r>
              <a:rPr lang="zh-CN" altLang="en-US" sz="2400" dirty="0">
                <a:latin typeface="+mn-ea"/>
                <a:cs typeface="+mn-ea"/>
                <a:sym typeface="+mn-ea"/>
              </a:rPr>
              <a:t>在用户规模迅速增长时系统具有很好的水平可扩展性。</a:t>
            </a:r>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Tree>
    <p:extLst>
      <p:ext uri="{BB962C8B-B14F-4D97-AF65-F5344CB8AC3E}">
        <p14:creationId xmlns:p14="http://schemas.microsoft.com/office/powerpoint/2010/main" val="3267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20"/>
            <a:ext cx="10515600" cy="920336"/>
          </a:xfrm>
        </p:spPr>
        <p:txBody>
          <a:bodyPr>
            <a:normAutofit/>
          </a:bodyPr>
          <a:lstStyle/>
          <a:p>
            <a:r>
              <a:rPr lang="en-US" altLang="zh-CN" b="1" dirty="0"/>
              <a:t>3.2.2 Dynamo</a:t>
            </a:r>
            <a:endParaRPr lang="zh-CN" altLang="en-US" b="1" dirty="0"/>
          </a:p>
        </p:txBody>
      </p:sp>
      <p:sp>
        <p:nvSpPr>
          <p:cNvPr id="3" name="内容占位符 2"/>
          <p:cNvSpPr>
            <a:spLocks noGrp="1"/>
          </p:cNvSpPr>
          <p:nvPr>
            <p:ph idx="1"/>
          </p:nvPr>
        </p:nvSpPr>
        <p:spPr>
          <a:xfrm>
            <a:off x="838200" y="1014156"/>
            <a:ext cx="10515600" cy="5436013"/>
          </a:xfrm>
        </p:spPr>
        <p:txBody>
          <a:bodyPr>
            <a:normAutofit fontScale="25000" lnSpcReduction="20000"/>
          </a:bodyPr>
          <a:lstStyle/>
          <a:p>
            <a:r>
              <a:rPr lang="en-US" altLang="zh-CN" sz="9600" b="1" dirty="0">
                <a:cs typeface="+mn-ea"/>
                <a:sym typeface="+mn-ea"/>
              </a:rPr>
              <a:t>3.2.2.1 </a:t>
            </a:r>
            <a:r>
              <a:rPr lang="zh-CN" altLang="en-US" sz="9600" b="1" dirty="0">
                <a:cs typeface="+mn-ea"/>
                <a:sym typeface="+mn-ea"/>
              </a:rPr>
              <a:t>系统特征</a:t>
            </a:r>
          </a:p>
          <a:p>
            <a:pPr marL="361950" lvl="1" indent="-361950">
              <a:buFont typeface="Wingdings" panose="05000000000000000000" pitchFamily="2" charset="2"/>
              <a:buChar char="Ø"/>
            </a:pPr>
            <a:r>
              <a:rPr lang="zh-CN" altLang="zh-CN" sz="9600" dirty="0">
                <a:latin typeface="+mn-ea"/>
                <a:cs typeface="+mn-ea"/>
                <a:sym typeface="+mn-ea"/>
              </a:rPr>
              <a:t>存放数据量大、支持高并发、高度可用</a:t>
            </a:r>
            <a:r>
              <a:rPr lang="zh-CN" altLang="en-US" sz="9600" dirty="0">
                <a:latin typeface="+mn-ea"/>
                <a:cs typeface="+mn-ea"/>
                <a:sym typeface="+mn-ea"/>
              </a:rPr>
              <a:t>、查询速度快、</a:t>
            </a:r>
            <a:r>
              <a:rPr lang="zh-CN" altLang="zh-CN" sz="9600" dirty="0">
                <a:latin typeface="+mn-ea"/>
                <a:cs typeface="+mn-ea"/>
                <a:sym typeface="+mn-ea"/>
              </a:rPr>
              <a:t> </a:t>
            </a:r>
          </a:p>
          <a:p>
            <a:pPr marL="361950" lvl="1" indent="-361950">
              <a:buFont typeface="Wingdings" panose="05000000000000000000" pitchFamily="2" charset="2"/>
              <a:buChar char="Ø"/>
            </a:pPr>
            <a:r>
              <a:rPr lang="zh-CN" altLang="zh-CN" sz="9600" dirty="0">
                <a:latin typeface="+mn-ea"/>
                <a:cs typeface="+mn-ea"/>
                <a:sym typeface="+mn-ea"/>
              </a:rPr>
              <a:t>采用</a:t>
            </a:r>
            <a:r>
              <a:rPr lang="zh-CN" altLang="zh-CN" sz="9600" dirty="0">
                <a:solidFill>
                  <a:srgbClr val="FF0000"/>
                </a:solidFill>
                <a:latin typeface="+mn-ea"/>
                <a:cs typeface="+mn-ea"/>
                <a:sym typeface="+mn-ea"/>
              </a:rPr>
              <a:t>最终一致性</a:t>
            </a:r>
            <a:r>
              <a:rPr lang="zh-CN" altLang="zh-CN" sz="9600" dirty="0">
                <a:cs typeface="+mn-ea"/>
                <a:sym typeface="+mn-ea"/>
              </a:rPr>
              <a:t>（eventually consistent）进行数据更新</a:t>
            </a:r>
            <a:endParaRPr lang="en-US" altLang="zh-CN" sz="9600" dirty="0">
              <a:cs typeface="+mn-ea"/>
              <a:sym typeface="+mn-ea"/>
            </a:endParaRPr>
          </a:p>
          <a:p>
            <a:pPr marL="361950" lvl="1" indent="-361950">
              <a:buFont typeface="Wingdings" panose="05000000000000000000" pitchFamily="2" charset="2"/>
              <a:buChar char="Ø"/>
            </a:pPr>
            <a:r>
              <a:rPr lang="zh-CN" altLang="zh-CN" sz="9600" dirty="0">
                <a:cs typeface="+mn-ea"/>
                <a:sym typeface="+mn-ea"/>
              </a:rPr>
              <a:t>保证数据</a:t>
            </a:r>
            <a:r>
              <a:rPr lang="zh-CN" altLang="zh-CN" sz="9600" dirty="0">
                <a:solidFill>
                  <a:srgbClr val="FF0000"/>
                </a:solidFill>
                <a:cs typeface="+mn-ea"/>
                <a:sym typeface="+mn-ea"/>
              </a:rPr>
              <a:t>永远可写</a:t>
            </a:r>
            <a:r>
              <a:rPr lang="zh-CN" altLang="zh-CN" sz="9600" dirty="0">
                <a:cs typeface="+mn-ea"/>
                <a:sym typeface="+mn-ea"/>
              </a:rPr>
              <a:t>（always writable），即使网络故障，依然可以向购物车中添加商品。</a:t>
            </a:r>
          </a:p>
          <a:p>
            <a:pPr marL="361950" lvl="1" indent="-361950">
              <a:buFont typeface="Wingdings" panose="05000000000000000000" pitchFamily="2" charset="2"/>
              <a:buChar char="Ø"/>
            </a:pPr>
            <a:r>
              <a:rPr lang="zh-CN" altLang="zh-CN" sz="9600" dirty="0">
                <a:cs typeface="+mn-ea"/>
                <a:sym typeface="+mn-ea"/>
              </a:rPr>
              <a:t>具有</a:t>
            </a:r>
            <a:r>
              <a:rPr lang="zh-CN" altLang="zh-CN" sz="9600" dirty="0">
                <a:solidFill>
                  <a:srgbClr val="FF0000"/>
                </a:solidFill>
                <a:cs typeface="+mn-ea"/>
                <a:sym typeface="+mn-ea"/>
              </a:rPr>
              <a:t>异质性</a:t>
            </a:r>
            <a:endParaRPr lang="en-US" altLang="zh-CN" sz="9600" dirty="0">
              <a:solidFill>
                <a:srgbClr val="FF0000"/>
              </a:solidFill>
              <a:cs typeface="+mn-ea"/>
              <a:sym typeface="+mn-ea"/>
            </a:endParaRPr>
          </a:p>
          <a:p>
            <a:pPr lvl="1"/>
            <a:r>
              <a:rPr lang="en-US" altLang="zh-CN" sz="9600" dirty="0">
                <a:cs typeface="+mn-ea"/>
                <a:sym typeface="+mn-ea"/>
              </a:rPr>
              <a:t>    	</a:t>
            </a:r>
            <a:r>
              <a:rPr lang="zh-CN" altLang="zh-CN" sz="9600" dirty="0">
                <a:cs typeface="+mn-ea"/>
                <a:sym typeface="+mn-ea"/>
              </a:rPr>
              <a:t>负载的分配和各个独立的服务器的</a:t>
            </a:r>
            <a:r>
              <a:rPr lang="zh-CN" altLang="zh-CN" sz="9600" dirty="0">
                <a:solidFill>
                  <a:srgbClr val="FF0000"/>
                </a:solidFill>
                <a:cs typeface="+mn-ea"/>
                <a:sym typeface="+mn-ea"/>
              </a:rPr>
              <a:t>处理能力成比例</a:t>
            </a:r>
            <a:r>
              <a:rPr lang="zh-CN" altLang="zh-CN" sz="9600" dirty="0">
                <a:cs typeface="+mn-ea"/>
                <a:sym typeface="+mn-ea"/>
              </a:rPr>
              <a:t>，</a:t>
            </a:r>
            <a:endParaRPr lang="en-US" altLang="zh-CN" sz="9600" dirty="0">
              <a:cs typeface="+mn-ea"/>
              <a:sym typeface="+mn-ea"/>
            </a:endParaRPr>
          </a:p>
          <a:p>
            <a:pPr lvl="1"/>
            <a:r>
              <a:rPr lang="en-US" altLang="zh-CN" sz="9600" dirty="0">
                <a:cs typeface="+mn-ea"/>
                <a:sym typeface="+mn-ea"/>
              </a:rPr>
              <a:t>    	</a:t>
            </a:r>
            <a:r>
              <a:rPr lang="zh-CN" altLang="zh-CN" sz="9600" dirty="0">
                <a:cs typeface="+mn-ea"/>
                <a:sym typeface="+mn-ea"/>
              </a:rPr>
              <a:t>当系统中增加了一个具有高处理能力的节点时，那些处理能力低的节点并不需要立即升级</a:t>
            </a:r>
            <a:r>
              <a:rPr lang="zh-CN" altLang="en-US" sz="9600" dirty="0">
                <a:cs typeface="+mn-ea"/>
                <a:sym typeface="+mn-ea"/>
              </a:rPr>
              <a:t>。</a:t>
            </a:r>
            <a:endParaRPr lang="zh-CN" altLang="zh-CN" sz="9600" dirty="0">
              <a:cs typeface="+mn-ea"/>
              <a:sym typeface="+mn-ea"/>
            </a:endParaRPr>
          </a:p>
          <a:p>
            <a:pPr marL="271463" lvl="1" indent="-271463">
              <a:buFont typeface="Wingdings" panose="05000000000000000000" pitchFamily="2" charset="2"/>
              <a:buChar char="Ø"/>
            </a:pPr>
            <a:r>
              <a:rPr lang="zh-CN" altLang="zh-CN" sz="9600" dirty="0">
                <a:cs typeface="+mn-ea"/>
                <a:sym typeface="+mn-ea"/>
              </a:rPr>
              <a:t>具有</a:t>
            </a:r>
            <a:r>
              <a:rPr lang="zh-CN" altLang="zh-CN" sz="9600" dirty="0">
                <a:solidFill>
                  <a:srgbClr val="FF0000"/>
                </a:solidFill>
                <a:cs typeface="+mn-ea"/>
                <a:sym typeface="+mn-ea"/>
              </a:rPr>
              <a:t>对称性和去中心化</a:t>
            </a:r>
            <a:r>
              <a:rPr lang="zh-CN" altLang="zh-CN" sz="9600" dirty="0">
                <a:cs typeface="+mn-ea"/>
                <a:sym typeface="+mn-ea"/>
              </a:rPr>
              <a:t>的特征，每个dynamo节点具有同样责任，只需要很少的人工管理，存储节点添加和删除</a:t>
            </a:r>
            <a:r>
              <a:rPr lang="zh-CN" altLang="en-US" sz="9600" dirty="0">
                <a:cs typeface="+mn-ea"/>
                <a:sym typeface="+mn-ea"/>
              </a:rPr>
              <a:t>时，数据</a:t>
            </a:r>
            <a:r>
              <a:rPr lang="zh-CN" altLang="zh-CN" sz="9600" dirty="0">
                <a:cs typeface="+mn-ea"/>
                <a:sym typeface="+mn-ea"/>
              </a:rPr>
              <a:t>不需要任何手动划分或重新分布，</a:t>
            </a:r>
            <a:r>
              <a:rPr lang="zh-CN" altLang="en-US" sz="9600" dirty="0">
                <a:solidFill>
                  <a:srgbClr val="FF0000"/>
                </a:solidFill>
                <a:cs typeface="+mn-ea"/>
                <a:sym typeface="+mn-ea"/>
              </a:rPr>
              <a:t>简化了</a:t>
            </a:r>
            <a:r>
              <a:rPr lang="zh-CN" altLang="zh-CN" sz="9600" dirty="0">
                <a:solidFill>
                  <a:srgbClr val="FF0000"/>
                </a:solidFill>
                <a:cs typeface="+mn-ea"/>
                <a:sym typeface="+mn-ea"/>
              </a:rPr>
              <a:t>系统的配置和维护</a:t>
            </a:r>
            <a:r>
              <a:rPr lang="zh-CN" altLang="en-US" sz="9600" dirty="0">
                <a:cs typeface="+mn-ea"/>
                <a:sym typeface="+mn-ea"/>
              </a:rPr>
              <a:t>。</a:t>
            </a:r>
            <a:r>
              <a:rPr lang="zh-CN" altLang="zh-CN" sz="9600" dirty="0">
                <a:cs typeface="+mn-ea"/>
                <a:sym typeface="+mn-ea"/>
              </a:rPr>
              <a:t> </a:t>
            </a:r>
            <a:endParaRPr lang="zh-CN" altLang="zh-CN" sz="9600" dirty="0">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Tree>
    <p:extLst>
      <p:ext uri="{BB962C8B-B14F-4D97-AF65-F5344CB8AC3E}">
        <p14:creationId xmlns:p14="http://schemas.microsoft.com/office/powerpoint/2010/main" val="3308244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784"/>
            <a:ext cx="10515600" cy="920336"/>
          </a:xfrm>
        </p:spPr>
        <p:txBody>
          <a:bodyPr>
            <a:normAutofit/>
          </a:bodyPr>
          <a:lstStyle/>
          <a:p>
            <a:r>
              <a:rPr lang="en-US" altLang="zh-CN" sz="2400" b="1" dirty="0"/>
              <a:t>3.2.2.2 </a:t>
            </a:r>
            <a:r>
              <a:rPr lang="zh-CN" altLang="en-US" sz="2400" b="1" dirty="0"/>
              <a:t>基本设计思想</a:t>
            </a:r>
          </a:p>
        </p:txBody>
      </p:sp>
      <p:sp>
        <p:nvSpPr>
          <p:cNvPr id="3" name="内容占位符 2"/>
          <p:cNvSpPr>
            <a:spLocks noGrp="1"/>
          </p:cNvSpPr>
          <p:nvPr>
            <p:ph idx="1"/>
          </p:nvPr>
        </p:nvSpPr>
        <p:spPr>
          <a:xfrm>
            <a:off x="838200" y="550681"/>
            <a:ext cx="10515600" cy="3356301"/>
          </a:xfrm>
        </p:spPr>
        <p:txBody>
          <a:bodyPr>
            <a:normAutofit/>
          </a:bodyPr>
          <a:lstStyle/>
          <a:p>
            <a:pPr marL="457200" indent="-457200" latinLnBrk="1">
              <a:lnSpc>
                <a:spcPct val="150000"/>
              </a:lnSpc>
              <a:buSzPct val="60000"/>
              <a:buFont typeface="Wingdings" panose="05000000000000000000" pitchFamily="2" charset="2"/>
              <a:buChar char="u"/>
            </a:pPr>
            <a:r>
              <a:rPr lang="zh-CN" altLang="en-US" sz="2400" dirty="0"/>
              <a:t>为了达到高可用，</a:t>
            </a:r>
            <a:r>
              <a:rPr lang="zh-CN" altLang="en-US" sz="2400" dirty="0">
                <a:solidFill>
                  <a:srgbClr val="FF0000"/>
                </a:solidFill>
              </a:rPr>
              <a:t>牺牲一致性</a:t>
            </a:r>
            <a:r>
              <a:rPr lang="zh-CN" altLang="en-US" sz="2400" dirty="0"/>
              <a:t>；</a:t>
            </a:r>
          </a:p>
          <a:p>
            <a:pPr marL="457200" indent="-457200" latinLnBrk="1">
              <a:lnSpc>
                <a:spcPct val="150000"/>
              </a:lnSpc>
              <a:buSzPct val="60000"/>
              <a:buFont typeface="Wingdings" panose="05000000000000000000" pitchFamily="2" charset="2"/>
              <a:buChar char="u"/>
            </a:pPr>
            <a:r>
              <a:rPr lang="zh-CN" altLang="en-US" sz="2400" dirty="0">
                <a:solidFill>
                  <a:srgbClr val="FF0000"/>
                </a:solidFill>
              </a:rPr>
              <a:t>在读数据的时候</a:t>
            </a:r>
            <a:r>
              <a:rPr lang="zh-CN" altLang="en-US" sz="2400" dirty="0"/>
              <a:t>处理数据不一致的冲突；</a:t>
            </a:r>
          </a:p>
          <a:p>
            <a:pPr marL="457200" indent="-457200" latinLnBrk="1">
              <a:lnSpc>
                <a:spcPct val="150000"/>
              </a:lnSpc>
              <a:buSzPct val="60000"/>
              <a:buFont typeface="Wingdings" panose="05000000000000000000" pitchFamily="2" charset="2"/>
              <a:buChar char="u"/>
            </a:pPr>
            <a:r>
              <a:rPr lang="zh-CN" altLang="en-US" sz="2400" dirty="0">
                <a:solidFill>
                  <a:srgbClr val="FF0000"/>
                </a:solidFill>
              </a:rPr>
              <a:t>多版本读写</a:t>
            </a:r>
            <a:r>
              <a:rPr lang="zh-CN" altLang="en-US" sz="2400" dirty="0"/>
              <a:t>，根据应用层的不同需求，指定不同的</a:t>
            </a:r>
            <a:r>
              <a:rPr lang="en-US" altLang="zh-CN" sz="2400" i="1" dirty="0">
                <a:solidFill>
                  <a:srgbClr val="FF0000"/>
                </a:solidFill>
              </a:rPr>
              <a:t>NRW</a:t>
            </a:r>
            <a:r>
              <a:rPr lang="en-US" altLang="zh-CN" sz="2400" i="1" dirty="0"/>
              <a:t> </a:t>
            </a:r>
            <a:r>
              <a:rPr lang="zh-CN" altLang="en-US" sz="2400" dirty="0"/>
              <a:t>值，协调可用性和一致性；</a:t>
            </a:r>
            <a:endParaRPr lang="en-US" altLang="zh-CN" sz="2400" dirty="0"/>
          </a:p>
          <a:p>
            <a:pPr marL="457200" indent="-457200" latinLnBrk="1">
              <a:lnSpc>
                <a:spcPct val="150000"/>
              </a:lnSpc>
              <a:buSzPct val="60000"/>
              <a:buFont typeface="Wingdings" panose="05000000000000000000" pitchFamily="2" charset="2"/>
              <a:buChar char="u"/>
            </a:pPr>
            <a:r>
              <a:rPr lang="zh-CN" altLang="en-US" sz="2400" dirty="0">
                <a:solidFill>
                  <a:srgbClr val="FF0000"/>
                </a:solidFill>
              </a:rPr>
              <a:t>去中心化的维护整个集群</a:t>
            </a:r>
            <a:r>
              <a:rPr lang="zh-CN" altLang="en-US" sz="2400" dirty="0"/>
              <a:t>的成员及故障信息，采用</a:t>
            </a:r>
            <a:r>
              <a:rPr lang="en-US" altLang="zh-CN" sz="2400" dirty="0">
                <a:solidFill>
                  <a:srgbClr val="FF0000"/>
                </a:solidFill>
              </a:rPr>
              <a:t>Gossip</a:t>
            </a:r>
            <a:r>
              <a:rPr lang="zh-CN" altLang="en-US" sz="2400" dirty="0">
                <a:solidFill>
                  <a:srgbClr val="FF0000"/>
                </a:solidFill>
              </a:rPr>
              <a:t>同步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
        <p:nvSpPr>
          <p:cNvPr id="5" name="圆角矩形标注 4"/>
          <p:cNvSpPr/>
          <p:nvPr/>
        </p:nvSpPr>
        <p:spPr>
          <a:xfrm>
            <a:off x="1330035" y="3906982"/>
            <a:ext cx="5777346" cy="612648"/>
          </a:xfrm>
          <a:prstGeom prst="wedgeRoundRectCallout">
            <a:avLst>
              <a:gd name="adj1" fmla="val -55670"/>
              <a:gd name="adj2" fmla="val -392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a:latin typeface="微软雅黑" panose="020B0503020204020204" pitchFamily="34" charset="-122"/>
                <a:ea typeface="微软雅黑" panose="020B0503020204020204" pitchFamily="34" charset="-122"/>
              </a:rPr>
              <a:t>不能因为</a:t>
            </a:r>
            <a:r>
              <a:rPr lang="zh-CN" altLang="en-US" sz="2000" dirty="0">
                <a:solidFill>
                  <a:srgbClr val="FF0000"/>
                </a:solidFill>
                <a:latin typeface="微软雅黑" panose="020B0503020204020204" pitchFamily="34" charset="-122"/>
                <a:ea typeface="微软雅黑" panose="020B0503020204020204" pitchFamily="34" charset="-122"/>
              </a:rPr>
              <a:t>局部失败或并发控制</a:t>
            </a:r>
            <a:r>
              <a:rPr lang="zh-CN" altLang="en-US" sz="2000" dirty="0">
                <a:latin typeface="微软雅黑" panose="020B0503020204020204" pitchFamily="34" charset="-122"/>
                <a:ea typeface="微软雅黑" panose="020B0503020204020204" pitchFamily="34" charset="-122"/>
              </a:rPr>
              <a:t>拒绝更新</a:t>
            </a:r>
          </a:p>
        </p:txBody>
      </p:sp>
      <p:sp>
        <p:nvSpPr>
          <p:cNvPr id="6" name="圆角矩形标注 5"/>
          <p:cNvSpPr/>
          <p:nvPr/>
        </p:nvSpPr>
        <p:spPr>
          <a:xfrm>
            <a:off x="1330035" y="4610988"/>
            <a:ext cx="10023765" cy="612177"/>
          </a:xfrm>
          <a:prstGeom prst="wedgeRoundRectCallout">
            <a:avLst>
              <a:gd name="adj1" fmla="val -52629"/>
              <a:gd name="adj2" fmla="val -370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a:latin typeface="微软雅黑" panose="020B0503020204020204" pitchFamily="34" charset="-122"/>
                <a:ea typeface="微软雅黑" panose="020B0503020204020204" pitchFamily="34" charset="-122"/>
              </a:rPr>
              <a:t>应用程序</a:t>
            </a:r>
            <a:r>
              <a:rPr lang="zh-CN" altLang="en-US" sz="2000" dirty="0">
                <a:solidFill>
                  <a:srgbClr val="FF0000"/>
                </a:solidFill>
                <a:latin typeface="微软雅黑" panose="020B0503020204020204" pitchFamily="34" charset="-122"/>
                <a:ea typeface="微软雅黑" panose="020B0503020204020204" pitchFamily="34" charset="-122"/>
              </a:rPr>
              <a:t>不需要支持分层名称空间</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namespace</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复杂的关系模式</a:t>
            </a:r>
            <a:r>
              <a:rPr lang="zh-CN" altLang="en-US" sz="2000" dirty="0">
                <a:latin typeface="微软雅黑" panose="020B0503020204020204" pitchFamily="34" charset="-122"/>
                <a:ea typeface="微软雅黑" panose="020B0503020204020204" pitchFamily="34" charset="-122"/>
              </a:rPr>
              <a:t>（传统数据库）</a:t>
            </a:r>
          </a:p>
        </p:txBody>
      </p:sp>
      <p:sp>
        <p:nvSpPr>
          <p:cNvPr id="7" name="圆角矩形标注 6"/>
          <p:cNvSpPr/>
          <p:nvPr/>
        </p:nvSpPr>
        <p:spPr>
          <a:xfrm>
            <a:off x="1330035" y="5345277"/>
            <a:ext cx="9116291" cy="1389348"/>
          </a:xfrm>
          <a:prstGeom prst="wedgeRoundRectCallout">
            <a:avLst>
              <a:gd name="adj1" fmla="val -54302"/>
              <a:gd name="adj2" fmla="val -522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a:solidFill>
                  <a:srgbClr val="FF0000"/>
                </a:solidFill>
                <a:latin typeface="微软雅黑" panose="020B0503020204020204" pitchFamily="34" charset="-122"/>
                <a:ea typeface="微软雅黑" panose="020B0503020204020204" pitchFamily="34" charset="-122"/>
              </a:rPr>
              <a:t>避免通过多个节点路由请求</a:t>
            </a:r>
            <a:r>
              <a:rPr lang="zh-CN" altLang="en-US" sz="2000" dirty="0">
                <a:latin typeface="微软雅黑" panose="020B0503020204020204" pitchFamily="34" charset="-122"/>
                <a:ea typeface="微软雅黑" panose="020B0503020204020204" pitchFamily="34" charset="-122"/>
              </a:rPr>
              <a:t>（这是一些其他分布式哈希表系统采用的典型设计），因为多跳路由增加了响应时间的可变性，从而增加了更高百分比的延迟。</a:t>
            </a:r>
            <a:r>
              <a:rPr lang="en-US" altLang="zh-CN" sz="2000" dirty="0">
                <a:latin typeface="微软雅黑" panose="020B0503020204020204" pitchFamily="34" charset="-122"/>
                <a:ea typeface="微软雅黑" panose="020B0503020204020204" pitchFamily="34" charset="-122"/>
              </a:rPr>
              <a:t>Dynamo </a:t>
            </a:r>
            <a:r>
              <a:rPr lang="zh-CN" altLang="en-US" sz="2000" dirty="0">
                <a:latin typeface="微软雅黑" panose="020B0503020204020204" pitchFamily="34" charset="-122"/>
                <a:ea typeface="微软雅黑" panose="020B0503020204020204" pitchFamily="34" charset="-122"/>
              </a:rPr>
              <a:t>可以被描述为</a:t>
            </a:r>
            <a:r>
              <a:rPr lang="zh-CN" altLang="en-US" sz="2000" b="1" dirty="0">
                <a:solidFill>
                  <a:srgbClr val="FF0000"/>
                </a:solidFill>
                <a:latin typeface="微软雅黑" panose="020B0503020204020204" pitchFamily="34" charset="-122"/>
                <a:ea typeface="微软雅黑" panose="020B0503020204020204" pitchFamily="34" charset="-122"/>
              </a:rPr>
              <a:t>零跳分布式哈希表</a:t>
            </a:r>
            <a:r>
              <a:rPr lang="zh-CN" altLang="en-US" sz="2000" dirty="0">
                <a:latin typeface="微软雅黑" panose="020B0503020204020204" pitchFamily="34" charset="-122"/>
                <a:ea typeface="微软雅黑" panose="020B0503020204020204" pitchFamily="34" charset="-122"/>
              </a:rPr>
              <a:t>，每个节点在本地维护足够的路由信息，以将请求直接路由到适当的节点。</a:t>
            </a:r>
          </a:p>
        </p:txBody>
      </p:sp>
    </p:spTree>
    <p:extLst>
      <p:ext uri="{BB962C8B-B14F-4D97-AF65-F5344CB8AC3E}">
        <p14:creationId xmlns:p14="http://schemas.microsoft.com/office/powerpoint/2010/main" val="227286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3.2.2.3 </a:t>
            </a:r>
            <a:r>
              <a:rPr lang="zh-CN" altLang="en-US" sz="2400" b="1" dirty="0"/>
              <a:t>系统架构</a:t>
            </a:r>
          </a:p>
        </p:txBody>
      </p:sp>
      <p:sp>
        <p:nvSpPr>
          <p:cNvPr id="3" name="内容占位符 2"/>
          <p:cNvSpPr>
            <a:spLocks noGrp="1"/>
          </p:cNvSpPr>
          <p:nvPr>
            <p:ph idx="1"/>
          </p:nvPr>
        </p:nvSpPr>
        <p:spPr>
          <a:xfrm>
            <a:off x="838200" y="1285462"/>
            <a:ext cx="3739922" cy="5070888"/>
          </a:xfrm>
        </p:spPr>
        <p:txBody>
          <a:bodyPr>
            <a:normAutofit lnSpcReduction="10000"/>
          </a:bodyPr>
          <a:lstStyle/>
          <a:p>
            <a:pPr latinLnBrk="1">
              <a:lnSpc>
                <a:spcPct val="150000"/>
              </a:lnSpc>
              <a:buSzPct val="60000"/>
            </a:pPr>
            <a:r>
              <a:rPr lang="zh-CN" altLang="en-US" sz="2400" dirty="0"/>
              <a:t>平台是一个可由数百台服务器组成的面向服务的架构，采用了</a:t>
            </a:r>
            <a:r>
              <a:rPr lang="zh-CN" altLang="en-US" sz="2400" dirty="0">
                <a:solidFill>
                  <a:srgbClr val="FF0000"/>
                </a:solidFill>
              </a:rPr>
              <a:t>高度去中心化、松散耦合、完全分布式</a:t>
            </a:r>
            <a:r>
              <a:rPr lang="zh-CN" altLang="en-US" sz="2400" dirty="0"/>
              <a:t>的原则。</a:t>
            </a:r>
            <a:endParaRPr lang="en-US" altLang="zh-CN" sz="2400" dirty="0"/>
          </a:p>
          <a:p>
            <a:pPr latinLnBrk="1">
              <a:lnSpc>
                <a:spcPct val="150000"/>
              </a:lnSpc>
              <a:buSzPct val="60000"/>
            </a:pPr>
            <a:endParaRPr lang="en-US" altLang="zh-CN" sz="2400" dirty="0"/>
          </a:p>
          <a:p>
            <a:pPr latinLnBrk="1">
              <a:lnSpc>
                <a:spcPct val="150000"/>
              </a:lnSpc>
              <a:buSzPct val="60000"/>
            </a:pPr>
            <a:r>
              <a:rPr lang="zh-CN" altLang="en-US" sz="2400" dirty="0"/>
              <a:t>核心分布式系统技术：</a:t>
            </a:r>
            <a:r>
              <a:rPr lang="zh-CN" altLang="en-US" sz="2400" dirty="0">
                <a:solidFill>
                  <a:srgbClr val="FF0000"/>
                </a:solidFill>
              </a:rPr>
              <a:t>分区、复制、版本控制、成员资格、故障处理和扩展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5" name="图片 4"/>
          <p:cNvPicPr>
            <a:picLocks noChangeAspect="1"/>
          </p:cNvPicPr>
          <p:nvPr/>
        </p:nvPicPr>
        <p:blipFill>
          <a:blip r:embed="rId3"/>
          <a:stretch>
            <a:fillRect/>
          </a:stretch>
        </p:blipFill>
        <p:spPr>
          <a:xfrm>
            <a:off x="4578122" y="568036"/>
            <a:ext cx="5648325" cy="6188365"/>
          </a:xfrm>
          <a:prstGeom prst="rect">
            <a:avLst/>
          </a:prstGeom>
        </p:spPr>
      </p:pic>
      <p:sp>
        <p:nvSpPr>
          <p:cNvPr id="6" name="椭圆 5"/>
          <p:cNvSpPr/>
          <p:nvPr/>
        </p:nvSpPr>
        <p:spPr>
          <a:xfrm>
            <a:off x="8915400" y="3086100"/>
            <a:ext cx="1469571"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3715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3.2.2.4 </a:t>
            </a:r>
            <a:r>
              <a:rPr lang="zh-CN" altLang="en-US" sz="2400" b="1" dirty="0"/>
              <a:t>数据组织</a:t>
            </a:r>
            <a:endParaRPr lang="zh-CN" altLang="en-US" sz="2400" dirty="0"/>
          </a:p>
        </p:txBody>
      </p:sp>
      <p:sp>
        <p:nvSpPr>
          <p:cNvPr id="3" name="内容占位符 2"/>
          <p:cNvSpPr>
            <a:spLocks noGrp="1"/>
          </p:cNvSpPr>
          <p:nvPr>
            <p:ph idx="1"/>
          </p:nvPr>
        </p:nvSpPr>
        <p:spPr>
          <a:xfrm>
            <a:off x="838200" y="1285462"/>
            <a:ext cx="10515600" cy="5207412"/>
          </a:xfrm>
        </p:spPr>
        <p:txBody>
          <a:bodyPr>
            <a:normAutofit fontScale="85000" lnSpcReduction="20000"/>
          </a:bodyPr>
          <a:lstStyle/>
          <a:p>
            <a:r>
              <a:rPr lang="en-US" altLang="zh-CN" dirty="0"/>
              <a:t>Dynamo</a:t>
            </a:r>
            <a:r>
              <a:rPr lang="zh-CN" altLang="en-US" dirty="0"/>
              <a:t>内部有</a:t>
            </a:r>
            <a:r>
              <a:rPr lang="en-US" altLang="zh-CN" dirty="0">
                <a:solidFill>
                  <a:srgbClr val="FF0000"/>
                </a:solidFill>
              </a:rPr>
              <a:t>3</a:t>
            </a:r>
            <a:r>
              <a:rPr lang="zh-CN" altLang="en-US" dirty="0">
                <a:solidFill>
                  <a:srgbClr val="FF0000"/>
                </a:solidFill>
              </a:rPr>
              <a:t>个层面的概念</a:t>
            </a:r>
            <a:r>
              <a:rPr lang="zh-CN" altLang="en-US" dirty="0"/>
              <a:t>：</a:t>
            </a:r>
            <a:endParaRPr lang="en-US" altLang="zh-CN" dirty="0"/>
          </a:p>
          <a:p>
            <a:r>
              <a:rPr lang="zh-CN" altLang="en-US" dirty="0"/>
              <a:t>（</a:t>
            </a:r>
            <a:r>
              <a:rPr lang="en-US" altLang="zh-CN" dirty="0"/>
              <a:t>1</a:t>
            </a:r>
            <a:r>
              <a:rPr lang="zh-CN" altLang="en-US" dirty="0"/>
              <a:t>）</a:t>
            </a:r>
            <a:r>
              <a:rPr lang="en-US" altLang="zh-CN" b="1" dirty="0"/>
              <a:t>Key-Value</a:t>
            </a:r>
            <a:r>
              <a:rPr lang="zh-CN" altLang="en-US" dirty="0"/>
              <a:t>，</a:t>
            </a:r>
            <a:r>
              <a:rPr lang="en-US" altLang="zh-CN" dirty="0"/>
              <a:t>Key</a:t>
            </a:r>
            <a:r>
              <a:rPr lang="zh-CN" altLang="en-US" dirty="0"/>
              <a:t>唯一标识一个数据对象，</a:t>
            </a:r>
            <a:r>
              <a:rPr lang="en-US" altLang="zh-CN" dirty="0"/>
              <a:t>Value</a:t>
            </a:r>
            <a:r>
              <a:rPr lang="zh-CN" altLang="en-US" dirty="0"/>
              <a:t>表示数据对象实体，基于</a:t>
            </a:r>
            <a:r>
              <a:rPr lang="en-US" altLang="zh-CN" dirty="0"/>
              <a:t>Key</a:t>
            </a:r>
            <a:r>
              <a:rPr lang="zh-CN" altLang="en-US" dirty="0"/>
              <a:t>来读写对象。</a:t>
            </a:r>
          </a:p>
          <a:p>
            <a:r>
              <a:rPr lang="zh-CN" altLang="en-US" dirty="0"/>
              <a:t>（</a:t>
            </a:r>
            <a:r>
              <a:rPr lang="en-US" altLang="zh-CN" dirty="0"/>
              <a:t>2</a:t>
            </a:r>
            <a:r>
              <a:rPr lang="zh-CN" altLang="en-US" dirty="0"/>
              <a:t>）</a:t>
            </a:r>
            <a:r>
              <a:rPr lang="zh-CN" altLang="en-US" b="1" dirty="0"/>
              <a:t>节点</a:t>
            </a:r>
            <a:r>
              <a:rPr lang="en-US" altLang="zh-CN" b="1" dirty="0"/>
              <a:t>node</a:t>
            </a:r>
            <a:r>
              <a:rPr lang="zh-CN" altLang="en-US" dirty="0"/>
              <a:t>，节点是指一个物理主机。在每个节点上会有</a:t>
            </a:r>
            <a:r>
              <a:rPr lang="en-US" altLang="zh-CN" dirty="0">
                <a:solidFill>
                  <a:srgbClr val="FF0000"/>
                </a:solidFill>
              </a:rPr>
              <a:t>3</a:t>
            </a:r>
            <a:r>
              <a:rPr lang="zh-CN" altLang="en-US" dirty="0">
                <a:solidFill>
                  <a:srgbClr val="FF0000"/>
                </a:solidFill>
              </a:rPr>
              <a:t>个必备组件</a:t>
            </a:r>
            <a:r>
              <a:rPr lang="zh-CN" altLang="en-US" dirty="0"/>
              <a:t>：</a:t>
            </a:r>
            <a:endParaRPr lang="en-US" altLang="zh-CN" dirty="0"/>
          </a:p>
          <a:p>
            <a:pPr marL="457200" indent="-457200">
              <a:buFont typeface="Wingdings" panose="05000000000000000000" pitchFamily="2" charset="2"/>
              <a:buChar char="Ø"/>
            </a:pPr>
            <a:r>
              <a:rPr lang="zh-CN" altLang="en-US" dirty="0"/>
              <a:t>请求</a:t>
            </a:r>
            <a:r>
              <a:rPr lang="zh-CN" altLang="en-US" dirty="0">
                <a:solidFill>
                  <a:srgbClr val="FF0000"/>
                </a:solidFill>
              </a:rPr>
              <a:t>协调器</a:t>
            </a:r>
            <a:r>
              <a:rPr lang="zh-CN" altLang="en-US" dirty="0"/>
              <a:t>（</a:t>
            </a:r>
            <a:r>
              <a:rPr lang="en-US" altLang="zh-CN" dirty="0"/>
              <a:t>request coordination</a:t>
            </a:r>
            <a:r>
              <a:rPr lang="zh-CN" altLang="en-US" dirty="0"/>
              <a:t>）</a:t>
            </a:r>
            <a:endParaRPr lang="en-US" altLang="zh-CN" dirty="0"/>
          </a:p>
          <a:p>
            <a:pPr marL="457200" indent="-457200">
              <a:buFont typeface="Wingdings" panose="05000000000000000000" pitchFamily="2" charset="2"/>
              <a:buChar char="Ø"/>
            </a:pPr>
            <a:r>
              <a:rPr lang="zh-CN" altLang="en-US" dirty="0"/>
              <a:t>成员与失败</a:t>
            </a:r>
            <a:r>
              <a:rPr lang="zh-CN" altLang="en-US" dirty="0">
                <a:solidFill>
                  <a:srgbClr val="FF0000"/>
                </a:solidFill>
              </a:rPr>
              <a:t>检测</a:t>
            </a:r>
            <a:endParaRPr lang="en-US" altLang="zh-CN" dirty="0">
              <a:solidFill>
                <a:srgbClr val="FF0000"/>
              </a:solidFill>
            </a:endParaRPr>
          </a:p>
          <a:p>
            <a:pPr marL="457200" indent="-457200">
              <a:buFont typeface="Wingdings" panose="05000000000000000000" pitchFamily="2" charset="2"/>
              <a:buChar char="Ø"/>
            </a:pPr>
            <a:r>
              <a:rPr lang="zh-CN" altLang="en-US" dirty="0"/>
              <a:t>本地</a:t>
            </a:r>
            <a:r>
              <a:rPr lang="zh-CN" altLang="en-US" dirty="0">
                <a:solidFill>
                  <a:srgbClr val="FF0000"/>
                </a:solidFill>
              </a:rPr>
              <a:t>持久引擎</a:t>
            </a:r>
            <a:r>
              <a:rPr lang="zh-CN" altLang="en-US" dirty="0"/>
              <a:t>（</a:t>
            </a:r>
            <a:r>
              <a:rPr lang="en-US" altLang="zh-CN" dirty="0"/>
              <a:t>local persistence engine</a:t>
            </a:r>
            <a:r>
              <a:rPr lang="zh-CN" altLang="en-US" dirty="0"/>
              <a:t>）：本地持久化引擎组件是一个可插拔的持久化组件，支持不同的存储引擎，应用程序可以根据需要选择最合适的存储引擎，例如</a:t>
            </a:r>
            <a:r>
              <a:rPr lang="en-US" altLang="zh-CN" dirty="0"/>
              <a:t>MySQL</a:t>
            </a:r>
            <a:r>
              <a:rPr lang="zh-CN" altLang="en-US" dirty="0"/>
              <a:t>。</a:t>
            </a:r>
          </a:p>
          <a:p>
            <a:r>
              <a:rPr lang="zh-CN" altLang="en-US" dirty="0"/>
              <a:t>（</a:t>
            </a:r>
            <a:r>
              <a:rPr lang="en-US" altLang="zh-CN" dirty="0"/>
              <a:t>3</a:t>
            </a:r>
            <a:r>
              <a:rPr lang="zh-CN" altLang="en-US" dirty="0"/>
              <a:t>）</a:t>
            </a:r>
            <a:r>
              <a:rPr lang="zh-CN" altLang="en-US" b="1" dirty="0"/>
              <a:t>实例</a:t>
            </a:r>
            <a:r>
              <a:rPr lang="en-US" altLang="zh-CN" b="1" dirty="0"/>
              <a:t>instance</a:t>
            </a:r>
            <a:r>
              <a:rPr lang="zh-CN" altLang="en-US" dirty="0"/>
              <a:t>，每个实例由</a:t>
            </a:r>
            <a:r>
              <a:rPr lang="zh-CN" altLang="en-US" dirty="0">
                <a:solidFill>
                  <a:srgbClr val="FF0000"/>
                </a:solidFill>
              </a:rPr>
              <a:t>一组节点</a:t>
            </a:r>
            <a:r>
              <a:rPr lang="zh-CN" altLang="en-US" dirty="0"/>
              <a:t>组成，从应用的角度看是一个服务，提供</a:t>
            </a:r>
            <a:r>
              <a:rPr lang="en-US" altLang="zh-CN" dirty="0"/>
              <a:t>I/O</a:t>
            </a:r>
            <a:r>
              <a:rPr lang="zh-CN" altLang="en-US" dirty="0"/>
              <a:t>功能。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spTree>
    <p:extLst>
      <p:ext uri="{BB962C8B-B14F-4D97-AF65-F5344CB8AC3E}">
        <p14:creationId xmlns:p14="http://schemas.microsoft.com/office/powerpoint/2010/main" val="3820246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10515600" cy="5070888"/>
          </a:xfrm>
        </p:spPr>
        <p:txBody>
          <a:bodyPr>
            <a:normAutofit lnSpcReduction="10000"/>
          </a:bodyPr>
          <a:lstStyle/>
          <a:p>
            <a:r>
              <a:rPr lang="zh-CN" altLang="en-US" sz="2400" b="1" dirty="0">
                <a:latin typeface="+mn-ea"/>
                <a:cs typeface="+mn-ea"/>
                <a:sym typeface="+mn-ea"/>
              </a:rPr>
              <a:t>数据结构：</a:t>
            </a:r>
            <a:r>
              <a:rPr lang="zh-CN" altLang="zh-CN" sz="2400" dirty="0">
                <a:latin typeface="+mn-ea"/>
                <a:cs typeface="+mn-ea"/>
                <a:sym typeface="+mn-ea"/>
              </a:rPr>
              <a:t>Dynamo系统里，主要包括</a:t>
            </a:r>
            <a:r>
              <a:rPr lang="zh-CN" altLang="zh-CN" sz="2400" dirty="0">
                <a:solidFill>
                  <a:srgbClr val="FF0000"/>
                </a:solidFill>
                <a:latin typeface="+mn-ea"/>
                <a:cs typeface="+mn-ea"/>
                <a:sym typeface="+mn-ea"/>
              </a:rPr>
              <a:t>表（Table）、数据项（Item）、属性（Attribute）</a:t>
            </a:r>
            <a:r>
              <a:rPr lang="zh-CN" altLang="zh-CN" sz="2400" dirty="0">
                <a:latin typeface="+mn-ea"/>
                <a:cs typeface="+mn-ea"/>
                <a:sym typeface="+mn-ea"/>
              </a:rPr>
              <a:t>等组件。</a:t>
            </a:r>
            <a:endParaRPr lang="en-US" altLang="zh-CN" sz="2400" dirty="0">
              <a:latin typeface="+mn-ea"/>
              <a:cs typeface="+mn-ea"/>
              <a:sym typeface="+mn-ea"/>
            </a:endParaRPr>
          </a:p>
          <a:p>
            <a:pPr marL="342900" indent="-342900">
              <a:buFont typeface="Wingdings" panose="05000000000000000000" pitchFamily="2" charset="2"/>
              <a:buChar char="Ø"/>
            </a:pPr>
            <a:r>
              <a:rPr lang="en-US" altLang="zh-CN" sz="2400" dirty="0">
                <a:latin typeface="+mn-ea"/>
                <a:cs typeface="+mn-ea"/>
                <a:sym typeface="+mn-ea"/>
              </a:rPr>
              <a:t>      </a:t>
            </a:r>
            <a:r>
              <a:rPr lang="zh-CN" altLang="en-US" sz="2400" dirty="0">
                <a:solidFill>
                  <a:srgbClr val="FF0000"/>
                </a:solidFill>
                <a:latin typeface="+mn-ea"/>
                <a:cs typeface="+mn-ea"/>
                <a:sym typeface="+mn-ea"/>
              </a:rPr>
              <a:t>表</a:t>
            </a:r>
            <a:r>
              <a:rPr lang="zh-CN" altLang="zh-CN" sz="2400" dirty="0">
                <a:latin typeface="+mn-ea"/>
                <a:cs typeface="+mn-ea"/>
                <a:sym typeface="+mn-ea"/>
              </a:rPr>
              <a:t>类似于关系数据库，表是所有数据的集合。</a:t>
            </a:r>
            <a:endParaRPr lang="en-US" altLang="zh-CN" sz="2400" dirty="0">
              <a:latin typeface="+mn-ea"/>
              <a:cs typeface="+mn-ea"/>
              <a:sym typeface="+mn-ea"/>
            </a:endParaRPr>
          </a:p>
          <a:p>
            <a:pPr marL="342900" indent="-342900">
              <a:buFont typeface="Wingdings" panose="05000000000000000000" pitchFamily="2" charset="2"/>
              <a:buChar char="Ø"/>
            </a:pPr>
            <a:r>
              <a:rPr lang="en-US" altLang="zh-CN" sz="2400" dirty="0">
                <a:latin typeface="+mn-ea"/>
                <a:cs typeface="+mn-ea"/>
                <a:sym typeface="+mn-ea"/>
              </a:rPr>
              <a:t>      </a:t>
            </a:r>
            <a:r>
              <a:rPr lang="zh-CN" altLang="zh-CN" sz="2400" dirty="0">
                <a:latin typeface="+mn-ea"/>
                <a:cs typeface="+mn-ea"/>
                <a:sym typeface="+mn-ea"/>
              </a:rPr>
              <a:t>每个表包含多个</a:t>
            </a:r>
            <a:r>
              <a:rPr lang="zh-CN" altLang="en-US" sz="2400" dirty="0">
                <a:solidFill>
                  <a:srgbClr val="FF0000"/>
                </a:solidFill>
                <a:latin typeface="+mn-ea"/>
                <a:cs typeface="+mn-ea"/>
                <a:sym typeface="+mn-ea"/>
              </a:rPr>
              <a:t>数据项（项目）</a:t>
            </a:r>
            <a:r>
              <a:rPr lang="zh-CN" altLang="en-US" sz="2400" dirty="0">
                <a:latin typeface="+mn-ea"/>
                <a:cs typeface="+mn-ea"/>
                <a:sym typeface="+mn-ea"/>
              </a:rPr>
              <a:t>，</a:t>
            </a:r>
            <a:r>
              <a:rPr lang="zh-CN" altLang="zh-CN" sz="2400" dirty="0">
                <a:latin typeface="+mn-ea"/>
                <a:cs typeface="+mn-ea"/>
                <a:sym typeface="+mn-ea"/>
              </a:rPr>
              <a:t>每个项目包含</a:t>
            </a:r>
            <a:r>
              <a:rPr lang="zh-CN" altLang="zh-CN" sz="2400" dirty="0">
                <a:solidFill>
                  <a:srgbClr val="FF0000"/>
                </a:solidFill>
                <a:latin typeface="+mn-ea"/>
                <a:cs typeface="+mn-ea"/>
                <a:sym typeface="+mn-ea"/>
              </a:rPr>
              <a:t>一组属性</a:t>
            </a:r>
            <a:r>
              <a:rPr lang="zh-CN" altLang="zh-CN" sz="2400" dirty="0">
                <a:latin typeface="+mn-ea"/>
                <a:cs typeface="+mn-ea"/>
                <a:sym typeface="+mn-ea"/>
              </a:rPr>
              <a:t>，具有不同于所有其他项目的唯一标识，</a:t>
            </a:r>
            <a:r>
              <a:rPr lang="zh-CN" altLang="zh-CN" sz="2400" dirty="0">
                <a:solidFill>
                  <a:srgbClr val="FF0000"/>
                </a:solidFill>
                <a:latin typeface="+mn-ea"/>
                <a:cs typeface="+mn-ea"/>
                <a:sym typeface="+mn-ea"/>
              </a:rPr>
              <a:t>类似于关系数据库中的一行</a:t>
            </a:r>
            <a:r>
              <a:rPr lang="zh-CN" altLang="zh-CN" sz="2400" dirty="0">
                <a:latin typeface="+mn-ea"/>
                <a:cs typeface="+mn-ea"/>
                <a:sym typeface="+mn-ea"/>
              </a:rPr>
              <a:t>。</a:t>
            </a:r>
            <a:endParaRPr lang="en-US" altLang="zh-CN" sz="2400" dirty="0">
              <a:latin typeface="+mn-ea"/>
              <a:cs typeface="+mn-ea"/>
              <a:sym typeface="+mn-ea"/>
            </a:endParaRPr>
          </a:p>
          <a:p>
            <a:pPr marL="342900" indent="-342900">
              <a:buFont typeface="Wingdings" panose="05000000000000000000" pitchFamily="2" charset="2"/>
              <a:buChar char="Ø"/>
            </a:pPr>
            <a:r>
              <a:rPr lang="en-US" altLang="zh-CN" sz="2400" dirty="0">
                <a:latin typeface="+mn-ea"/>
                <a:cs typeface="+mn-ea"/>
                <a:sym typeface="+mn-ea"/>
              </a:rPr>
              <a:t>      </a:t>
            </a:r>
            <a:r>
              <a:rPr lang="zh-CN" altLang="zh-CN" sz="2400" dirty="0">
                <a:latin typeface="+mn-ea"/>
                <a:cs typeface="+mn-ea"/>
                <a:sym typeface="+mn-ea"/>
              </a:rPr>
              <a:t>属性是基础的数据元素，</a:t>
            </a:r>
            <a:r>
              <a:rPr lang="zh-CN" altLang="en-US" sz="2400" dirty="0">
                <a:latin typeface="+mn-ea"/>
                <a:cs typeface="+mn-ea"/>
                <a:sym typeface="+mn-ea"/>
              </a:rPr>
              <a:t>可以不再</a:t>
            </a:r>
            <a:r>
              <a:rPr lang="zh-CN" altLang="zh-CN" sz="2400" dirty="0">
                <a:latin typeface="+mn-ea"/>
                <a:cs typeface="+mn-ea"/>
                <a:sym typeface="+mn-ea"/>
              </a:rPr>
              <a:t>进一步分解，类似于关系数据库中的列。</a:t>
            </a:r>
            <a:r>
              <a:rPr lang="zh-CN" altLang="zh-CN" sz="2400" dirty="0">
                <a:cs typeface="+mn-ea"/>
              </a:rPr>
              <a:t>除主键外，表的</a:t>
            </a:r>
            <a:r>
              <a:rPr lang="zh-CN" altLang="zh-CN" sz="2400" dirty="0">
                <a:solidFill>
                  <a:srgbClr val="FF0000"/>
                </a:solidFill>
                <a:cs typeface="+mn-ea"/>
              </a:rPr>
              <a:t>属性及其数据类型不需要预先定义，每个数据项都能拥有自己独特的属性。</a:t>
            </a:r>
            <a:endParaRPr lang="en-US" altLang="zh-CN" sz="2400" dirty="0">
              <a:solidFill>
                <a:srgbClr val="FF0000"/>
              </a:solidFill>
              <a:latin typeface="+mn-ea"/>
              <a:cs typeface="+mn-ea"/>
              <a:sym typeface="+mn-ea"/>
            </a:endParaRPr>
          </a:p>
          <a:p>
            <a:r>
              <a:rPr lang="en-US" altLang="zh-CN" sz="2400" dirty="0">
                <a:solidFill>
                  <a:srgbClr val="00B0F0"/>
                </a:solidFill>
                <a:latin typeface="+mn-ea"/>
                <a:cs typeface="+mn-ea"/>
              </a:rPr>
              <a:t>       </a:t>
            </a:r>
            <a:r>
              <a:rPr lang="zh-CN" altLang="zh-CN" sz="2400" dirty="0">
                <a:solidFill>
                  <a:srgbClr val="00B0F0"/>
                </a:solidFill>
                <a:latin typeface="+mn-ea"/>
                <a:cs typeface="+mn-ea"/>
              </a:rPr>
              <a:t>大多数属性是标量类型的，只能具有一个值，如字符串、数字等。</a:t>
            </a:r>
            <a:r>
              <a:rPr lang="zh-CN" altLang="zh-CN" sz="2400" dirty="0">
                <a:solidFill>
                  <a:srgbClr val="FF0000"/>
                </a:solidFill>
                <a:latin typeface="+mn-ea"/>
                <a:cs typeface="+mn-ea"/>
              </a:rPr>
              <a:t>也有一些属性是复杂类型的</a:t>
            </a:r>
            <a:r>
              <a:rPr lang="zh-CN" altLang="zh-CN" sz="2400" dirty="0">
                <a:solidFill>
                  <a:srgbClr val="00B0F0"/>
                </a:solidFill>
                <a:latin typeface="+mn-ea"/>
                <a:cs typeface="+mn-ea"/>
              </a:rPr>
              <a:t>，具有嵌套属性如</a:t>
            </a:r>
            <a:r>
              <a:rPr lang="en-US" altLang="zh-CN" sz="2400" dirty="0">
                <a:solidFill>
                  <a:srgbClr val="00B0F0"/>
                </a:solidFill>
                <a:latin typeface="+mn-ea"/>
                <a:cs typeface="+mn-ea"/>
              </a:rPr>
              <a:t>Address</a:t>
            </a:r>
            <a:r>
              <a:rPr lang="zh-CN" altLang="zh-CN" sz="2400" dirty="0">
                <a:solidFill>
                  <a:srgbClr val="00B0F0"/>
                </a:solidFill>
                <a:latin typeface="+mn-ea"/>
                <a:cs typeface="+mn-ea"/>
              </a:rPr>
              <a:t>。</a:t>
            </a:r>
            <a:r>
              <a:rPr lang="en-US" altLang="zh-CN" sz="2400" dirty="0">
                <a:solidFill>
                  <a:srgbClr val="00B0F0"/>
                </a:solidFill>
                <a:latin typeface="+mn-ea"/>
                <a:cs typeface="+mn-ea"/>
              </a:rPr>
              <a:t>Dynamo</a:t>
            </a:r>
            <a:r>
              <a:rPr lang="zh-CN" altLang="zh-CN" sz="2400" dirty="0">
                <a:solidFill>
                  <a:srgbClr val="00B0F0"/>
                </a:solidFill>
                <a:latin typeface="+mn-ea"/>
                <a:cs typeface="+mn-ea"/>
              </a:rPr>
              <a:t>系统支持</a:t>
            </a:r>
            <a:r>
              <a:rPr lang="zh-CN" altLang="zh-CN" sz="2400" dirty="0">
                <a:solidFill>
                  <a:srgbClr val="FF0000"/>
                </a:solidFill>
                <a:latin typeface="+mn-ea"/>
                <a:cs typeface="+mn-ea"/>
              </a:rPr>
              <a:t>最高</a:t>
            </a:r>
            <a:r>
              <a:rPr lang="en-US" altLang="zh-CN" sz="2400" dirty="0">
                <a:solidFill>
                  <a:srgbClr val="FF0000"/>
                </a:solidFill>
                <a:latin typeface="+mn-ea"/>
                <a:cs typeface="+mn-ea"/>
              </a:rPr>
              <a:t> 32</a:t>
            </a:r>
            <a:r>
              <a:rPr lang="zh-CN" altLang="zh-CN" sz="2400" dirty="0">
                <a:solidFill>
                  <a:srgbClr val="FF0000"/>
                </a:solidFill>
                <a:latin typeface="+mn-ea"/>
                <a:cs typeface="+mn-ea"/>
              </a:rPr>
              <a:t>级深度的嵌套属性</a:t>
            </a:r>
            <a:r>
              <a:rPr lang="zh-CN" altLang="zh-CN" sz="2400" dirty="0">
                <a:solidFill>
                  <a:srgbClr val="00B0F0"/>
                </a:solidFill>
                <a:latin typeface="+mn-ea"/>
                <a:cs typeface="+mn-ea"/>
              </a:rPr>
              <a:t>。 </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Tree>
    <p:extLst>
      <p:ext uri="{BB962C8B-B14F-4D97-AF65-F5344CB8AC3E}">
        <p14:creationId xmlns:p14="http://schemas.microsoft.com/office/powerpoint/2010/main" val="90200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 </a:t>
            </a:r>
            <a:r>
              <a:rPr lang="zh-CN" altLang="en-US" dirty="0"/>
              <a:t>概述</a:t>
            </a:r>
            <a:endParaRPr lang="en-US" altLang="zh-CN" dirty="0"/>
          </a:p>
        </p:txBody>
      </p:sp>
      <p:sp>
        <p:nvSpPr>
          <p:cNvPr id="3" name="内容占位符 2"/>
          <p:cNvSpPr>
            <a:spLocks noGrp="1"/>
          </p:cNvSpPr>
          <p:nvPr>
            <p:ph idx="1"/>
          </p:nvPr>
        </p:nvSpPr>
        <p:spPr>
          <a:xfrm>
            <a:off x="838200" y="1285462"/>
            <a:ext cx="10515600" cy="5215822"/>
          </a:xfrm>
        </p:spPr>
        <p:txBody>
          <a:bodyPr>
            <a:normAutofit fontScale="77500" lnSpcReduction="20000"/>
          </a:bodyPr>
          <a:lstStyle/>
          <a:p>
            <a:pPr lvl="0"/>
            <a:r>
              <a:rPr lang="zh-CN" altLang="en-US" dirty="0"/>
              <a:t>数据模型组成要素</a:t>
            </a:r>
            <a:endParaRPr lang="en-US" altLang="zh-CN" dirty="0"/>
          </a:p>
          <a:p>
            <a:pPr lvl="0"/>
            <a:r>
              <a:rPr lang="zh-CN" altLang="en-US" b="1" dirty="0"/>
              <a:t>数据结构</a:t>
            </a:r>
            <a:endParaRPr lang="en-US" altLang="zh-CN" b="1" dirty="0"/>
          </a:p>
          <a:p>
            <a:pPr lvl="0"/>
            <a:r>
              <a:rPr lang="en-US" altLang="zh-CN" dirty="0"/>
              <a:t>      </a:t>
            </a:r>
            <a:r>
              <a:rPr lang="zh-CN" altLang="en-US" dirty="0"/>
              <a:t>描述所存储数据的类型、内容、性质等，是目标类型的集合，一般可分为：</a:t>
            </a:r>
            <a:endParaRPr lang="en-US" altLang="zh-CN" dirty="0"/>
          </a:p>
          <a:p>
            <a:pPr lvl="0"/>
            <a:r>
              <a:rPr lang="zh-CN" altLang="en-US" dirty="0"/>
              <a:t>（</a:t>
            </a:r>
            <a:r>
              <a:rPr lang="en-US" altLang="zh-CN" dirty="0"/>
              <a:t>1</a:t>
            </a:r>
            <a:r>
              <a:rPr lang="zh-CN" altLang="en-US" dirty="0"/>
              <a:t>）</a:t>
            </a:r>
            <a:r>
              <a:rPr lang="zh-CN" altLang="en-US" b="1" dirty="0"/>
              <a:t>标量类型</a:t>
            </a:r>
            <a:r>
              <a:rPr lang="zh-CN" altLang="en-US" dirty="0"/>
              <a:t>，准确的表示一个值，如数字、字符串、二进制、布尔值等。</a:t>
            </a:r>
            <a:endParaRPr lang="en-US" altLang="zh-CN" dirty="0"/>
          </a:p>
          <a:p>
            <a:pPr lvl="0"/>
            <a:r>
              <a:rPr lang="zh-CN" altLang="en-US" dirty="0"/>
              <a:t>（</a:t>
            </a:r>
            <a:r>
              <a:rPr lang="en-US" altLang="zh-CN" dirty="0"/>
              <a:t>2</a:t>
            </a:r>
            <a:r>
              <a:rPr lang="zh-CN" altLang="en-US" dirty="0"/>
              <a:t>）</a:t>
            </a:r>
            <a:r>
              <a:rPr lang="zh-CN" altLang="en-US" b="1" dirty="0"/>
              <a:t>复杂类型</a:t>
            </a:r>
            <a:r>
              <a:rPr lang="zh-CN" altLang="en-US" dirty="0"/>
              <a:t>，可表示为具有</a:t>
            </a:r>
            <a:r>
              <a:rPr lang="zh-CN" altLang="en-US" dirty="0">
                <a:solidFill>
                  <a:srgbClr val="FF0000"/>
                </a:solidFill>
              </a:rPr>
              <a:t>嵌套属性</a:t>
            </a:r>
            <a:r>
              <a:rPr lang="zh-CN" altLang="en-US" dirty="0"/>
              <a:t>的复杂结构，包括</a:t>
            </a:r>
            <a:r>
              <a:rPr lang="zh-CN" altLang="en-US" dirty="0">
                <a:solidFill>
                  <a:srgbClr val="FF0000"/>
                </a:solidFill>
              </a:rPr>
              <a:t>列表、映射、对象</a:t>
            </a:r>
            <a:r>
              <a:rPr lang="zh-CN" altLang="en-US" dirty="0"/>
              <a:t>等。</a:t>
            </a:r>
            <a:endParaRPr lang="en-US" altLang="zh-CN" dirty="0"/>
          </a:p>
          <a:p>
            <a:pPr lvl="0"/>
            <a:r>
              <a:rPr lang="zh-CN" altLang="en-US" dirty="0"/>
              <a:t>（</a:t>
            </a:r>
            <a:r>
              <a:rPr lang="en-US" altLang="zh-CN" dirty="0"/>
              <a:t>3</a:t>
            </a:r>
            <a:r>
              <a:rPr lang="zh-CN" altLang="en-US" dirty="0"/>
              <a:t>）</a:t>
            </a:r>
            <a:r>
              <a:rPr lang="zh-CN" altLang="en-US" b="1" dirty="0"/>
              <a:t>集合类型</a:t>
            </a:r>
            <a:r>
              <a:rPr lang="zh-CN" altLang="en-US" dirty="0"/>
              <a:t>，可表示为多个标量值，包括字符串集、数字集、二进制集、对象集等。</a:t>
            </a:r>
            <a:endParaRPr lang="en-US" altLang="zh-CN" dirty="0"/>
          </a:p>
          <a:p>
            <a:pPr lvl="0"/>
            <a:r>
              <a:rPr lang="zh-CN" altLang="en-US" b="1" dirty="0"/>
              <a:t>数据操作</a:t>
            </a:r>
            <a:endParaRPr lang="en-US" altLang="zh-CN" b="1" dirty="0"/>
          </a:p>
          <a:p>
            <a:pPr lvl="0"/>
            <a:r>
              <a:rPr lang="zh-CN" altLang="en-US" dirty="0"/>
              <a:t>      描述数据结构上的操作类型和操作方式，是</a:t>
            </a:r>
            <a:r>
              <a:rPr lang="zh-CN" altLang="en-US" dirty="0">
                <a:solidFill>
                  <a:srgbClr val="FF0000"/>
                </a:solidFill>
              </a:rPr>
              <a:t>算子的集合</a:t>
            </a:r>
            <a:r>
              <a:rPr lang="zh-CN" altLang="en-US" dirty="0"/>
              <a:t>，包括：</a:t>
            </a:r>
            <a:endParaRPr lang="en-US" altLang="zh-CN" dirty="0"/>
          </a:p>
          <a:p>
            <a:pPr lvl="0"/>
            <a:r>
              <a:rPr lang="zh-CN" altLang="en-US" dirty="0"/>
              <a:t>（</a:t>
            </a:r>
            <a:r>
              <a:rPr lang="en-US" altLang="zh-CN" dirty="0"/>
              <a:t>1</a:t>
            </a:r>
            <a:r>
              <a:rPr lang="zh-CN" altLang="en-US" dirty="0"/>
              <a:t>）对</a:t>
            </a:r>
            <a:r>
              <a:rPr lang="zh-CN" altLang="en-US" dirty="0">
                <a:solidFill>
                  <a:srgbClr val="FF0000"/>
                </a:solidFill>
              </a:rPr>
              <a:t>表</a:t>
            </a:r>
            <a:r>
              <a:rPr lang="zh-CN" altLang="en-US" dirty="0"/>
              <a:t>的操作；（</a:t>
            </a:r>
            <a:r>
              <a:rPr lang="en-US" altLang="zh-CN" dirty="0"/>
              <a:t>2</a:t>
            </a:r>
            <a:r>
              <a:rPr lang="zh-CN" altLang="en-US" dirty="0"/>
              <a:t>）对</a:t>
            </a:r>
            <a:r>
              <a:rPr lang="zh-CN" altLang="en-US" dirty="0">
                <a:solidFill>
                  <a:srgbClr val="FF0000"/>
                </a:solidFill>
              </a:rPr>
              <a:t>表中数据项</a:t>
            </a:r>
            <a:r>
              <a:rPr lang="zh-CN" altLang="en-US" dirty="0"/>
              <a:t>的操作；（</a:t>
            </a:r>
            <a:r>
              <a:rPr lang="en-US" altLang="zh-CN" dirty="0"/>
              <a:t>3</a:t>
            </a:r>
            <a:r>
              <a:rPr lang="zh-CN" altLang="en-US" dirty="0"/>
              <a:t>）其他的</a:t>
            </a:r>
            <a:r>
              <a:rPr lang="zh-CN" altLang="en-US" dirty="0">
                <a:solidFill>
                  <a:srgbClr val="FF0000"/>
                </a:solidFill>
              </a:rPr>
              <a:t>特殊操作</a:t>
            </a:r>
            <a:r>
              <a:rPr lang="zh-CN" altLang="en-US" dirty="0"/>
              <a:t>，例如索引、数据流操作。</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9474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1762523408"/>
              </p:ext>
            </p:extLst>
          </p:nvPr>
        </p:nvGraphicFramePr>
        <p:xfrm>
          <a:off x="2001992" y="1187446"/>
          <a:ext cx="7100455" cy="4846320"/>
        </p:xfrm>
        <a:graphic>
          <a:graphicData uri="http://schemas.openxmlformats.org/drawingml/2006/table">
            <a:tbl>
              <a:tblPr firstRow="1" bandRow="1">
                <a:tableStyleId>{F5AB1C69-6EDB-4FF4-983F-18BD219EF322}</a:tableStyleId>
              </a:tblPr>
              <a:tblGrid>
                <a:gridCol w="7100455">
                  <a:extLst>
                    <a:ext uri="{9D8B030D-6E8A-4147-A177-3AD203B41FA5}">
                      <a16:colId xmlns:a16="http://schemas.microsoft.com/office/drawing/2014/main" val="20000"/>
                    </a:ext>
                  </a:extLst>
                </a:gridCol>
              </a:tblGrid>
              <a:tr h="370840">
                <a:tc>
                  <a:txBody>
                    <a:bodyPr/>
                    <a:lstStyle/>
                    <a:p>
                      <a:r>
                        <a:rPr lang="en-US" altLang="zh-CN" baseline="0" dirty="0">
                          <a:solidFill>
                            <a:schemeClr val="tx1"/>
                          </a:solidFill>
                        </a:rPr>
                        <a:t>{</a:t>
                      </a:r>
                    </a:p>
                    <a:p>
                      <a:r>
                        <a:rPr lang="en-US" altLang="zh-CN" baseline="0" dirty="0">
                          <a:solidFill>
                            <a:srgbClr val="FF0000"/>
                          </a:solidFill>
                        </a:rPr>
                        <a:t>     StudentID:20180010</a:t>
                      </a:r>
                    </a:p>
                    <a:p>
                      <a:r>
                        <a:rPr lang="en-US" altLang="zh-CN" baseline="0" dirty="0">
                          <a:solidFill>
                            <a:schemeClr val="tx1"/>
                          </a:solidFill>
                        </a:rPr>
                        <a:t>     LastName: Li</a:t>
                      </a:r>
                    </a:p>
                    <a:p>
                      <a:r>
                        <a:rPr lang="en-US" altLang="zh-CN" baseline="0" dirty="0">
                          <a:solidFill>
                            <a:schemeClr val="tx1"/>
                          </a:solidFill>
                        </a:rPr>
                        <a:t>     FirstName:Ming</a:t>
                      </a:r>
                    </a:p>
                    <a:p>
                      <a:r>
                        <a:rPr lang="en-US" altLang="zh-CN" baseline="0" dirty="0">
                          <a:solidFill>
                            <a:schemeClr val="tx1"/>
                          </a:solidFill>
                        </a:rPr>
                        <a:t>     Department: Computer Science</a:t>
                      </a:r>
                    </a:p>
                    <a:p>
                      <a:r>
                        <a:rPr lang="en-US" altLang="zh-CN" baseline="0" dirty="0">
                          <a:solidFill>
                            <a:schemeClr val="tx1"/>
                          </a:solidFill>
                        </a:rPr>
                        <a:t>}</a:t>
                      </a:r>
                      <a:endParaRPr lang="zh-CN" altLang="en-US"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altLang="zh-CN" baseline="0" dirty="0">
                          <a:solidFill>
                            <a:schemeClr val="tx1"/>
                          </a:solidFill>
                        </a:rPr>
                        <a:t>{</a:t>
                      </a:r>
                    </a:p>
                    <a:p>
                      <a:r>
                        <a:rPr lang="en-US" altLang="zh-CN" baseline="0" dirty="0">
                          <a:solidFill>
                            <a:schemeClr val="tx1"/>
                          </a:solidFill>
                        </a:rPr>
                        <a:t>     StudentID:20180011</a:t>
                      </a:r>
                    </a:p>
                    <a:p>
                      <a:r>
                        <a:rPr lang="en-US" altLang="zh-CN" baseline="0" dirty="0">
                          <a:solidFill>
                            <a:schemeClr val="tx1"/>
                          </a:solidFill>
                        </a:rPr>
                        <a:t>     </a:t>
                      </a:r>
                      <a:r>
                        <a:rPr lang="en-US" altLang="zh-CN" baseline="0" dirty="0">
                          <a:solidFill>
                            <a:srgbClr val="00B0F0"/>
                          </a:solidFill>
                        </a:rPr>
                        <a:t>LastName: Wang</a:t>
                      </a:r>
                    </a:p>
                    <a:p>
                      <a:r>
                        <a:rPr lang="en-US" altLang="zh-CN" baseline="0" dirty="0">
                          <a:solidFill>
                            <a:srgbClr val="00B0F0"/>
                          </a:solidFill>
                        </a:rPr>
                        <a:t>     FirstName:Yan</a:t>
                      </a:r>
                    </a:p>
                    <a:p>
                      <a:r>
                        <a:rPr lang="en-US" altLang="zh-CN" baseline="0" dirty="0">
                          <a:solidFill>
                            <a:srgbClr val="00B0F0"/>
                          </a:solidFill>
                        </a:rPr>
                        <a:t>     Address:{</a:t>
                      </a:r>
                    </a:p>
                    <a:p>
                      <a:r>
                        <a:rPr lang="en-US" altLang="zh-CN" baseline="0" dirty="0">
                          <a:solidFill>
                            <a:srgbClr val="00B0F0"/>
                          </a:solidFill>
                        </a:rPr>
                        <a:t>                    Street :No.59, Zhongguancun Street</a:t>
                      </a:r>
                    </a:p>
                    <a:p>
                      <a:r>
                        <a:rPr lang="en-US" altLang="zh-CN" baseline="0" dirty="0">
                          <a:solidFill>
                            <a:srgbClr val="00B0F0"/>
                          </a:solidFill>
                        </a:rPr>
                        <a:t>                    District:Haidian</a:t>
                      </a:r>
                    </a:p>
                    <a:p>
                      <a:r>
                        <a:rPr lang="en-US" altLang="zh-CN" baseline="0" dirty="0">
                          <a:solidFill>
                            <a:srgbClr val="00B0F0"/>
                          </a:solidFill>
                        </a:rPr>
                        <a:t>                    City: Beijing</a:t>
                      </a:r>
                    </a:p>
                    <a:p>
                      <a:r>
                        <a:rPr lang="en-US" altLang="zh-CN" baseline="0" dirty="0">
                          <a:solidFill>
                            <a:srgbClr val="00B0F0"/>
                          </a:solidFill>
                        </a:rPr>
                        <a:t>                    PostCode:100872</a:t>
                      </a:r>
                    </a:p>
                    <a:p>
                      <a:r>
                        <a:rPr lang="en-US" altLang="zh-CN" baseline="0" dirty="0">
                          <a:solidFill>
                            <a:srgbClr val="00B0F0"/>
                          </a:solidFill>
                        </a:rPr>
                        <a:t>                    }</a:t>
                      </a:r>
                    </a:p>
                    <a:p>
                      <a:r>
                        <a:rPr lang="en-US" altLang="zh-CN" baseline="0" dirty="0">
                          <a:solidFill>
                            <a:srgbClr val="00B0F0"/>
                          </a:solidFill>
                        </a:rPr>
                        <a:t>}</a:t>
                      </a:r>
                      <a:endParaRPr lang="zh-CN" altLang="en-US" baseline="0" dirty="0">
                        <a:solidFill>
                          <a:srgbClr val="00B0F0"/>
                        </a:solidFill>
                      </a:endParaRPr>
                    </a:p>
                  </a:txBody>
                  <a:tcPr/>
                </a:tc>
                <a:extLst>
                  <a:ext uri="{0D108BD9-81ED-4DB2-BD59-A6C34878D82A}">
                    <a16:rowId xmlns:a16="http://schemas.microsoft.com/office/drawing/2014/main" val="10001"/>
                  </a:ext>
                </a:extLst>
              </a:tr>
            </a:tbl>
          </a:graphicData>
        </a:graphic>
      </p:graphicFrame>
      <p:sp>
        <p:nvSpPr>
          <p:cNvPr id="6" name="Oval 5"/>
          <p:cNvSpPr>
            <a:spLocks noChangeArrowheads="1"/>
          </p:cNvSpPr>
          <p:nvPr/>
        </p:nvSpPr>
        <p:spPr bwMode="auto">
          <a:xfrm>
            <a:off x="10148456" y="2664546"/>
            <a:ext cx="1967347" cy="792438"/>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a:solidFill>
                  <a:schemeClr val="bg2"/>
                </a:solidFill>
                <a:latin typeface="Times New Roman" pitchFamily="18" charset="0"/>
                <a:ea typeface="华文新魏" pitchFamily="2" charset="-122"/>
              </a:rPr>
              <a:t>表（</a:t>
            </a:r>
            <a:r>
              <a:rPr lang="en-US" altLang="zh-CN" sz="2400" b="1">
                <a:solidFill>
                  <a:schemeClr val="bg2"/>
                </a:solidFill>
                <a:latin typeface="Times New Roman" pitchFamily="18" charset="0"/>
                <a:ea typeface="华文新魏" pitchFamily="2" charset="-122"/>
              </a:rPr>
              <a:t>table</a:t>
            </a:r>
            <a:r>
              <a:rPr lang="zh-CN" altLang="en-US" sz="2400" b="1">
                <a:solidFill>
                  <a:schemeClr val="bg2"/>
                </a:solidFill>
                <a:latin typeface="Times New Roman" pitchFamily="18" charset="0"/>
                <a:ea typeface="华文新魏" pitchFamily="2" charset="-122"/>
              </a:rPr>
              <a:t>）</a:t>
            </a:r>
          </a:p>
        </p:txBody>
      </p:sp>
      <p:sp>
        <p:nvSpPr>
          <p:cNvPr id="9" name="Oval 5"/>
          <p:cNvSpPr>
            <a:spLocks noChangeArrowheads="1"/>
          </p:cNvSpPr>
          <p:nvPr/>
        </p:nvSpPr>
        <p:spPr bwMode="auto">
          <a:xfrm>
            <a:off x="10030700" y="1362219"/>
            <a:ext cx="2126672" cy="695522"/>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a:solidFill>
                  <a:schemeClr val="bg2"/>
                </a:solidFill>
                <a:latin typeface="Times New Roman" pitchFamily="18" charset="0"/>
                <a:ea typeface="华文新魏" pitchFamily="2" charset="-122"/>
              </a:rPr>
              <a:t>数据项</a:t>
            </a:r>
            <a:r>
              <a:rPr lang="en-US" altLang="zh-CN" sz="2400" b="1">
                <a:solidFill>
                  <a:schemeClr val="bg2"/>
                </a:solidFill>
                <a:latin typeface="Times New Roman" pitchFamily="18" charset="0"/>
                <a:ea typeface="华文新魏" pitchFamily="2" charset="-122"/>
              </a:rPr>
              <a:t>(item)</a:t>
            </a:r>
            <a:endParaRPr lang="zh-CN" altLang="en-US" sz="2400" b="1">
              <a:solidFill>
                <a:schemeClr val="bg2"/>
              </a:solidFill>
              <a:latin typeface="Times New Roman" pitchFamily="18" charset="0"/>
              <a:ea typeface="华文新魏" pitchFamily="2" charset="-122"/>
            </a:endParaRPr>
          </a:p>
        </p:txBody>
      </p:sp>
      <p:sp>
        <p:nvSpPr>
          <p:cNvPr id="10" name="Oval 5"/>
          <p:cNvSpPr>
            <a:spLocks noChangeArrowheads="1"/>
          </p:cNvSpPr>
          <p:nvPr/>
        </p:nvSpPr>
        <p:spPr bwMode="auto">
          <a:xfrm>
            <a:off x="9822874" y="3770173"/>
            <a:ext cx="2618509" cy="587231"/>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dirty="0">
                <a:solidFill>
                  <a:schemeClr val="bg2"/>
                </a:solidFill>
                <a:latin typeface="Times New Roman" pitchFamily="18" charset="0"/>
                <a:ea typeface="华文新魏" pitchFamily="2" charset="-122"/>
              </a:rPr>
              <a:t>属性</a:t>
            </a:r>
            <a:r>
              <a:rPr lang="en-US" altLang="zh-CN" sz="2400" b="1" dirty="0">
                <a:solidFill>
                  <a:schemeClr val="bg2"/>
                </a:solidFill>
                <a:latin typeface="Times New Roman" pitchFamily="18" charset="0"/>
                <a:ea typeface="华文新魏" pitchFamily="2" charset="-122"/>
              </a:rPr>
              <a:t>(attribute)</a:t>
            </a:r>
            <a:endParaRPr lang="zh-CN" altLang="en-US" sz="2400" b="1" dirty="0">
              <a:solidFill>
                <a:schemeClr val="bg2"/>
              </a:solidFill>
              <a:latin typeface="Times New Roman" pitchFamily="18" charset="0"/>
              <a:ea typeface="华文新魏" pitchFamily="2" charset="-122"/>
            </a:endParaRPr>
          </a:p>
        </p:txBody>
      </p:sp>
      <p:sp>
        <p:nvSpPr>
          <p:cNvPr id="11" name="Line 8"/>
          <p:cNvSpPr>
            <a:spLocks noChangeShapeType="1"/>
          </p:cNvSpPr>
          <p:nvPr/>
        </p:nvSpPr>
        <p:spPr bwMode="auto">
          <a:xfrm flipH="1" flipV="1">
            <a:off x="3976253" y="3966875"/>
            <a:ext cx="5846620" cy="148947"/>
          </a:xfrm>
          <a:prstGeom prst="line">
            <a:avLst/>
          </a:prstGeom>
          <a:noFill/>
          <a:ln w="28575" cap="sq">
            <a:solidFill>
              <a:srgbClr val="0070C0"/>
            </a:solidFill>
            <a:round/>
            <a:headEnd/>
            <a:tailEnd/>
          </a:ln>
        </p:spPr>
        <p:txBody>
          <a:bodyPr wrap="none" anchor="ctr"/>
          <a:lstStyle/>
          <a:p>
            <a:endParaRPr lang="zh-CN" altLang="en-US"/>
          </a:p>
        </p:txBody>
      </p:sp>
      <p:sp>
        <p:nvSpPr>
          <p:cNvPr id="12" name="Line 8"/>
          <p:cNvSpPr>
            <a:spLocks noChangeShapeType="1"/>
          </p:cNvSpPr>
          <p:nvPr/>
        </p:nvSpPr>
        <p:spPr bwMode="auto">
          <a:xfrm flipV="1">
            <a:off x="768927" y="1662542"/>
            <a:ext cx="1517085" cy="1267693"/>
          </a:xfrm>
          <a:prstGeom prst="line">
            <a:avLst/>
          </a:prstGeom>
          <a:noFill/>
          <a:ln w="28575" cap="sq">
            <a:solidFill>
              <a:srgbClr val="0070C0"/>
            </a:solidFill>
            <a:round/>
            <a:headEnd/>
            <a:tailEnd/>
          </a:ln>
        </p:spPr>
        <p:txBody>
          <a:bodyPr wrap="none" anchor="ctr"/>
          <a:lstStyle/>
          <a:p>
            <a:endParaRPr lang="zh-CN" altLang="en-US"/>
          </a:p>
        </p:txBody>
      </p:sp>
      <p:sp>
        <p:nvSpPr>
          <p:cNvPr id="13" name="Oval 5"/>
          <p:cNvSpPr>
            <a:spLocks noChangeArrowheads="1"/>
          </p:cNvSpPr>
          <p:nvPr/>
        </p:nvSpPr>
        <p:spPr bwMode="auto">
          <a:xfrm>
            <a:off x="20782" y="2879293"/>
            <a:ext cx="1226127" cy="511892"/>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dirty="0">
                <a:solidFill>
                  <a:srgbClr val="FF0000"/>
                </a:solidFill>
                <a:latin typeface="Times New Roman" pitchFamily="18" charset="0"/>
                <a:ea typeface="华文新魏" pitchFamily="2" charset="-122"/>
              </a:rPr>
              <a:t>主键</a:t>
            </a:r>
          </a:p>
        </p:txBody>
      </p:sp>
      <p:sp>
        <p:nvSpPr>
          <p:cNvPr id="15" name="右大括号 14"/>
          <p:cNvSpPr/>
          <p:nvPr/>
        </p:nvSpPr>
        <p:spPr>
          <a:xfrm>
            <a:off x="9102440" y="1187446"/>
            <a:ext cx="290934" cy="1691846"/>
          </a:xfrm>
          <a:prstGeom prst="rightBrace">
            <a:avLst>
              <a:gd name="adj1" fmla="val 8333"/>
              <a:gd name="adj2" fmla="val 4344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p:cNvSpPr/>
          <p:nvPr/>
        </p:nvSpPr>
        <p:spPr>
          <a:xfrm>
            <a:off x="9379527" y="1187446"/>
            <a:ext cx="478003" cy="4846320"/>
          </a:xfrm>
          <a:prstGeom prst="rightBrace">
            <a:avLst>
              <a:gd name="adj1" fmla="val 8333"/>
              <a:gd name="adj2" fmla="val 41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 name="直接连接符 17"/>
          <p:cNvCxnSpPr>
            <a:endCxn id="9" idx="2"/>
          </p:cNvCxnSpPr>
          <p:nvPr/>
        </p:nvCxnSpPr>
        <p:spPr>
          <a:xfrm flipV="1">
            <a:off x="9531927" y="1709980"/>
            <a:ext cx="498773" cy="201948"/>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573024" y="5091281"/>
            <a:ext cx="6393595" cy="1323439"/>
          </a:xfrm>
          <a:prstGeom prst="rect">
            <a:avLst/>
          </a:prstGeom>
          <a:solidFill>
            <a:schemeClr val="accent1">
              <a:lumMod val="40000"/>
              <a:lumOff val="60000"/>
              <a:alpha val="53000"/>
            </a:schemeClr>
          </a:solidFill>
        </p:spPr>
        <p:txBody>
          <a:bodyPr wrap="square">
            <a:spAutoFit/>
          </a:bodyPr>
          <a:lstStyle/>
          <a:p>
            <a:r>
              <a:rPr lang="en-US" altLang="zh-CN" sz="2000" dirty="0">
                <a:latin typeface="微软雅黑" panose="020B0503020204020204" pitchFamily="34" charset="-122"/>
                <a:ea typeface="微软雅黑" panose="020B0503020204020204" pitchFamily="34" charset="-122"/>
                <a:cs typeface="+mn-ea"/>
              </a:rPr>
              <a:t>Student</a:t>
            </a:r>
            <a:r>
              <a:rPr lang="zh-CN" altLang="en-US" sz="2000" dirty="0">
                <a:latin typeface="微软雅黑" panose="020B0503020204020204" pitchFamily="34" charset="-122"/>
                <a:ea typeface="微软雅黑" panose="020B0503020204020204" pitchFamily="34" charset="-122"/>
                <a:cs typeface="+mn-ea"/>
              </a:rPr>
              <a:t>表中</a:t>
            </a:r>
            <a:r>
              <a:rPr lang="zh-CN" altLang="zh-CN" sz="2000" dirty="0">
                <a:solidFill>
                  <a:srgbClr val="FF0000"/>
                </a:solidFill>
                <a:latin typeface="微软雅黑" panose="020B0503020204020204" pitchFamily="34" charset="-122"/>
                <a:ea typeface="微软雅黑" panose="020B0503020204020204" pitchFamily="34" charset="-122"/>
                <a:cs typeface="+mn-ea"/>
              </a:rPr>
              <a:t>两个数据项</a:t>
            </a:r>
            <a:r>
              <a:rPr lang="zh-CN" altLang="en-US" sz="2000" dirty="0">
                <a:latin typeface="微软雅黑" panose="020B0503020204020204" pitchFamily="34" charset="-122"/>
                <a:ea typeface="微软雅黑" panose="020B0503020204020204" pitchFamily="34" charset="-122"/>
                <a:cs typeface="+mn-ea"/>
              </a:rPr>
              <a:t>，</a:t>
            </a:r>
            <a:r>
              <a:rPr lang="zh-CN" altLang="zh-CN" sz="2000" dirty="0">
                <a:latin typeface="微软雅黑" panose="020B0503020204020204" pitchFamily="34" charset="-122"/>
                <a:ea typeface="微软雅黑" panose="020B0503020204020204" pitchFamily="34" charset="-122"/>
                <a:cs typeface="+mn-ea"/>
              </a:rPr>
              <a:t>每个数据项有一个唯一主键</a:t>
            </a:r>
            <a:r>
              <a:rPr lang="zh-CN" altLang="en-US" sz="2000" dirty="0">
                <a:latin typeface="微软雅黑" panose="020B0503020204020204" pitchFamily="34" charset="-122"/>
                <a:ea typeface="微软雅黑" panose="020B0503020204020204" pitchFamily="34" charset="-122"/>
                <a:cs typeface="+mn-ea"/>
              </a:rPr>
              <a:t>以各自</a:t>
            </a:r>
            <a:r>
              <a:rPr lang="zh-CN" altLang="zh-CN" sz="2000" dirty="0">
                <a:latin typeface="微软雅黑" panose="020B0503020204020204" pitchFamily="34" charset="-122"/>
                <a:ea typeface="微软雅黑" panose="020B0503020204020204" pitchFamily="34" charset="-122"/>
                <a:cs typeface="+mn-ea"/>
              </a:rPr>
              <a:t>区分，</a:t>
            </a:r>
            <a:r>
              <a:rPr lang="zh-CN" altLang="zh-CN" sz="2000" dirty="0">
                <a:solidFill>
                  <a:srgbClr val="FF0000"/>
                </a:solidFill>
                <a:latin typeface="微软雅黑" panose="020B0503020204020204" pitchFamily="34" charset="-122"/>
                <a:ea typeface="微软雅黑" panose="020B0503020204020204" pitchFamily="34" charset="-122"/>
                <a:cs typeface="+mn-ea"/>
              </a:rPr>
              <a:t>主键只包含一个属性</a:t>
            </a:r>
            <a:r>
              <a:rPr lang="en-US" altLang="zh-CN" sz="2000" dirty="0">
                <a:solidFill>
                  <a:srgbClr val="FF0000"/>
                </a:solidFill>
                <a:latin typeface="微软雅黑" panose="020B0503020204020204" pitchFamily="34" charset="-122"/>
                <a:ea typeface="微软雅黑" panose="020B0503020204020204" pitchFamily="34" charset="-122"/>
                <a:cs typeface="+mn-ea"/>
              </a:rPr>
              <a:t>StudentID</a:t>
            </a:r>
            <a:r>
              <a:rPr lang="zh-CN" altLang="zh-CN" sz="2000" dirty="0">
                <a:latin typeface="微软雅黑" panose="020B0503020204020204" pitchFamily="34" charset="-122"/>
                <a:ea typeface="微软雅黑" panose="020B0503020204020204" pitchFamily="34" charset="-122"/>
                <a:cs typeface="+mn-ea"/>
              </a:rPr>
              <a:t>。</a:t>
            </a:r>
            <a:r>
              <a:rPr lang="zh-CN" altLang="en-US" sz="2000" dirty="0">
                <a:latin typeface="微软雅黑" panose="020B0503020204020204" pitchFamily="34" charset="-122"/>
                <a:ea typeface="微软雅黑" panose="020B0503020204020204" pitchFamily="34" charset="-122"/>
                <a:cs typeface="+mn-ea"/>
              </a:rPr>
              <a:t>数据项之间属性可不统一，</a:t>
            </a:r>
            <a:r>
              <a:rPr lang="zh-CN" altLang="zh-CN" sz="2000" dirty="0">
                <a:latin typeface="微软雅黑" panose="020B0503020204020204" pitchFamily="34" charset="-122"/>
                <a:ea typeface="微软雅黑" panose="020B0503020204020204" pitchFamily="34" charset="-122"/>
                <a:cs typeface="+mn-ea"/>
              </a:rPr>
              <a:t>本例中第一个数据项具有属性</a:t>
            </a:r>
            <a:r>
              <a:rPr lang="en-US" altLang="zh-CN" sz="2000" dirty="0">
                <a:latin typeface="微软雅黑" panose="020B0503020204020204" pitchFamily="34" charset="-122"/>
                <a:ea typeface="微软雅黑" panose="020B0503020204020204" pitchFamily="34" charset="-122"/>
                <a:cs typeface="+mn-ea"/>
              </a:rPr>
              <a:t>Department</a:t>
            </a:r>
            <a:r>
              <a:rPr lang="zh-CN" altLang="en-US" sz="2000" dirty="0">
                <a:latin typeface="微软雅黑" panose="020B0503020204020204" pitchFamily="34" charset="-122"/>
                <a:ea typeface="微软雅黑" panose="020B0503020204020204" pitchFamily="34" charset="-122"/>
                <a:cs typeface="+mn-ea"/>
              </a:rPr>
              <a:t>，</a:t>
            </a:r>
            <a:r>
              <a:rPr lang="zh-CN" altLang="zh-CN" sz="2000" dirty="0">
                <a:latin typeface="微软雅黑" panose="020B0503020204020204" pitchFamily="34" charset="-122"/>
                <a:ea typeface="微软雅黑" panose="020B0503020204020204" pitchFamily="34" charset="-122"/>
                <a:cs typeface="+mn-ea"/>
              </a:rPr>
              <a:t>而第二个数据项具有属性</a:t>
            </a:r>
            <a:r>
              <a:rPr lang="en-US" altLang="zh-CN" sz="2000" dirty="0">
                <a:latin typeface="微软雅黑" panose="020B0503020204020204" pitchFamily="34" charset="-122"/>
                <a:ea typeface="微软雅黑" panose="020B0503020204020204" pitchFamily="34" charset="-122"/>
                <a:cs typeface="+mn-ea"/>
              </a:rPr>
              <a:t>Address</a:t>
            </a:r>
            <a:r>
              <a:rPr lang="zh-CN" altLang="zh-CN" sz="2000" dirty="0">
                <a:latin typeface="微软雅黑" panose="020B0503020204020204" pitchFamily="34" charset="-122"/>
                <a:ea typeface="微软雅黑" panose="020B0503020204020204" pitchFamily="34" charset="-122"/>
                <a:cs typeface="+mn-ea"/>
              </a:rPr>
              <a:t>。</a:t>
            </a:r>
            <a:endParaRPr lang="zh-CN" altLang="en-US" sz="2000" dirty="0">
              <a:latin typeface="微软雅黑" panose="020B0503020204020204" pitchFamily="34" charset="-122"/>
              <a:ea typeface="微软雅黑" panose="020B0503020204020204" pitchFamily="34" charset="-122"/>
              <a:cs typeface="+mn-ea"/>
            </a:endParaRPr>
          </a:p>
        </p:txBody>
      </p:sp>
      <p:sp>
        <p:nvSpPr>
          <p:cNvPr id="21" name="右大括号 20"/>
          <p:cNvSpPr/>
          <p:nvPr/>
        </p:nvSpPr>
        <p:spPr>
          <a:xfrm>
            <a:off x="9102440" y="2930234"/>
            <a:ext cx="290933" cy="3103531"/>
          </a:xfrm>
          <a:prstGeom prst="rightBrace">
            <a:avLst>
              <a:gd name="adj1" fmla="val 8333"/>
              <a:gd name="adj2" fmla="val 290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39503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69817"/>
            <a:ext cx="10515600" cy="5514109"/>
          </a:xfrm>
        </p:spPr>
        <p:txBody>
          <a:bodyPr>
            <a:normAutofit/>
          </a:bodyPr>
          <a:lstStyle/>
          <a:p>
            <a:pPr>
              <a:lnSpc>
                <a:spcPct val="100000"/>
              </a:lnSpc>
            </a:pPr>
            <a:r>
              <a:rPr lang="zh-CN" altLang="en-US" sz="2400" b="1" dirty="0">
                <a:latin typeface="+mn-ea"/>
                <a:cs typeface="+mn-ea"/>
                <a:sym typeface="+mn-ea"/>
              </a:rPr>
              <a:t>主键：</a:t>
            </a:r>
            <a:r>
              <a:rPr lang="en-US" altLang="zh-CN" sz="2400" dirty="0">
                <a:latin typeface="+mn-ea"/>
                <a:cs typeface="+mn-ea"/>
                <a:sym typeface="+mn-ea"/>
              </a:rPr>
              <a:t>Dynamo</a:t>
            </a:r>
            <a:r>
              <a:rPr lang="zh-CN" altLang="zh-CN" sz="2400" dirty="0">
                <a:latin typeface="+mn-ea"/>
                <a:cs typeface="+mn-ea"/>
                <a:sym typeface="+mn-ea"/>
              </a:rPr>
              <a:t>系统支持</a:t>
            </a:r>
            <a:r>
              <a:rPr lang="zh-CN" altLang="en-US" sz="2400" dirty="0">
                <a:latin typeface="+mn-ea"/>
                <a:cs typeface="+mn-ea"/>
                <a:sym typeface="+mn-ea"/>
              </a:rPr>
              <a:t>仅分区、分区及排序这</a:t>
            </a:r>
            <a:r>
              <a:rPr lang="zh-CN" altLang="zh-CN" sz="2400" dirty="0">
                <a:latin typeface="+mn-ea"/>
                <a:cs typeface="+mn-ea"/>
                <a:sym typeface="+mn-ea"/>
              </a:rPr>
              <a:t>两种不同类型的主键</a:t>
            </a:r>
          </a:p>
          <a:p>
            <a:pPr>
              <a:lnSpc>
                <a:spcPct val="100000"/>
              </a:lnSpc>
            </a:pPr>
            <a:r>
              <a:rPr lang="zh-CN" altLang="en-US" sz="2400" dirty="0">
                <a:solidFill>
                  <a:srgbClr val="FF0000"/>
                </a:solidFill>
                <a:latin typeface="+mn-ea"/>
                <a:cs typeface="+mn-ea"/>
                <a:sym typeface="+mn-ea"/>
              </a:rPr>
              <a:t>（</a:t>
            </a:r>
            <a:r>
              <a:rPr lang="en-US" altLang="zh-CN" sz="2400" dirty="0">
                <a:solidFill>
                  <a:srgbClr val="FF0000"/>
                </a:solidFill>
                <a:latin typeface="+mn-ea"/>
                <a:cs typeface="+mn-ea"/>
                <a:sym typeface="+mn-ea"/>
              </a:rPr>
              <a:t>1</a:t>
            </a:r>
            <a:r>
              <a:rPr lang="zh-CN" altLang="en-US" sz="2400" dirty="0">
                <a:solidFill>
                  <a:srgbClr val="FF0000"/>
                </a:solidFill>
                <a:latin typeface="+mn-ea"/>
                <a:cs typeface="+mn-ea"/>
                <a:sym typeface="+mn-ea"/>
              </a:rPr>
              <a:t>）仅</a:t>
            </a:r>
            <a:r>
              <a:rPr lang="zh-CN" altLang="zh-CN" sz="2400" dirty="0">
                <a:solidFill>
                  <a:srgbClr val="FF0000"/>
                </a:solidFill>
                <a:latin typeface="+mn-ea"/>
                <a:cs typeface="+mn-ea"/>
                <a:sym typeface="+mn-ea"/>
              </a:rPr>
              <a:t>分区键</a:t>
            </a:r>
            <a:endParaRPr lang="zh-CN" altLang="zh-CN" sz="2400" dirty="0">
              <a:latin typeface="+mn-ea"/>
              <a:cs typeface="+mn-ea"/>
              <a:sym typeface="+mn-ea"/>
            </a:endParaRPr>
          </a:p>
          <a:p>
            <a:pPr lvl="1">
              <a:lnSpc>
                <a:spcPct val="100000"/>
              </a:lnSpc>
            </a:pPr>
            <a:r>
              <a:rPr lang="zh-CN" altLang="en-US" dirty="0">
                <a:latin typeface="+mn-ea"/>
                <a:cs typeface="+mn-ea"/>
                <a:sym typeface="+mn-ea"/>
              </a:rPr>
              <a:t>键成分</a:t>
            </a:r>
            <a:r>
              <a:rPr lang="zh-CN" altLang="zh-CN" dirty="0">
                <a:latin typeface="+mn-ea"/>
                <a:cs typeface="+mn-ea"/>
                <a:sym typeface="+mn-ea"/>
              </a:rPr>
              <a:t>只有分区</a:t>
            </a:r>
            <a:r>
              <a:rPr lang="zh-CN" altLang="en-US" dirty="0">
                <a:latin typeface="+mn-ea"/>
                <a:cs typeface="+mn-ea"/>
                <a:sym typeface="+mn-ea"/>
              </a:rPr>
              <a:t>值</a:t>
            </a:r>
            <a:r>
              <a:rPr lang="zh-CN" altLang="zh-CN" dirty="0">
                <a:latin typeface="+mn-ea"/>
                <a:cs typeface="+mn-ea"/>
                <a:sym typeface="+mn-ea"/>
              </a:rPr>
              <a:t>，用来决定数据项所在的分区(Partition)。</a:t>
            </a:r>
            <a:endParaRPr lang="en-US" altLang="zh-CN" dirty="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a:latin typeface="+mn-ea"/>
                <a:cs typeface="+mn-ea"/>
                <a:sym typeface="+mn-ea"/>
              </a:rPr>
              <a:t>分区键的值通常</a:t>
            </a:r>
            <a:r>
              <a:rPr lang="zh-CN" altLang="zh-CN" dirty="0">
                <a:solidFill>
                  <a:srgbClr val="FF0000"/>
                </a:solidFill>
                <a:latin typeface="+mn-ea"/>
                <a:cs typeface="+mn-ea"/>
                <a:sym typeface="+mn-ea"/>
              </a:rPr>
              <a:t>作为哈希函数的输入</a:t>
            </a:r>
            <a:r>
              <a:rPr lang="zh-CN" altLang="zh-CN" dirty="0">
                <a:latin typeface="+mn-ea"/>
                <a:cs typeface="+mn-ea"/>
                <a:sym typeface="+mn-ea"/>
              </a:rPr>
              <a:t>，哈希函数的</a:t>
            </a:r>
            <a:r>
              <a:rPr lang="zh-CN" altLang="zh-CN" dirty="0">
                <a:solidFill>
                  <a:srgbClr val="FF0000"/>
                </a:solidFill>
                <a:latin typeface="+mn-ea"/>
                <a:cs typeface="+mn-ea"/>
                <a:sym typeface="+mn-ea"/>
              </a:rPr>
              <a:t>输出</a:t>
            </a:r>
            <a:r>
              <a:rPr lang="zh-CN" altLang="en-US" dirty="0">
                <a:solidFill>
                  <a:srgbClr val="FF0000"/>
                </a:solidFill>
                <a:latin typeface="+mn-ea"/>
                <a:cs typeface="+mn-ea"/>
                <a:sym typeface="+mn-ea"/>
              </a:rPr>
              <a:t>对应</a:t>
            </a:r>
            <a:r>
              <a:rPr lang="zh-CN" altLang="zh-CN" dirty="0">
                <a:latin typeface="+mn-ea"/>
                <a:cs typeface="+mn-ea"/>
                <a:sym typeface="+mn-ea"/>
              </a:rPr>
              <a:t>数据项将要存入的</a:t>
            </a:r>
            <a:r>
              <a:rPr lang="zh-CN" altLang="zh-CN" dirty="0">
                <a:solidFill>
                  <a:srgbClr val="FF0000"/>
                </a:solidFill>
                <a:latin typeface="+mn-ea"/>
                <a:cs typeface="+mn-ea"/>
                <a:sym typeface="+mn-ea"/>
              </a:rPr>
              <a:t>分区</a:t>
            </a:r>
            <a:r>
              <a:rPr lang="zh-CN" altLang="zh-CN" dirty="0">
                <a:latin typeface="+mn-ea"/>
                <a:cs typeface="+mn-ea"/>
                <a:sym typeface="+mn-ea"/>
              </a:rPr>
              <a:t>。</a:t>
            </a:r>
            <a:endParaRPr lang="en-US" altLang="zh-CN" dirty="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a:latin typeface="+mn-ea"/>
                <a:cs typeface="+mn-ea"/>
                <a:sym typeface="+mn-ea"/>
              </a:rPr>
              <a:t>要从表中读取某个数据项，必须指定分区键的值</a:t>
            </a:r>
            <a:r>
              <a:rPr lang="zh-CN" altLang="en-US" dirty="0">
                <a:latin typeface="+mn-ea"/>
                <a:cs typeface="+mn-ea"/>
                <a:sym typeface="+mn-ea"/>
              </a:rPr>
              <a:t>，</a:t>
            </a:r>
            <a:r>
              <a:rPr lang="zh-CN" altLang="zh-CN" dirty="0">
                <a:latin typeface="+mn-ea"/>
                <a:cs typeface="+mn-ea"/>
                <a:sym typeface="+mn-ea"/>
              </a:rPr>
              <a:t>分区键唯一不可重复。 </a:t>
            </a:r>
            <a:endParaRPr lang="en-US" altLang="zh-CN" dirty="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Tree>
    <p:extLst>
      <p:ext uri="{BB962C8B-B14F-4D97-AF65-F5344CB8AC3E}">
        <p14:creationId xmlns:p14="http://schemas.microsoft.com/office/powerpoint/2010/main" val="816141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69817"/>
            <a:ext cx="10515600" cy="5514109"/>
          </a:xfrm>
        </p:spPr>
        <p:txBody>
          <a:bodyPr>
            <a:normAutofit/>
          </a:bodyPr>
          <a:lstStyle/>
          <a:p>
            <a:pPr lvl="1">
              <a:lnSpc>
                <a:spcPct val="100000"/>
              </a:lnSpc>
            </a:pPr>
            <a:r>
              <a:rPr lang="zh-CN" altLang="en-US" dirty="0">
                <a:solidFill>
                  <a:srgbClr val="FF0000"/>
                </a:solidFill>
                <a:latin typeface="+mn-ea"/>
                <a:cs typeface="+mn-ea"/>
                <a:sym typeface="+mn-ea"/>
              </a:rPr>
              <a:t>（</a:t>
            </a:r>
            <a:r>
              <a:rPr lang="en-US" altLang="zh-CN" dirty="0">
                <a:solidFill>
                  <a:srgbClr val="FF0000"/>
                </a:solidFill>
                <a:latin typeface="+mn-ea"/>
                <a:cs typeface="+mn-ea"/>
                <a:sym typeface="+mn-ea"/>
              </a:rPr>
              <a:t>2</a:t>
            </a:r>
            <a:r>
              <a:rPr lang="zh-CN" altLang="en-US" dirty="0">
                <a:solidFill>
                  <a:srgbClr val="FF0000"/>
                </a:solidFill>
                <a:latin typeface="+mn-ea"/>
                <a:cs typeface="+mn-ea"/>
                <a:sym typeface="+mn-ea"/>
              </a:rPr>
              <a:t>）</a:t>
            </a:r>
            <a:r>
              <a:rPr lang="zh-CN" altLang="zh-CN" dirty="0">
                <a:solidFill>
                  <a:srgbClr val="FF0000"/>
                </a:solidFill>
                <a:latin typeface="+mn-ea"/>
                <a:cs typeface="+mn-ea"/>
                <a:sym typeface="+mn-ea"/>
              </a:rPr>
              <a:t>分区键和排序键</a:t>
            </a:r>
            <a:endParaRPr lang="zh-CN" altLang="zh-CN" dirty="0">
              <a:latin typeface="+mn-ea"/>
              <a:cs typeface="+mn-ea"/>
              <a:sym typeface="+mn-ea"/>
            </a:endParaRPr>
          </a:p>
          <a:p>
            <a:pPr lvl="1">
              <a:lnSpc>
                <a:spcPct val="100000"/>
              </a:lnSpc>
            </a:pPr>
            <a:r>
              <a:rPr lang="zh-CN" altLang="zh-CN" dirty="0">
                <a:latin typeface="+mn-ea"/>
                <a:cs typeface="+mn-ea"/>
                <a:sym typeface="+mn-ea"/>
              </a:rPr>
              <a:t>称为</a:t>
            </a:r>
            <a:r>
              <a:rPr lang="zh-CN" altLang="zh-CN" dirty="0">
                <a:solidFill>
                  <a:srgbClr val="FF0000"/>
                </a:solidFill>
                <a:latin typeface="+mn-ea"/>
                <a:cs typeface="+mn-ea"/>
                <a:sym typeface="+mn-ea"/>
              </a:rPr>
              <a:t>复合主键</a:t>
            </a:r>
            <a:r>
              <a:rPr lang="zh-CN" altLang="en-US" dirty="0">
                <a:solidFill>
                  <a:srgbClr val="FF0000"/>
                </a:solidFill>
                <a:latin typeface="+mn-ea"/>
                <a:cs typeface="+mn-ea"/>
                <a:sym typeface="+mn-ea"/>
              </a:rPr>
              <a:t>，</a:t>
            </a:r>
            <a:r>
              <a:rPr lang="zh-CN" altLang="zh-CN" dirty="0">
                <a:latin typeface="+mn-ea"/>
                <a:cs typeface="+mn-ea"/>
                <a:sym typeface="+mn-ea"/>
              </a:rPr>
              <a:t>键由两个属性组成</a:t>
            </a:r>
            <a:r>
              <a:rPr lang="zh-CN" altLang="en-US" dirty="0">
                <a:latin typeface="+mn-ea"/>
                <a:cs typeface="+mn-ea"/>
                <a:sym typeface="+mn-ea"/>
              </a:rPr>
              <a:t>：</a:t>
            </a:r>
            <a:endParaRPr lang="en-US" altLang="zh-CN" dirty="0">
              <a:latin typeface="+mn-ea"/>
              <a:cs typeface="+mn-ea"/>
              <a:sym typeface="+mn-ea"/>
            </a:endParaRPr>
          </a:p>
          <a:p>
            <a:pPr lvl="1">
              <a:lnSpc>
                <a:spcPct val="100000"/>
              </a:lnSpc>
            </a:pPr>
            <a:r>
              <a:rPr lang="en-US" altLang="zh-CN" dirty="0">
                <a:latin typeface="+mn-ea"/>
                <a:cs typeface="+mn-ea"/>
                <a:sym typeface="+mn-ea"/>
              </a:rPr>
              <a:t>    </a:t>
            </a:r>
            <a:r>
              <a:rPr lang="zh-CN" altLang="zh-CN" dirty="0">
                <a:latin typeface="+mn-ea"/>
                <a:cs typeface="+mn-ea"/>
                <a:sym typeface="+mn-ea"/>
              </a:rPr>
              <a:t>第一个属性是</a:t>
            </a:r>
            <a:r>
              <a:rPr lang="zh-CN" altLang="zh-CN" dirty="0">
                <a:solidFill>
                  <a:srgbClr val="FF0000"/>
                </a:solidFill>
                <a:latin typeface="+mn-ea"/>
                <a:cs typeface="+mn-ea"/>
                <a:sym typeface="+mn-ea"/>
              </a:rPr>
              <a:t>分区键</a:t>
            </a:r>
            <a:r>
              <a:rPr lang="zh-CN" altLang="zh-CN" dirty="0">
                <a:latin typeface="+mn-ea"/>
                <a:cs typeface="+mn-ea"/>
                <a:sym typeface="+mn-ea"/>
              </a:rPr>
              <a:t>，</a:t>
            </a:r>
            <a:r>
              <a:rPr lang="zh-CN" altLang="en-US" dirty="0">
                <a:latin typeface="+mn-ea"/>
                <a:cs typeface="+mn-ea"/>
                <a:sym typeface="+mn-ea"/>
              </a:rPr>
              <a:t>用</a:t>
            </a:r>
            <a:r>
              <a:rPr lang="zh-CN" altLang="zh-CN" dirty="0">
                <a:latin typeface="+mn-ea"/>
                <a:cs typeface="+mn-ea"/>
                <a:sym typeface="+mn-ea"/>
              </a:rPr>
              <a:t>来决定数据项所在的分区</a:t>
            </a:r>
            <a:r>
              <a:rPr lang="zh-CN" altLang="en-US" dirty="0">
                <a:latin typeface="+mn-ea"/>
                <a:cs typeface="+mn-ea"/>
                <a:sym typeface="+mn-ea"/>
              </a:rPr>
              <a:t>；</a:t>
            </a:r>
            <a:endParaRPr lang="en-US" altLang="zh-CN" dirty="0">
              <a:latin typeface="+mn-ea"/>
              <a:cs typeface="+mn-ea"/>
              <a:sym typeface="+mn-ea"/>
            </a:endParaRPr>
          </a:p>
          <a:p>
            <a:pPr lvl="1">
              <a:lnSpc>
                <a:spcPct val="100000"/>
              </a:lnSpc>
            </a:pPr>
            <a:r>
              <a:rPr lang="en-US" altLang="zh-CN" dirty="0">
                <a:latin typeface="+mn-ea"/>
                <a:cs typeface="+mn-ea"/>
                <a:sym typeface="+mn-ea"/>
              </a:rPr>
              <a:t>    </a:t>
            </a:r>
            <a:r>
              <a:rPr lang="zh-CN" altLang="zh-CN" dirty="0">
                <a:latin typeface="+mn-ea"/>
                <a:cs typeface="+mn-ea"/>
                <a:sym typeface="+mn-ea"/>
              </a:rPr>
              <a:t>第二个属性是</a:t>
            </a:r>
            <a:r>
              <a:rPr lang="zh-CN" altLang="zh-CN" dirty="0">
                <a:solidFill>
                  <a:srgbClr val="FF0000"/>
                </a:solidFill>
                <a:latin typeface="+mn-ea"/>
                <a:cs typeface="+mn-ea"/>
                <a:sym typeface="+mn-ea"/>
              </a:rPr>
              <a:t>排序键</a:t>
            </a:r>
            <a:r>
              <a:rPr lang="zh-CN" altLang="en-US" dirty="0">
                <a:latin typeface="+mn-ea"/>
                <a:cs typeface="+mn-ea"/>
                <a:sym typeface="+mn-ea"/>
              </a:rPr>
              <a:t>，</a:t>
            </a:r>
            <a:r>
              <a:rPr lang="zh-CN" altLang="zh-CN" dirty="0">
                <a:latin typeface="+mn-ea"/>
                <a:cs typeface="+mn-ea"/>
                <a:sym typeface="+mn-ea"/>
              </a:rPr>
              <a:t>具有相同分区键的所有数据项按排序键的值顺序存储在一起。</a:t>
            </a:r>
            <a:endParaRPr lang="en-US" altLang="zh-CN" dirty="0">
              <a:latin typeface="+mn-ea"/>
              <a:cs typeface="+mn-ea"/>
              <a:sym typeface="+mn-ea"/>
            </a:endParaRPr>
          </a:p>
          <a:p>
            <a:pPr lvl="1">
              <a:lnSpc>
                <a:spcPct val="100000"/>
              </a:lnSpc>
            </a:pPr>
            <a:r>
              <a:rPr lang="zh-CN" altLang="zh-CN" i="1" dirty="0">
                <a:solidFill>
                  <a:srgbClr val="0000FF"/>
                </a:solidFill>
                <a:latin typeface="+mn-ea"/>
                <a:cs typeface="+mn-ea"/>
                <a:sym typeface="+mn-ea"/>
              </a:rPr>
              <a:t>两个数据项具有相同的分区键值</a:t>
            </a:r>
            <a:r>
              <a:rPr lang="zh-CN" altLang="en-US" i="1" dirty="0">
                <a:solidFill>
                  <a:srgbClr val="0000FF"/>
                </a:solidFill>
                <a:latin typeface="+mn-ea"/>
                <a:cs typeface="+mn-ea"/>
                <a:sym typeface="+mn-ea"/>
              </a:rPr>
              <a:t>则</a:t>
            </a:r>
            <a:r>
              <a:rPr lang="zh-CN" altLang="zh-CN" i="1" dirty="0">
                <a:solidFill>
                  <a:srgbClr val="0000FF"/>
                </a:solidFill>
                <a:latin typeface="+mn-ea"/>
                <a:cs typeface="+mn-ea"/>
                <a:sym typeface="+mn-ea"/>
              </a:rPr>
              <a:t>必须具有不同的排序键值。</a:t>
            </a:r>
            <a:endParaRPr lang="en-US" altLang="zh-CN" i="1" dirty="0">
              <a:solidFill>
                <a:srgbClr val="0000FF"/>
              </a:solidFill>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en-US" dirty="0">
                <a:latin typeface="+mn-ea"/>
                <a:cs typeface="+mn-ea"/>
                <a:sym typeface="+mn-ea"/>
              </a:rPr>
              <a:t>读写数据项时，</a:t>
            </a:r>
            <a:r>
              <a:rPr lang="zh-CN" altLang="zh-CN" dirty="0">
                <a:latin typeface="+mn-ea"/>
                <a:cs typeface="+mn-ea"/>
                <a:sym typeface="+mn-ea"/>
              </a:rPr>
              <a:t>先根据分区键的值确定该数据项所在的分区，然后按排序键的值确定该数据项在该分区中的存储位置。</a:t>
            </a:r>
            <a:endParaRPr lang="en-US" altLang="zh-CN" dirty="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a:latin typeface="+mn-ea"/>
                <a:cs typeface="+mn-ea"/>
                <a:sym typeface="+mn-ea"/>
              </a:rPr>
              <a:t>因为主键的值要求唯一，所以</a:t>
            </a:r>
            <a:r>
              <a:rPr lang="zh-CN" altLang="zh-CN" dirty="0">
                <a:solidFill>
                  <a:srgbClr val="FF0000"/>
                </a:solidFill>
                <a:latin typeface="+mn-ea"/>
                <a:cs typeface="+mn-ea"/>
                <a:sym typeface="+mn-ea"/>
              </a:rPr>
              <a:t>主键属性必须为标量类型（字符串、数字和二进制）</a:t>
            </a:r>
            <a:r>
              <a:rPr lang="zh-CN" altLang="zh-CN" dirty="0">
                <a:latin typeface="+mn-ea"/>
                <a:cs typeface="+mn-ea"/>
                <a:sym typeface="+mn-ea"/>
              </a:rPr>
              <a:t>。</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Tree>
    <p:extLst>
      <p:ext uri="{BB962C8B-B14F-4D97-AF65-F5344CB8AC3E}">
        <p14:creationId xmlns:p14="http://schemas.microsoft.com/office/powerpoint/2010/main" val="2190996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p:txBody>
          <a:bodyPr>
            <a:normAutofit/>
          </a:bodyPr>
          <a:lstStyle/>
          <a:p>
            <a:r>
              <a:rPr lang="zh-CN" altLang="zh-CN" sz="2400" dirty="0">
                <a:latin typeface="+mn-ea"/>
                <a:cs typeface="+mn-ea"/>
                <a:sym typeface="+mn-ea"/>
              </a:rPr>
              <a:t>Dynamo系统中</a:t>
            </a:r>
            <a:r>
              <a:rPr lang="zh-CN" altLang="zh-CN" sz="2400" dirty="0">
                <a:solidFill>
                  <a:srgbClr val="FF0000"/>
                </a:solidFill>
                <a:latin typeface="+mn-ea"/>
                <a:cs typeface="+mn-ea"/>
                <a:sym typeface="+mn-ea"/>
              </a:rPr>
              <a:t>属性的数据类型</a:t>
            </a:r>
            <a:r>
              <a:rPr lang="zh-CN" altLang="zh-CN" sz="2400" dirty="0">
                <a:latin typeface="+mn-ea"/>
                <a:cs typeface="+mn-ea"/>
                <a:sym typeface="+mn-ea"/>
              </a:rPr>
              <a:t>分为</a:t>
            </a:r>
            <a:r>
              <a:rPr lang="zh-CN" altLang="en-US" sz="2400" dirty="0">
                <a:latin typeface="+mn-ea"/>
                <a:cs typeface="+mn-ea"/>
                <a:sym typeface="+mn-ea"/>
              </a:rPr>
              <a:t>标量类型、复杂类型、集合类型这</a:t>
            </a:r>
            <a:r>
              <a:rPr lang="zh-CN" altLang="zh-CN" sz="2400" dirty="0">
                <a:latin typeface="+mn-ea"/>
                <a:cs typeface="+mn-ea"/>
                <a:sym typeface="+mn-ea"/>
              </a:rPr>
              <a:t>三类：</a:t>
            </a:r>
          </a:p>
          <a:p>
            <a:endParaRPr lang="en-US" altLang="zh-CN" sz="2400" dirty="0"/>
          </a:p>
          <a:p>
            <a:r>
              <a:rPr lang="en-US" altLang="zh-CN" sz="2400" dirty="0"/>
              <a:t> (1) </a:t>
            </a:r>
            <a:r>
              <a:rPr lang="zh-CN" altLang="en-US" sz="2400" dirty="0"/>
              <a:t>标量类型：用以表示一个准确的值，包括数字、字符串、二进制、布尔值和</a:t>
            </a:r>
            <a:r>
              <a:rPr lang="en-US" altLang="zh-CN" sz="2400" dirty="0"/>
              <a:t>NULL</a:t>
            </a:r>
            <a:r>
              <a:rPr lang="zh-CN" altLang="en-US" sz="2400" dirty="0"/>
              <a:t>。</a:t>
            </a:r>
            <a:endParaRPr lang="en-US" altLang="zh-CN" sz="2400" dirty="0"/>
          </a:p>
          <a:p>
            <a:r>
              <a:rPr lang="en-US" altLang="zh-CN" sz="2400" dirty="0"/>
              <a:t>       </a:t>
            </a:r>
            <a:r>
              <a:rPr lang="zh-CN" altLang="en-US" sz="2400" dirty="0"/>
              <a:t>数字：    </a:t>
            </a:r>
            <a:r>
              <a:rPr lang="en-US" altLang="zh-CN" sz="2400" dirty="0"/>
              <a:t>UnreadEmails:42</a:t>
            </a:r>
          </a:p>
          <a:p>
            <a:r>
              <a:rPr lang="en-US" altLang="zh-CN" sz="2400" dirty="0"/>
              <a:t>       </a:t>
            </a:r>
            <a:r>
              <a:rPr lang="zh-CN" altLang="en-US" sz="2400" dirty="0"/>
              <a:t>字符串： </a:t>
            </a:r>
            <a:r>
              <a:rPr lang="en-US" altLang="zh-CN" sz="2400" dirty="0"/>
              <a:t>Day:</a:t>
            </a:r>
            <a:r>
              <a:rPr lang="zh-CN" altLang="en-US" sz="2400" dirty="0"/>
              <a:t>“</a:t>
            </a:r>
            <a:r>
              <a:rPr lang="en-US" altLang="zh-CN" sz="2400" dirty="0"/>
              <a:t>Monday</a:t>
            </a:r>
            <a:r>
              <a:rPr lang="zh-CN" altLang="en-US" sz="2400" dirty="0"/>
              <a:t>”（</a:t>
            </a:r>
            <a:r>
              <a:rPr lang="en-US" altLang="zh-CN" sz="2400" dirty="0"/>
              <a:t>UTF-8</a:t>
            </a:r>
            <a:r>
              <a:rPr lang="zh-CN" altLang="en-US" sz="2400" dirty="0"/>
              <a:t>编码的</a:t>
            </a:r>
            <a:r>
              <a:rPr lang="en-US" altLang="zh-CN" sz="2400" dirty="0"/>
              <a:t>Unicode</a:t>
            </a:r>
            <a:r>
              <a:rPr lang="zh-CN" altLang="en-US" sz="2400" dirty="0"/>
              <a:t>）</a:t>
            </a:r>
            <a:endParaRPr lang="en-US" altLang="zh-CN" sz="2400" dirty="0"/>
          </a:p>
          <a:p>
            <a:r>
              <a:rPr lang="en-US" altLang="zh-CN" sz="2400" dirty="0"/>
              <a:t>       </a:t>
            </a:r>
            <a:r>
              <a:rPr lang="zh-CN" altLang="en-US" sz="2400" dirty="0"/>
              <a:t>二进制：图像</a:t>
            </a:r>
            <a:endParaRPr lang="en-US" altLang="zh-CN" sz="2400" dirty="0"/>
          </a:p>
          <a:p>
            <a:r>
              <a:rPr lang="en-US" altLang="zh-CN" sz="2400" dirty="0"/>
              <a:t>       </a:t>
            </a:r>
            <a:r>
              <a:rPr lang="zh-CN" altLang="en-US" sz="2400" dirty="0"/>
              <a:t>布尔值：</a:t>
            </a:r>
            <a:r>
              <a:rPr lang="en-US" altLang="zh-CN" sz="2400" dirty="0"/>
              <a:t> Ischecked:true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Tree>
    <p:extLst>
      <p:ext uri="{BB962C8B-B14F-4D97-AF65-F5344CB8AC3E}">
        <p14:creationId xmlns:p14="http://schemas.microsoft.com/office/powerpoint/2010/main" val="1350414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10515600" cy="5156900"/>
          </a:xfrm>
        </p:spPr>
        <p:txBody>
          <a:bodyPr>
            <a:normAutofit/>
          </a:bodyPr>
          <a:lstStyle/>
          <a:p>
            <a:pPr marL="514350" indent="-514350"/>
            <a:r>
              <a:rPr lang="zh-CN" altLang="en-US" sz="2400" dirty="0"/>
              <a:t>（</a:t>
            </a:r>
            <a:r>
              <a:rPr lang="en-US" altLang="zh-CN" sz="2400" dirty="0"/>
              <a:t>2</a:t>
            </a:r>
            <a:r>
              <a:rPr lang="zh-CN" altLang="en-US" sz="2400" dirty="0"/>
              <a:t>）复杂类型（文档类型）：表示具有嵌套属性的复杂结构</a:t>
            </a:r>
            <a:r>
              <a:rPr lang="en-US" altLang="zh-CN" sz="2400" dirty="0"/>
              <a:t>(</a:t>
            </a:r>
            <a:r>
              <a:rPr lang="zh-CN" altLang="zh-CN" sz="2400" dirty="0">
                <a:latin typeface="+mn-ea"/>
                <a:cs typeface="+mn-ea"/>
                <a:sym typeface="+mn-ea"/>
              </a:rPr>
              <a:t>最多可以嵌套</a:t>
            </a:r>
            <a:r>
              <a:rPr lang="en-US" altLang="zh-CN" sz="2400" dirty="0">
                <a:latin typeface="+mn-ea"/>
                <a:cs typeface="+mn-ea"/>
                <a:sym typeface="+mn-ea"/>
              </a:rPr>
              <a:t> 32 </a:t>
            </a:r>
            <a:r>
              <a:rPr lang="zh-CN" altLang="zh-CN" sz="2400" dirty="0">
                <a:latin typeface="+mn-ea"/>
                <a:cs typeface="+mn-ea"/>
                <a:sym typeface="+mn-ea"/>
              </a:rPr>
              <a:t>层</a:t>
            </a:r>
            <a:r>
              <a:rPr lang="en-US" altLang="zh-CN" sz="2400" dirty="0">
                <a:latin typeface="+mn-ea"/>
                <a:cs typeface="+mn-ea"/>
                <a:sym typeface="+mn-ea"/>
              </a:rPr>
              <a:t>)</a:t>
            </a:r>
            <a:r>
              <a:rPr lang="zh-CN" altLang="en-US" sz="2400" dirty="0"/>
              <a:t>，包括</a:t>
            </a:r>
            <a:r>
              <a:rPr lang="zh-CN" altLang="en-US" sz="2400" dirty="0">
                <a:solidFill>
                  <a:srgbClr val="FF0000"/>
                </a:solidFill>
              </a:rPr>
              <a:t>列表</a:t>
            </a:r>
            <a:r>
              <a:rPr lang="en-US" altLang="zh-CN" sz="2400" dirty="0">
                <a:solidFill>
                  <a:srgbClr val="FF0000"/>
                </a:solidFill>
              </a:rPr>
              <a:t>(list)</a:t>
            </a:r>
            <a:r>
              <a:rPr lang="zh-CN" altLang="en-US" sz="2400" dirty="0"/>
              <a:t>和</a:t>
            </a:r>
            <a:r>
              <a:rPr lang="zh-CN" altLang="en-US" sz="2400" dirty="0">
                <a:solidFill>
                  <a:srgbClr val="FF0000"/>
                </a:solidFill>
              </a:rPr>
              <a:t>映射</a:t>
            </a:r>
            <a:r>
              <a:rPr lang="en-US" altLang="zh-CN" sz="2400" dirty="0">
                <a:solidFill>
                  <a:srgbClr val="FF0000"/>
                </a:solidFill>
              </a:rPr>
              <a:t>(map)</a:t>
            </a:r>
            <a:r>
              <a:rPr lang="zh-CN" altLang="en-US" sz="2400" dirty="0"/>
              <a:t>。</a:t>
            </a:r>
            <a:endParaRPr lang="en-US" altLang="zh-CN" sz="2400" dirty="0"/>
          </a:p>
          <a:p>
            <a:pPr marL="514350" indent="-514350">
              <a:buFont typeface="Wingdings" panose="05000000000000000000" pitchFamily="2" charset="2"/>
              <a:buChar char="Ø"/>
            </a:pPr>
            <a:r>
              <a:rPr lang="en-US" altLang="zh-CN" sz="2400" dirty="0"/>
              <a:t>  </a:t>
            </a:r>
            <a:r>
              <a:rPr lang="zh-CN" altLang="en-US" sz="2400" dirty="0"/>
              <a:t>列表类型用来存储值的</a:t>
            </a:r>
            <a:r>
              <a:rPr lang="zh-CN" altLang="en-US" sz="2400" dirty="0">
                <a:solidFill>
                  <a:srgbClr val="FF0000"/>
                </a:solidFill>
              </a:rPr>
              <a:t>有序</a:t>
            </a:r>
            <a:r>
              <a:rPr lang="zh-CN" altLang="en-US" sz="2400" dirty="0"/>
              <a:t>集合</a:t>
            </a:r>
            <a:r>
              <a:rPr lang="en-US" altLang="zh-CN" sz="2400" dirty="0"/>
              <a:t>:</a:t>
            </a:r>
            <a:r>
              <a:rPr lang="zh-CN" altLang="en-US" sz="2400" dirty="0"/>
              <a:t>       </a:t>
            </a:r>
            <a:endParaRPr lang="en-US" altLang="zh-CN" sz="2400" dirty="0"/>
          </a:p>
          <a:p>
            <a:r>
              <a:rPr lang="zh-CN" altLang="en-US" sz="2400" dirty="0"/>
              <a:t>       列表用方括号括起：</a:t>
            </a:r>
            <a:r>
              <a:rPr lang="en-US" altLang="zh-CN" sz="2400" dirty="0"/>
              <a:t>[ ... ]</a:t>
            </a:r>
            <a:r>
              <a:rPr lang="zh-CN" altLang="en-US" sz="2400" dirty="0"/>
              <a:t>，</a:t>
            </a:r>
            <a:r>
              <a:rPr lang="zh-CN" altLang="en-US" sz="2400" dirty="0">
                <a:solidFill>
                  <a:srgbClr val="FF0000"/>
                </a:solidFill>
              </a:rPr>
              <a:t>类似于 </a:t>
            </a:r>
            <a:r>
              <a:rPr lang="en-US" altLang="zh-CN" sz="2400" dirty="0">
                <a:solidFill>
                  <a:srgbClr val="FF0000"/>
                </a:solidFill>
              </a:rPr>
              <a:t>JSON </a:t>
            </a:r>
            <a:r>
              <a:rPr lang="zh-CN" altLang="en-US" sz="2400" dirty="0">
                <a:solidFill>
                  <a:srgbClr val="FF0000"/>
                </a:solidFill>
              </a:rPr>
              <a:t>数组</a:t>
            </a:r>
            <a:r>
              <a:rPr lang="zh-CN" altLang="en-US" sz="2400" dirty="0"/>
              <a:t>，列表中</a:t>
            </a:r>
            <a:r>
              <a:rPr lang="zh-CN" altLang="en-US" sz="2400" dirty="0">
                <a:solidFill>
                  <a:srgbClr val="FF0000"/>
                </a:solidFill>
              </a:rPr>
              <a:t>元素可以存储的数据类型没有限制</a:t>
            </a:r>
            <a:r>
              <a:rPr lang="zh-CN" altLang="en-US" sz="2400" dirty="0"/>
              <a:t>，列表中的元素也</a:t>
            </a:r>
            <a:r>
              <a:rPr lang="zh-CN" altLang="en-US" sz="2400" dirty="0">
                <a:solidFill>
                  <a:srgbClr val="FF0000"/>
                </a:solidFill>
              </a:rPr>
              <a:t>不一定为相同类型</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6" name="矩形 5"/>
          <p:cNvSpPr/>
          <p:nvPr/>
        </p:nvSpPr>
        <p:spPr>
          <a:xfrm>
            <a:off x="1115454" y="4289200"/>
            <a:ext cx="6435638"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FavoriteThings:[“Cookie”,</a:t>
            </a:r>
            <a:r>
              <a:rPr lang="zh-CN" altLang="en-US" sz="2400" dirty="0"/>
              <a:t>“</a:t>
            </a:r>
            <a:r>
              <a:rPr lang="en-US" altLang="zh-CN" sz="2400" dirty="0"/>
              <a:t>Coffee</a:t>
            </a:r>
            <a:r>
              <a:rPr lang="zh-CN" altLang="en-US" sz="2400" dirty="0"/>
              <a:t>”</a:t>
            </a:r>
            <a:r>
              <a:rPr lang="en-US" altLang="zh-CN" sz="2400" dirty="0"/>
              <a:t>,3.14159]</a:t>
            </a:r>
            <a:endParaRPr lang="zh-CN" altLang="en-US" sz="2400" dirty="0"/>
          </a:p>
        </p:txBody>
      </p:sp>
      <p:sp>
        <p:nvSpPr>
          <p:cNvPr id="7" name="矩形 6"/>
          <p:cNvSpPr/>
          <p:nvPr/>
        </p:nvSpPr>
        <p:spPr>
          <a:xfrm>
            <a:off x="796888" y="6442362"/>
            <a:ext cx="7072770" cy="369332"/>
          </a:xfrm>
          <a:prstGeom prst="rect">
            <a:avLst/>
          </a:prstGeom>
        </p:spPr>
        <p:txBody>
          <a:bodyPr wrap="none">
            <a:spAutoFit/>
          </a:bodyPr>
          <a:lstStyle/>
          <a:p>
            <a:r>
              <a:rPr lang="zh-CN" altLang="en-US" dirty="0">
                <a:solidFill>
                  <a:schemeClr val="bg1">
                    <a:lumMod val="85000"/>
                  </a:schemeClr>
                </a:solidFill>
              </a:rPr>
              <a:t>参考链接：https://blog.csdn.net/czongxiao/article/details/100013115</a:t>
            </a:r>
          </a:p>
        </p:txBody>
      </p:sp>
    </p:spTree>
    <p:extLst>
      <p:ext uri="{BB962C8B-B14F-4D97-AF65-F5344CB8AC3E}">
        <p14:creationId xmlns:p14="http://schemas.microsoft.com/office/powerpoint/2010/main" val="3079091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6330043" cy="5156900"/>
          </a:xfrm>
        </p:spPr>
        <p:txBody>
          <a:bodyPr>
            <a:normAutofit/>
          </a:bodyPr>
          <a:lstStyle/>
          <a:p>
            <a:pPr marL="514350" indent="-514350"/>
            <a:r>
              <a:rPr lang="zh-CN" altLang="en-US" sz="2400" dirty="0"/>
              <a:t>（</a:t>
            </a:r>
            <a:r>
              <a:rPr lang="en-US" altLang="zh-CN" sz="2400" dirty="0"/>
              <a:t>2</a:t>
            </a:r>
            <a:r>
              <a:rPr lang="zh-CN" altLang="en-US" sz="2400" dirty="0"/>
              <a:t>）复杂类型（文档类型）：（续）</a:t>
            </a:r>
            <a:endParaRPr lang="en-US" altLang="zh-CN" sz="2400" dirty="0"/>
          </a:p>
          <a:p>
            <a:pPr marL="514350" indent="-514350">
              <a:buFont typeface="Wingdings" panose="05000000000000000000" pitchFamily="2" charset="2"/>
              <a:buChar char="Ø"/>
            </a:pPr>
            <a:r>
              <a:rPr lang="zh-CN" altLang="en-US" sz="2400" dirty="0">
                <a:solidFill>
                  <a:srgbClr val="FF0000"/>
                </a:solidFill>
              </a:rPr>
              <a:t> 映射</a:t>
            </a:r>
            <a:r>
              <a:rPr lang="zh-CN" altLang="en-US" sz="2400" dirty="0"/>
              <a:t>类型用来存储名称</a:t>
            </a:r>
            <a:r>
              <a:rPr lang="en-US" altLang="zh-CN" sz="2400" dirty="0"/>
              <a:t>-</a:t>
            </a:r>
            <a:r>
              <a:rPr lang="zh-CN" altLang="en-US" sz="2400" dirty="0"/>
              <a:t>值对的</a:t>
            </a:r>
            <a:r>
              <a:rPr lang="zh-CN" altLang="en-US" sz="2400" dirty="0">
                <a:solidFill>
                  <a:srgbClr val="FF0000"/>
                </a:solidFill>
              </a:rPr>
              <a:t>无序</a:t>
            </a:r>
            <a:r>
              <a:rPr lang="zh-CN" altLang="en-US" sz="2400" dirty="0"/>
              <a:t>集合</a:t>
            </a:r>
            <a:endParaRPr lang="en-US" altLang="zh-CN" sz="2400" dirty="0"/>
          </a:p>
          <a:p>
            <a:r>
              <a:rPr lang="en-US" altLang="zh-CN" sz="2400" dirty="0"/>
              <a:t>       </a:t>
            </a:r>
            <a:r>
              <a:rPr lang="zh-CN" altLang="en-US" sz="2400" dirty="0">
                <a:solidFill>
                  <a:srgbClr val="FF0000"/>
                </a:solidFill>
              </a:rPr>
              <a:t>映射元素的数据类型也没有限制，同样也不一定相同。</a:t>
            </a:r>
            <a:endParaRPr lang="en-US" altLang="zh-CN" sz="2400" dirty="0">
              <a:solidFill>
                <a:srgbClr val="FF0000"/>
              </a:solidFill>
            </a:endParaRPr>
          </a:p>
          <a:p>
            <a:r>
              <a:rPr lang="zh-CN" altLang="en-US" sz="2400" dirty="0"/>
              <a:t>       映射用大括号括起：</a:t>
            </a:r>
            <a:r>
              <a:rPr lang="en-US" altLang="zh-CN" sz="2400" dirty="0"/>
              <a:t>{ ... }</a:t>
            </a:r>
            <a:r>
              <a:rPr lang="zh-CN" altLang="en-US" sz="2400" dirty="0"/>
              <a:t>，映射</a:t>
            </a:r>
            <a:r>
              <a:rPr lang="zh-CN" altLang="en-US" sz="2400" dirty="0">
                <a:solidFill>
                  <a:srgbClr val="FF0000"/>
                </a:solidFill>
              </a:rPr>
              <a:t>类似于 </a:t>
            </a:r>
            <a:r>
              <a:rPr lang="en-US" altLang="zh-CN" sz="2400" dirty="0">
                <a:solidFill>
                  <a:srgbClr val="FF0000"/>
                </a:solidFill>
              </a:rPr>
              <a:t>JSON </a:t>
            </a:r>
            <a:r>
              <a:rPr lang="zh-CN" altLang="en-US" sz="2400" dirty="0">
                <a:solidFill>
                  <a:srgbClr val="FF0000"/>
                </a:solidFill>
              </a:rPr>
              <a:t>对象</a:t>
            </a:r>
            <a:r>
              <a:rPr lang="zh-CN" altLang="en-US" sz="2400" dirty="0"/>
              <a:t>。</a:t>
            </a:r>
            <a:r>
              <a:rPr lang="en-US" altLang="zh-CN" sz="2400" dirty="0"/>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5" name="矩形 4"/>
          <p:cNvSpPr/>
          <p:nvPr/>
        </p:nvSpPr>
        <p:spPr>
          <a:xfrm>
            <a:off x="7579673" y="1285462"/>
            <a:ext cx="3302826" cy="45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r>
              <a:rPr lang="zh-CN" altLang="en-US" sz="2000" dirty="0"/>
              <a:t>映射类型</a:t>
            </a:r>
            <a:endParaRPr lang="en-US" altLang="zh-CN" sz="2000" dirty="0"/>
          </a:p>
          <a:p>
            <a:pPr marL="514350" indent="-514350"/>
            <a:r>
              <a:rPr lang="en-US" altLang="zh-CN" sz="2000" dirty="0"/>
              <a:t> { Day: "Monday",</a:t>
            </a:r>
          </a:p>
          <a:p>
            <a:pPr marL="514350" indent="-514350"/>
            <a:r>
              <a:rPr lang="en-US" altLang="zh-CN" sz="2000" dirty="0"/>
              <a:t>   UnreadEmails: 42,</a:t>
            </a:r>
          </a:p>
          <a:p>
            <a:pPr marL="514350" indent="-514350"/>
            <a:r>
              <a:rPr lang="en-US" altLang="zh-CN" sz="2000" dirty="0"/>
              <a:t>   ItemsOnMyDesk:</a:t>
            </a:r>
          </a:p>
          <a:p>
            <a:pPr marL="514350" indent="-514350"/>
            <a:r>
              <a:rPr lang="en-US" altLang="zh-CN" sz="2000" dirty="0"/>
              <a:t>       [</a:t>
            </a:r>
          </a:p>
          <a:p>
            <a:pPr marL="514350" indent="-514350"/>
            <a:r>
              <a:rPr lang="en-US" altLang="zh-CN" sz="2000" dirty="0"/>
              <a:t>          </a:t>
            </a:r>
            <a:r>
              <a:rPr lang="zh-CN" altLang="en-US" sz="2000" dirty="0"/>
              <a:t>“</a:t>
            </a:r>
            <a:r>
              <a:rPr lang="en-US" altLang="zh-CN" sz="2000" dirty="0"/>
              <a:t>Coffee Cup</a:t>
            </a:r>
            <a:r>
              <a:rPr lang="zh-CN" altLang="en-US" sz="2000" dirty="0"/>
              <a:t>”</a:t>
            </a:r>
            <a:r>
              <a:rPr lang="en-US" altLang="zh-CN" sz="2000" dirty="0"/>
              <a:t>,</a:t>
            </a:r>
          </a:p>
          <a:p>
            <a:pPr marL="514350" indent="-514350"/>
            <a:r>
              <a:rPr lang="en-US" altLang="zh-CN" sz="2000" dirty="0"/>
              <a:t>           “Telephone”,</a:t>
            </a:r>
          </a:p>
          <a:p>
            <a:pPr marL="514350" indent="-514350"/>
            <a:r>
              <a:rPr lang="en-US" altLang="zh-CN" sz="2000" dirty="0"/>
              <a:t>	{</a:t>
            </a:r>
          </a:p>
          <a:p>
            <a:pPr marL="514350" indent="-514350"/>
            <a:r>
              <a:rPr lang="en-US" altLang="zh-CN" sz="2000" dirty="0"/>
              <a:t>		Pens:{Quntity:3}</a:t>
            </a:r>
          </a:p>
          <a:p>
            <a:pPr marL="514350" indent="-514350"/>
            <a:r>
              <a:rPr lang="en-US" altLang="zh-CN" sz="2000" dirty="0"/>
              <a:t>		Pens:{Quntity:3}</a:t>
            </a:r>
          </a:p>
          <a:p>
            <a:pPr marL="514350" indent="-514350"/>
            <a:r>
              <a:rPr lang="en-US" altLang="zh-CN" sz="2000" dirty="0"/>
              <a:t>	}</a:t>
            </a:r>
          </a:p>
          <a:p>
            <a:pPr marL="514350" indent="-514350"/>
            <a:r>
              <a:rPr lang="en-US" altLang="zh-CN" sz="2000" dirty="0"/>
              <a:t>       ]</a:t>
            </a:r>
          </a:p>
          <a:p>
            <a:pPr marL="514350" indent="-514350"/>
            <a:r>
              <a:rPr lang="en-US" altLang="zh-CN" sz="2000" dirty="0"/>
              <a:t> }</a:t>
            </a:r>
            <a:endParaRPr lang="zh-CN" altLang="en-US" sz="2000" dirty="0"/>
          </a:p>
        </p:txBody>
      </p:sp>
      <p:sp>
        <p:nvSpPr>
          <p:cNvPr id="7" name="矩形 6"/>
          <p:cNvSpPr/>
          <p:nvPr/>
        </p:nvSpPr>
        <p:spPr>
          <a:xfrm>
            <a:off x="796888" y="6442362"/>
            <a:ext cx="7072770" cy="369332"/>
          </a:xfrm>
          <a:prstGeom prst="rect">
            <a:avLst/>
          </a:prstGeom>
        </p:spPr>
        <p:txBody>
          <a:bodyPr wrap="none">
            <a:spAutoFit/>
          </a:bodyPr>
          <a:lstStyle/>
          <a:p>
            <a:r>
              <a:rPr lang="zh-CN" altLang="en-US" dirty="0">
                <a:solidFill>
                  <a:schemeClr val="bg1">
                    <a:lumMod val="85000"/>
                  </a:schemeClr>
                </a:solidFill>
              </a:rPr>
              <a:t>参考链接：https://blog.csdn.net/czongxiao/article/details/100013115</a:t>
            </a:r>
          </a:p>
        </p:txBody>
      </p:sp>
    </p:spTree>
    <p:extLst>
      <p:ext uri="{BB962C8B-B14F-4D97-AF65-F5344CB8AC3E}">
        <p14:creationId xmlns:p14="http://schemas.microsoft.com/office/powerpoint/2010/main" val="217813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55965"/>
            <a:ext cx="10515600" cy="5765510"/>
          </a:xfrm>
        </p:spPr>
        <p:txBody>
          <a:bodyPr>
            <a:normAutofit lnSpcReduction="10000"/>
          </a:bodyPr>
          <a:lstStyle/>
          <a:p>
            <a:r>
              <a:rPr lang="en-US" altLang="zh-CN" sz="2400" dirty="0"/>
              <a:t> (3)</a:t>
            </a:r>
            <a:r>
              <a:rPr lang="zh-CN" altLang="en-US" sz="2400" dirty="0"/>
              <a:t>集合类型：集合类型可以表示</a:t>
            </a:r>
            <a:r>
              <a:rPr lang="zh-CN" altLang="en-US" sz="2400" dirty="0">
                <a:solidFill>
                  <a:srgbClr val="FF0000"/>
                </a:solidFill>
              </a:rPr>
              <a:t>多个标量值</a:t>
            </a:r>
            <a:r>
              <a:rPr lang="zh-CN" altLang="en-US" sz="2400" dirty="0"/>
              <a:t>。集合中所有</a:t>
            </a:r>
            <a:r>
              <a:rPr lang="zh-CN" altLang="en-US" sz="2400" dirty="0">
                <a:solidFill>
                  <a:srgbClr val="FF0000"/>
                </a:solidFill>
              </a:rPr>
              <a:t>元素必须为相同类型</a:t>
            </a:r>
            <a:r>
              <a:rPr lang="zh-CN" altLang="en-US" sz="2400" dirty="0"/>
              <a:t>，且</a:t>
            </a:r>
            <a:r>
              <a:rPr lang="zh-CN" altLang="en-US" sz="2400" dirty="0">
                <a:solidFill>
                  <a:srgbClr val="FF0000"/>
                </a:solidFill>
              </a:rPr>
              <a:t>值不可以重复</a:t>
            </a:r>
            <a:r>
              <a:rPr lang="zh-CN" altLang="en-US" sz="2400" dirty="0"/>
              <a:t>。集合中的值的</a:t>
            </a:r>
            <a:r>
              <a:rPr lang="zh-CN" altLang="en-US" sz="2400" dirty="0">
                <a:solidFill>
                  <a:srgbClr val="FF0000"/>
                </a:solidFill>
              </a:rPr>
              <a:t>顺序不会保留，不支持空集</a:t>
            </a:r>
            <a:r>
              <a:rPr lang="zh-CN" altLang="en-US" sz="2400" dirty="0"/>
              <a:t>。</a:t>
            </a:r>
            <a:endParaRPr lang="en-US" altLang="zh-CN" sz="2400" dirty="0"/>
          </a:p>
          <a:p>
            <a:r>
              <a:rPr lang="en-US" altLang="zh-CN" sz="2400" dirty="0"/>
              <a:t>    </a:t>
            </a:r>
            <a:r>
              <a:rPr lang="zh-CN" altLang="en-US" sz="2400" dirty="0"/>
              <a:t>字符串集合：</a:t>
            </a:r>
            <a:r>
              <a:rPr lang="en-US" altLang="zh-CN" sz="2400" dirty="0"/>
              <a:t> [“Black” ,“Green” ,“Red”]</a:t>
            </a:r>
          </a:p>
          <a:p>
            <a:r>
              <a:rPr lang="zh-CN" altLang="en-US" sz="2400" dirty="0"/>
              <a:t>    数字集合：</a:t>
            </a:r>
            <a:r>
              <a:rPr lang="en-US" altLang="zh-CN" sz="2400" dirty="0"/>
              <a:t> [42.2</a:t>
            </a:r>
            <a:r>
              <a:rPr lang="zh-CN" altLang="en-US" sz="2400" dirty="0"/>
              <a:t>，</a:t>
            </a:r>
            <a:r>
              <a:rPr lang="en-US" altLang="zh-CN" sz="2400" dirty="0"/>
              <a:t>-19, 7.5</a:t>
            </a:r>
            <a:r>
              <a:rPr lang="zh-CN" altLang="en-US" sz="2400" dirty="0"/>
              <a:t>，</a:t>
            </a:r>
            <a:r>
              <a:rPr lang="en-US" altLang="zh-CN" sz="2400" dirty="0"/>
              <a:t>3.14]</a:t>
            </a:r>
          </a:p>
          <a:p>
            <a:r>
              <a:rPr lang="zh-CN" altLang="en-US" sz="2400" b="1" dirty="0"/>
              <a:t>数据操作</a:t>
            </a:r>
            <a:endParaRPr lang="en-US" altLang="zh-CN" sz="2400" b="1" dirty="0"/>
          </a:p>
          <a:p>
            <a:r>
              <a:rPr lang="zh-CN" altLang="en-US" sz="2400" dirty="0"/>
              <a:t>（</a:t>
            </a:r>
            <a:r>
              <a:rPr lang="en-US" altLang="zh-CN" sz="2400" dirty="0"/>
              <a:t>1</a:t>
            </a:r>
            <a:r>
              <a:rPr lang="zh-CN" altLang="en-US" sz="2400" dirty="0"/>
              <a:t>）表</a:t>
            </a:r>
            <a:endParaRPr lang="en-US" altLang="zh-CN" sz="2400" dirty="0"/>
          </a:p>
          <a:p>
            <a:pPr marL="514350" indent="-514350"/>
            <a:r>
              <a:rPr lang="en-US" altLang="zh-CN" sz="2400" dirty="0"/>
              <a:t>        CreateTable: </a:t>
            </a:r>
            <a:r>
              <a:rPr lang="zh-CN" altLang="en-US" sz="2400" dirty="0"/>
              <a:t>创建一张新表</a:t>
            </a:r>
            <a:endParaRPr lang="en-US" altLang="zh-CN" sz="2400" dirty="0"/>
          </a:p>
          <a:p>
            <a:pPr marL="514350" indent="-514350"/>
            <a:r>
              <a:rPr lang="en-US" altLang="zh-CN" sz="2400" dirty="0"/>
              <a:t>        DescribeTable: </a:t>
            </a:r>
            <a:r>
              <a:rPr lang="zh-CN" altLang="en-US" sz="2400" dirty="0"/>
              <a:t>返回一张表的信息</a:t>
            </a:r>
            <a:endParaRPr lang="en-US" altLang="zh-CN" sz="2400" dirty="0"/>
          </a:p>
          <a:p>
            <a:pPr marL="514350" indent="-514350"/>
            <a:r>
              <a:rPr lang="en-US" altLang="zh-CN" sz="2400" dirty="0"/>
              <a:t>        ListTables: </a:t>
            </a:r>
            <a:r>
              <a:rPr lang="zh-CN" altLang="en-US" sz="2400" dirty="0"/>
              <a:t>返回列表中所有表的名称</a:t>
            </a:r>
            <a:endParaRPr lang="en-US" altLang="zh-CN" sz="2400" dirty="0"/>
          </a:p>
          <a:p>
            <a:pPr marL="514350" indent="-514350"/>
            <a:r>
              <a:rPr lang="en-US" altLang="zh-CN" sz="2400" dirty="0"/>
              <a:t>        UpdateTable: </a:t>
            </a:r>
            <a:r>
              <a:rPr lang="zh-CN" altLang="en-US" sz="2400" dirty="0"/>
              <a:t>修改表的内容</a:t>
            </a:r>
            <a:endParaRPr lang="en-US" altLang="zh-CN" sz="2400" dirty="0"/>
          </a:p>
          <a:p>
            <a:pPr marL="514350" indent="-514350"/>
            <a:r>
              <a:rPr lang="en-US" altLang="zh-CN" sz="2400" dirty="0"/>
              <a:t>        DeleteTable: </a:t>
            </a:r>
            <a:r>
              <a:rPr lang="zh-CN" altLang="en-US" sz="2400" dirty="0"/>
              <a:t>删除一个已经存在的表</a:t>
            </a:r>
          </a:p>
          <a:p>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1918685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55965"/>
            <a:ext cx="10515600" cy="5765510"/>
          </a:xfrm>
        </p:spPr>
        <p:txBody>
          <a:bodyPr>
            <a:normAutofit fontScale="92500"/>
          </a:bodyPr>
          <a:lstStyle/>
          <a:p>
            <a:r>
              <a:rPr lang="zh-CN" altLang="en-US" sz="2400" b="1" dirty="0"/>
              <a:t>数据操作</a:t>
            </a:r>
            <a:endParaRPr lang="en-US" altLang="zh-CN" sz="2400" b="1" dirty="0"/>
          </a:p>
          <a:p>
            <a:r>
              <a:rPr lang="zh-CN" altLang="en-US" sz="2400" dirty="0"/>
              <a:t>（</a:t>
            </a:r>
            <a:r>
              <a:rPr lang="en-US" altLang="zh-CN" sz="2400" dirty="0"/>
              <a:t>2</a:t>
            </a:r>
            <a:r>
              <a:rPr lang="zh-CN" altLang="en-US" sz="2400" dirty="0"/>
              <a:t>）数据项和属性</a:t>
            </a:r>
            <a:endParaRPr lang="en-US" altLang="zh-CN" sz="2400" dirty="0"/>
          </a:p>
          <a:p>
            <a:r>
              <a:rPr lang="en-US" altLang="zh-CN" sz="2400" dirty="0"/>
              <a:t>     PutItem: </a:t>
            </a:r>
            <a:r>
              <a:rPr lang="zh-CN" altLang="en-US" sz="2400" dirty="0"/>
              <a:t>将单个数据项写入表中，需制定主键属性。</a:t>
            </a:r>
            <a:endParaRPr lang="en-US" altLang="zh-CN" sz="2400" dirty="0"/>
          </a:p>
          <a:p>
            <a:r>
              <a:rPr lang="en-US" altLang="zh-CN" sz="2400" dirty="0"/>
              <a:t>     BatchWriteItem: </a:t>
            </a:r>
            <a:r>
              <a:rPr lang="zh-CN" altLang="en-US" sz="2400" dirty="0"/>
              <a:t>批量写数据项（最多</a:t>
            </a:r>
            <a:r>
              <a:rPr lang="en-US" altLang="zh-CN" sz="2400" dirty="0"/>
              <a:t>25</a:t>
            </a:r>
            <a:r>
              <a:rPr lang="zh-CN" altLang="en-US" sz="2400" dirty="0"/>
              <a:t>个）</a:t>
            </a:r>
            <a:endParaRPr lang="en-US" altLang="zh-CN" sz="2400" dirty="0"/>
          </a:p>
          <a:p>
            <a:r>
              <a:rPr lang="en-US" altLang="zh-CN" sz="2400" dirty="0"/>
              <a:t>     GetItem:  </a:t>
            </a:r>
            <a:r>
              <a:rPr lang="zh-CN" altLang="en-US" sz="2400" dirty="0"/>
              <a:t>检索单个数据项。（必须制定主键，可检索属性子集）</a:t>
            </a:r>
            <a:endParaRPr lang="en-US" altLang="zh-CN" sz="2400" dirty="0"/>
          </a:p>
          <a:p>
            <a:r>
              <a:rPr lang="en-US" altLang="zh-CN" sz="2400" dirty="0"/>
              <a:t>     BatchGetItem: </a:t>
            </a:r>
            <a:r>
              <a:rPr lang="zh-CN" altLang="en-US" sz="2400" dirty="0"/>
              <a:t>批量读数据项（最多</a:t>
            </a:r>
            <a:r>
              <a:rPr lang="en-US" altLang="zh-CN" sz="2400" dirty="0"/>
              <a:t>100</a:t>
            </a:r>
            <a:r>
              <a:rPr lang="zh-CN" altLang="en-US" sz="2400" dirty="0"/>
              <a:t>个）</a:t>
            </a:r>
            <a:endParaRPr lang="en-US" altLang="zh-CN" sz="2400" dirty="0"/>
          </a:p>
          <a:p>
            <a:r>
              <a:rPr lang="en-US" altLang="zh-CN" sz="2400" dirty="0"/>
              <a:t>     Query:  </a:t>
            </a:r>
            <a:r>
              <a:rPr lang="zh-CN" altLang="en-US" sz="2400" dirty="0"/>
              <a:t>检索具有特定分区键的所有数据项。</a:t>
            </a:r>
            <a:endParaRPr lang="en-US" altLang="zh-CN" sz="2400" dirty="0"/>
          </a:p>
          <a:p>
            <a:r>
              <a:rPr lang="en-US" altLang="zh-CN" sz="2400" dirty="0"/>
              <a:t>     Scan:  </a:t>
            </a:r>
            <a:r>
              <a:rPr lang="zh-CN" altLang="en-US" sz="2400" dirty="0"/>
              <a:t>检索指定表或索引中的所有项目，可检索属性子集。</a:t>
            </a:r>
            <a:endParaRPr lang="en-US" altLang="zh-CN" sz="2400" dirty="0"/>
          </a:p>
          <a:p>
            <a:r>
              <a:rPr lang="en-US" altLang="zh-CN" sz="2400" dirty="0"/>
              <a:t>     UpdateItem:  </a:t>
            </a:r>
            <a:r>
              <a:rPr lang="zh-CN" altLang="en-US" sz="2400" dirty="0"/>
              <a:t>修改数据项的一个或多个属性，可实施原子计数器的增、减操作。</a:t>
            </a:r>
            <a:endParaRPr lang="en-US" altLang="zh-CN" sz="2400" dirty="0"/>
          </a:p>
          <a:p>
            <a:r>
              <a:rPr lang="en-US" altLang="zh-CN" sz="2400" dirty="0"/>
              <a:t>     DeleteItem</a:t>
            </a:r>
            <a:r>
              <a:rPr lang="zh-CN" altLang="en-US" sz="2400" dirty="0"/>
              <a:t>： 删除单个数据项</a:t>
            </a:r>
            <a:endParaRPr lang="en-US" altLang="zh-CN" sz="2400" dirty="0"/>
          </a:p>
          <a:p>
            <a:r>
              <a:rPr lang="en-US" altLang="zh-CN" sz="2400" dirty="0"/>
              <a:t>     BatchDeleteItem:  </a:t>
            </a:r>
            <a:r>
              <a:rPr lang="zh-CN" altLang="en-US" sz="2400" dirty="0"/>
              <a:t>批量删除多个数据项（最多</a:t>
            </a:r>
            <a:r>
              <a:rPr lang="en-US" altLang="zh-CN" sz="2400" dirty="0"/>
              <a:t>25</a:t>
            </a:r>
            <a:r>
              <a:rPr lang="zh-CN" altLang="en-US" sz="2400" dirty="0"/>
              <a:t>个）</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Tree>
    <p:extLst>
      <p:ext uri="{BB962C8B-B14F-4D97-AF65-F5344CB8AC3E}">
        <p14:creationId xmlns:p14="http://schemas.microsoft.com/office/powerpoint/2010/main" val="166093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722535" y="3408219"/>
            <a:ext cx="4259665" cy="3160857"/>
          </a:xfrm>
          <a:prstGeom prst="rect">
            <a:avLst/>
          </a:prstGeom>
        </p:spPr>
      </p:pic>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3.2.2.5 </a:t>
            </a:r>
            <a:r>
              <a:rPr lang="zh-CN" altLang="en-US" sz="2400" b="1" dirty="0">
                <a:solidFill>
                  <a:prstClr val="black"/>
                </a:solidFill>
              </a:rPr>
              <a:t>数据分布</a:t>
            </a:r>
            <a:endParaRPr lang="zh-CN" altLang="en-US" dirty="0"/>
          </a:p>
        </p:txBody>
      </p:sp>
      <p:sp>
        <p:nvSpPr>
          <p:cNvPr id="3" name="内容占位符 2"/>
          <p:cNvSpPr>
            <a:spLocks noGrp="1"/>
          </p:cNvSpPr>
          <p:nvPr>
            <p:ph idx="1"/>
          </p:nvPr>
        </p:nvSpPr>
        <p:spPr>
          <a:xfrm>
            <a:off x="838200" y="955965"/>
            <a:ext cx="10515600" cy="4904508"/>
          </a:xfrm>
        </p:spPr>
        <p:txBody>
          <a:bodyPr>
            <a:normAutofit/>
          </a:bodyPr>
          <a:lstStyle/>
          <a:p>
            <a:pPr>
              <a:lnSpc>
                <a:spcPct val="150000"/>
              </a:lnSpc>
            </a:pPr>
            <a:r>
              <a:rPr lang="zh-CN" altLang="en-US" sz="2400" dirty="0"/>
              <a:t>基本策略：按哈希算法切分数据分布在不同节点上，读数据依据</a:t>
            </a:r>
            <a:r>
              <a:rPr lang="en-US" altLang="zh-CN" sz="2400" dirty="0"/>
              <a:t>key</a:t>
            </a:r>
            <a:r>
              <a:rPr lang="zh-CN" altLang="en-US" sz="2400" dirty="0"/>
              <a:t>的哈希值寻找对应的节点。</a:t>
            </a:r>
            <a:endParaRPr lang="en-US" altLang="zh-CN" sz="2400" dirty="0"/>
          </a:p>
          <a:p>
            <a:pPr>
              <a:lnSpc>
                <a:spcPct val="150000"/>
              </a:lnSpc>
              <a:spcBef>
                <a:spcPts val="600"/>
              </a:spcBef>
            </a:pPr>
            <a:r>
              <a:rPr lang="zh-CN" altLang="en-US" sz="2400" b="1" dirty="0">
                <a:solidFill>
                  <a:srgbClr val="FF0000"/>
                </a:solidFill>
              </a:rPr>
              <a:t>使用</a:t>
            </a:r>
            <a:r>
              <a:rPr lang="en-US" altLang="zh-CN" sz="2400" b="1" dirty="0">
                <a:solidFill>
                  <a:srgbClr val="FF0000"/>
                </a:solidFill>
              </a:rPr>
              <a:t>Consistent Hashing</a:t>
            </a:r>
            <a:r>
              <a:rPr lang="zh-CN" altLang="en-US" sz="2400" b="1" dirty="0">
                <a:solidFill>
                  <a:srgbClr val="FF0000"/>
                </a:solidFill>
              </a:rPr>
              <a:t>算法</a:t>
            </a:r>
            <a:r>
              <a:rPr lang="zh-CN" altLang="en-US" sz="2400" dirty="0"/>
              <a:t>（</a:t>
            </a:r>
            <a:r>
              <a:rPr lang="zh-CN" altLang="en-US" sz="2400" dirty="0">
                <a:solidFill>
                  <a:srgbClr val="FF0000"/>
                </a:solidFill>
              </a:rPr>
              <a:t>节点对应</a:t>
            </a:r>
            <a:r>
              <a:rPr lang="zh-CN" altLang="en-US" sz="2400" dirty="0"/>
              <a:t>的不再是一个确定的</a:t>
            </a:r>
            <a:r>
              <a:rPr lang="en-US" altLang="zh-CN" sz="2400" dirty="0"/>
              <a:t>hash</a:t>
            </a:r>
            <a:r>
              <a:rPr lang="zh-CN" altLang="en-US" sz="2400" dirty="0"/>
              <a:t>值，而是一个</a:t>
            </a:r>
            <a:r>
              <a:rPr lang="en-US" altLang="zh-CN" sz="2400" dirty="0">
                <a:solidFill>
                  <a:srgbClr val="FF0000"/>
                </a:solidFill>
              </a:rPr>
              <a:t>hash</a:t>
            </a:r>
            <a:r>
              <a:rPr lang="zh-CN" altLang="en-US" sz="2400" dirty="0">
                <a:solidFill>
                  <a:srgbClr val="FF0000"/>
                </a:solidFill>
              </a:rPr>
              <a:t>值范围</a:t>
            </a:r>
            <a:r>
              <a:rPr lang="zh-CN" altLang="en-US" sz="2400" dirty="0"/>
              <a:t>）。</a:t>
            </a:r>
            <a:endParaRPr lang="en-US" altLang="zh-CN" sz="2400" dirty="0"/>
          </a:p>
          <a:p>
            <a:pPr>
              <a:lnSpc>
                <a:spcPct val="150000"/>
              </a:lnSpc>
            </a:pPr>
            <a:r>
              <a:rPr lang="zh-CN" altLang="en-US" sz="2400" dirty="0"/>
              <a:t>另外，还设计了</a:t>
            </a:r>
            <a:r>
              <a:rPr lang="zh-CN" altLang="en-US" sz="2400" dirty="0">
                <a:solidFill>
                  <a:srgbClr val="FF0000"/>
                </a:solidFill>
              </a:rPr>
              <a:t>虚拟节点的大小与位置分配策略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3566427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3.2.2.5 </a:t>
            </a:r>
            <a:r>
              <a:rPr lang="zh-CN" altLang="en-US" sz="2400" b="1" dirty="0">
                <a:solidFill>
                  <a:prstClr val="black"/>
                </a:solidFill>
              </a:rPr>
              <a:t>数据分布（续）</a:t>
            </a:r>
            <a:endParaRPr lang="zh-CN" altLang="en-US" dirty="0"/>
          </a:p>
        </p:txBody>
      </p:sp>
      <p:sp>
        <p:nvSpPr>
          <p:cNvPr id="3" name="内容占位符 2"/>
          <p:cNvSpPr>
            <a:spLocks noGrp="1"/>
          </p:cNvSpPr>
          <p:nvPr>
            <p:ph idx="1"/>
          </p:nvPr>
        </p:nvSpPr>
        <p:spPr>
          <a:xfrm>
            <a:off x="838200" y="955965"/>
            <a:ext cx="10515600" cy="4904508"/>
          </a:xfrm>
        </p:spPr>
        <p:txBody>
          <a:bodyPr>
            <a:normAutofit/>
          </a:bodyPr>
          <a:lstStyle/>
          <a:p>
            <a:r>
              <a:rPr lang="zh-CN" altLang="en-US" sz="2400" dirty="0"/>
              <a:t>加入一个物理节点意味着相应加入若干虚拟节点。</a:t>
            </a:r>
            <a:endParaRPr lang="zh-CN" altLang="en-US" sz="2200" dirty="0"/>
          </a:p>
          <a:p>
            <a:endParaRPr lang="en-US" altLang="zh-CN" sz="2400" dirty="0"/>
          </a:p>
          <a:p>
            <a:r>
              <a:rPr lang="zh-CN" altLang="en-US" sz="2400" dirty="0"/>
              <a:t>简单策略：虚拟结点的位置和大小随机（例如</a:t>
            </a:r>
            <a:r>
              <a:rPr lang="en-US" altLang="zh-CN" sz="2400" dirty="0"/>
              <a:t>Memcached</a:t>
            </a:r>
            <a:r>
              <a:rPr lang="zh-CN" altLang="en-US" sz="2400" dirty="0"/>
              <a:t>）</a:t>
            </a:r>
            <a:endParaRPr lang="en-US" altLang="zh-CN" sz="2400" dirty="0"/>
          </a:p>
          <a:p>
            <a:r>
              <a:rPr lang="zh-CN" altLang="en-US" sz="2400" dirty="0">
                <a:solidFill>
                  <a:srgbClr val="3366FF"/>
                </a:solidFill>
              </a:rPr>
              <a:t>存在的缺点：如果有新节点加入，虚拟节点位置和大小随机可能导致扫描所有节点上的所有数据对象，判断是否需要迁移，这种全局的扫描开销很大。</a:t>
            </a:r>
            <a:endParaRPr lang="en-US" altLang="zh-CN" sz="2400" dirty="0">
              <a:solidFill>
                <a:srgbClr val="3366FF"/>
              </a:solidFill>
            </a:endParaRPr>
          </a:p>
          <a:p>
            <a:r>
              <a:rPr lang="en-US" altLang="zh-CN" sz="2400" dirty="0"/>
              <a:t>        </a:t>
            </a:r>
            <a:r>
              <a:rPr lang="en-US" altLang="zh-CN" sz="2400" dirty="0">
                <a:latin typeface="宋体" panose="02010600030101010101" pitchFamily="2" charset="-122"/>
                <a:ea typeface="宋体" panose="02010600030101010101" pitchFamily="2" charset="-122"/>
              </a:rPr>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16025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3.1.1 </a:t>
            </a:r>
            <a:r>
              <a:rPr lang="zh-CN" altLang="en-US" dirty="0"/>
              <a:t>键值对模型介绍</a:t>
            </a:r>
          </a:p>
        </p:txBody>
      </p:sp>
      <p:sp>
        <p:nvSpPr>
          <p:cNvPr id="3" name="内容占位符 2"/>
          <p:cNvSpPr>
            <a:spLocks noGrp="1"/>
          </p:cNvSpPr>
          <p:nvPr>
            <p:ph idx="1"/>
          </p:nvPr>
        </p:nvSpPr>
        <p:spPr>
          <a:xfrm>
            <a:off x="838200" y="1285462"/>
            <a:ext cx="10515600" cy="5070888"/>
          </a:xfrm>
        </p:spPr>
        <p:txBody>
          <a:bodyPr>
            <a:normAutofit lnSpcReduction="10000"/>
          </a:bodyPr>
          <a:lstStyle/>
          <a:p>
            <a:pPr>
              <a:lnSpc>
                <a:spcPct val="110000"/>
              </a:lnSpc>
            </a:pPr>
            <a:r>
              <a:rPr lang="zh-CN" altLang="zh-CN" b="1" kern="0" dirty="0">
                <a:latin typeface="+mn-ea"/>
                <a:cs typeface="+mn-ea"/>
              </a:rPr>
              <a:t>传统</a:t>
            </a:r>
            <a:r>
              <a:rPr lang="zh-CN" altLang="en-US" b="1" kern="0" dirty="0">
                <a:latin typeface="+mn-ea"/>
                <a:cs typeface="+mn-ea"/>
              </a:rPr>
              <a:t>关系模型的弊端</a:t>
            </a:r>
            <a:endParaRPr lang="en-US" altLang="zh-CN" b="1" kern="0" dirty="0">
              <a:latin typeface="+mn-ea"/>
              <a:cs typeface="+mn-ea"/>
            </a:endParaRPr>
          </a:p>
          <a:p>
            <a:pPr lvl="1">
              <a:lnSpc>
                <a:spcPct val="110000"/>
              </a:lnSpc>
            </a:pPr>
            <a:r>
              <a:rPr lang="zh-CN" altLang="en-US" b="1" kern="0" dirty="0">
                <a:latin typeface="+mn-ea"/>
                <a:cs typeface="+mn-ea"/>
              </a:rPr>
              <a:t>   受限的模型表达</a:t>
            </a:r>
            <a:endParaRPr lang="en-US" altLang="zh-CN" b="1"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只能处理结构化的数据</a:t>
            </a:r>
            <a:endParaRPr lang="en-US" altLang="zh-CN"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对关系模式的限制多（</a:t>
            </a:r>
            <a:r>
              <a:rPr lang="en-US" altLang="zh-CN" kern="0" dirty="0">
                <a:latin typeface="+mn-ea"/>
                <a:cs typeface="+mn-ea"/>
              </a:rPr>
              <a:t>1NF</a:t>
            </a:r>
            <a:r>
              <a:rPr lang="zh-CN" altLang="en-US" kern="0" dirty="0">
                <a:latin typeface="+mn-ea"/>
                <a:cs typeface="+mn-ea"/>
              </a:rPr>
              <a:t>）</a:t>
            </a:r>
            <a:endParaRPr lang="en-US" altLang="zh-CN"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在应用过程中模型相对稳定，不够灵活</a:t>
            </a:r>
            <a:endParaRPr lang="en-US" altLang="zh-CN" kern="0" dirty="0">
              <a:latin typeface="+mn-ea"/>
              <a:cs typeface="+mn-ea"/>
            </a:endParaRPr>
          </a:p>
          <a:p>
            <a:pPr lvl="1">
              <a:lnSpc>
                <a:spcPct val="110000"/>
              </a:lnSpc>
            </a:pPr>
            <a:r>
              <a:rPr lang="zh-CN" altLang="en-US" b="1" kern="0" dirty="0">
                <a:latin typeface="+mn-ea"/>
                <a:cs typeface="+mn-ea"/>
              </a:rPr>
              <a:t>   查询性能</a:t>
            </a:r>
            <a:endParaRPr lang="en-US" altLang="zh-CN" b="1"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关系模式的设计要求满足</a:t>
            </a:r>
            <a:r>
              <a:rPr lang="zh-CN" altLang="en-US" kern="0" dirty="0">
                <a:solidFill>
                  <a:srgbClr val="FF0000"/>
                </a:solidFill>
                <a:latin typeface="+mn-ea"/>
                <a:cs typeface="+mn-ea"/>
              </a:rPr>
              <a:t>较高的范式</a:t>
            </a:r>
            <a:endParaRPr lang="en-US" altLang="zh-CN" kern="0" dirty="0">
              <a:solidFill>
                <a:srgbClr val="FF0000"/>
              </a:solidFill>
              <a:latin typeface="+mn-ea"/>
              <a:cs typeface="+mn-ea"/>
            </a:endParaRPr>
          </a:p>
          <a:p>
            <a:pPr marL="984250" lvl="3">
              <a:lnSpc>
                <a:spcPct val="110000"/>
              </a:lnSpc>
              <a:buFont typeface="Arial" panose="020B0604020202020204" pitchFamily="34" charset="0"/>
              <a:buChar char="•"/>
            </a:pPr>
            <a:r>
              <a:rPr lang="zh-CN" altLang="en-US" kern="0" dirty="0">
                <a:latin typeface="+mn-ea"/>
                <a:cs typeface="+mn-ea"/>
              </a:rPr>
              <a:t> 减少</a:t>
            </a:r>
            <a:r>
              <a:rPr lang="zh-CN" altLang="en-US" kern="0" dirty="0">
                <a:solidFill>
                  <a:srgbClr val="FF0000"/>
                </a:solidFill>
                <a:latin typeface="+mn-ea"/>
                <a:cs typeface="+mn-ea"/>
              </a:rPr>
              <a:t>数据冗余</a:t>
            </a:r>
            <a:endParaRPr lang="en-US" altLang="zh-CN" kern="0" dirty="0">
              <a:solidFill>
                <a:srgbClr val="FF0000"/>
              </a:solidFill>
              <a:latin typeface="+mn-ea"/>
              <a:cs typeface="+mn-ea"/>
            </a:endParaRPr>
          </a:p>
          <a:p>
            <a:pPr marL="984250" lvl="3">
              <a:lnSpc>
                <a:spcPct val="110000"/>
              </a:lnSpc>
              <a:buFont typeface="Arial" panose="020B0604020202020204" pitchFamily="34" charset="0"/>
              <a:buChar char="•"/>
            </a:pPr>
            <a:r>
              <a:rPr lang="zh-CN" altLang="en-US" kern="0" dirty="0">
                <a:latin typeface="+mn-ea"/>
                <a:cs typeface="+mn-ea"/>
              </a:rPr>
              <a:t> 减少甚至消除数据</a:t>
            </a:r>
            <a:r>
              <a:rPr lang="zh-CN" altLang="en-US" kern="0" dirty="0">
                <a:solidFill>
                  <a:srgbClr val="FF0000"/>
                </a:solidFill>
                <a:latin typeface="+mn-ea"/>
                <a:cs typeface="+mn-ea"/>
              </a:rPr>
              <a:t>操作异常</a:t>
            </a:r>
            <a:r>
              <a:rPr lang="zh-CN" altLang="en-US" kern="0" dirty="0">
                <a:latin typeface="+mn-ea"/>
                <a:cs typeface="+mn-ea"/>
              </a:rPr>
              <a:t>：插入异常、更新异常、删除异常</a:t>
            </a:r>
            <a:endParaRPr lang="en-US" altLang="zh-CN"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a:t>
            </a:r>
            <a:r>
              <a:rPr lang="zh-CN" altLang="en-US" kern="0" dirty="0">
                <a:solidFill>
                  <a:srgbClr val="FF0000"/>
                </a:solidFill>
                <a:latin typeface="+mn-ea"/>
                <a:cs typeface="+mn-ea"/>
              </a:rPr>
              <a:t>复杂查询</a:t>
            </a:r>
            <a:r>
              <a:rPr lang="zh-CN" altLang="en-US" kern="0" dirty="0">
                <a:latin typeface="+mn-ea"/>
                <a:cs typeface="+mn-ea"/>
              </a:rPr>
              <a:t>：逻辑复杂的关键业务</a:t>
            </a:r>
            <a:endParaRPr lang="en-US" altLang="zh-CN" kern="0" dirty="0">
              <a:latin typeface="+mn-ea"/>
              <a:cs typeface="+mn-ea"/>
            </a:endParaRPr>
          </a:p>
          <a:p>
            <a:pPr marL="984250" lvl="3">
              <a:lnSpc>
                <a:spcPct val="110000"/>
              </a:lnSpc>
              <a:buFont typeface="Arial" panose="020B0604020202020204" pitchFamily="34" charset="0"/>
              <a:buChar char="•"/>
            </a:pPr>
            <a:r>
              <a:rPr lang="zh-CN" altLang="en-US" kern="0" dirty="0">
                <a:latin typeface="+mn-ea"/>
                <a:cs typeface="+mn-ea"/>
              </a:rPr>
              <a:t> 需要涉及多表查询，</a:t>
            </a:r>
            <a:r>
              <a:rPr lang="zh-CN" altLang="zh-CN" kern="0" dirty="0">
                <a:latin typeface="+mn-ea"/>
                <a:cs typeface="+mn-ea"/>
              </a:rPr>
              <a:t>导致某些关键业务的</a:t>
            </a:r>
            <a:r>
              <a:rPr lang="zh-CN" altLang="zh-CN" kern="0" dirty="0">
                <a:solidFill>
                  <a:srgbClr val="FF0000"/>
                </a:solidFill>
                <a:latin typeface="+mn-ea"/>
                <a:cs typeface="+mn-ea"/>
              </a:rPr>
              <a:t>性能无法得到保证</a:t>
            </a:r>
            <a:endParaRPr lang="en-US" altLang="zh-CN" kern="0" dirty="0">
              <a:solidFill>
                <a:srgbClr val="FF0000"/>
              </a:solidFill>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1137697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3.2.2.5 </a:t>
            </a:r>
            <a:r>
              <a:rPr lang="zh-CN" altLang="en-US" sz="2400" b="1" dirty="0">
                <a:solidFill>
                  <a:prstClr val="black"/>
                </a:solidFill>
              </a:rPr>
              <a:t>数据分布（续）</a:t>
            </a:r>
            <a:endParaRPr lang="zh-CN" altLang="en-US" dirty="0"/>
          </a:p>
        </p:txBody>
      </p:sp>
      <p:sp>
        <p:nvSpPr>
          <p:cNvPr id="3" name="内容占位符 2"/>
          <p:cNvSpPr>
            <a:spLocks noGrp="1"/>
          </p:cNvSpPr>
          <p:nvPr>
            <p:ph idx="1"/>
          </p:nvPr>
        </p:nvSpPr>
        <p:spPr>
          <a:xfrm>
            <a:off x="838200" y="955965"/>
            <a:ext cx="10515600" cy="900544"/>
          </a:xfrm>
        </p:spPr>
        <p:txBody>
          <a:bodyPr>
            <a:noAutofit/>
          </a:bodyPr>
          <a:lstStyle/>
          <a:p>
            <a:r>
              <a:rPr lang="zh-CN" altLang="en-US" sz="2400" dirty="0"/>
              <a:t>虚拟节点个数：统计结果显示，当物理服务器的数量很小时，需要更大的虚拟节点，反之则需要更少的节点。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
        <p:nvSpPr>
          <p:cNvPr id="5" name="文本占位符 2"/>
          <p:cNvSpPr txBox="1">
            <a:spLocks/>
          </p:cNvSpPr>
          <p:nvPr/>
        </p:nvSpPr>
        <p:spPr>
          <a:xfrm>
            <a:off x="838200" y="5427943"/>
            <a:ext cx="9885218" cy="8222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微软雅黑" panose="020B0503020204020204" pitchFamily="34" charset="-122"/>
                <a:ea typeface="微软雅黑" panose="020B0503020204020204" pitchFamily="34" charset="-122"/>
              </a:rPr>
              <a:t>图中有</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台物理服务器时，大约要为每台服务器增加</a:t>
            </a:r>
            <a:r>
              <a:rPr lang="en-US" altLang="zh-CN" sz="2400" dirty="0">
                <a:latin typeface="微软雅黑" panose="020B0503020204020204" pitchFamily="34" charset="-122"/>
                <a:ea typeface="微软雅黑" panose="020B0503020204020204" pitchFamily="34" charset="-122"/>
              </a:rPr>
              <a:t>100~200</a:t>
            </a:r>
            <a:r>
              <a:rPr lang="zh-CN" altLang="en-US" sz="2400" dirty="0">
                <a:latin typeface="微软雅黑" panose="020B0503020204020204" pitchFamily="34" charset="-122"/>
                <a:ea typeface="微软雅黑" panose="020B0503020204020204" pitchFamily="34" charset="-122"/>
              </a:rPr>
              <a:t>个虚拟节点才能</a:t>
            </a:r>
            <a:r>
              <a:rPr lang="zh-CN" altLang="en-US" sz="2400" dirty="0">
                <a:solidFill>
                  <a:srgbClr val="FF0000"/>
                </a:solidFill>
                <a:latin typeface="微软雅黑" panose="020B0503020204020204" pitchFamily="34" charset="-122"/>
                <a:ea typeface="微软雅黑" panose="020B0503020204020204" pitchFamily="34" charset="-122"/>
              </a:rPr>
              <a:t>达到较好的负载均衡</a:t>
            </a:r>
            <a:r>
              <a:rPr lang="zh-CN" altLang="en-US" sz="2400"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2"/>
          <a:stretch>
            <a:fillRect/>
          </a:stretch>
        </p:blipFill>
        <p:spPr>
          <a:xfrm>
            <a:off x="2893942" y="2396839"/>
            <a:ext cx="3002856" cy="2594701"/>
          </a:xfrm>
          <a:prstGeom prst="rect">
            <a:avLst/>
          </a:prstGeom>
        </p:spPr>
      </p:pic>
      <p:sp>
        <p:nvSpPr>
          <p:cNvPr id="7" name="矩形 6"/>
          <p:cNvSpPr/>
          <p:nvPr/>
        </p:nvSpPr>
        <p:spPr>
          <a:xfrm>
            <a:off x="2029846" y="4985580"/>
            <a:ext cx="5314275"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为每台物理服务器扩展的虚拟节点倍数</a:t>
            </a:r>
            <a:r>
              <a:rPr lang="en-US" altLang="zh-CN" sz="2000" dirty="0">
                <a:latin typeface="微软雅黑" panose="020B0503020204020204" pitchFamily="34" charset="-122"/>
                <a:ea typeface="微软雅黑" panose="020B0503020204020204" pitchFamily="34" charset="-122"/>
              </a:rPr>
              <a:t>(scale)</a:t>
            </a: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1021734" y="2953543"/>
            <a:ext cx="1584176" cy="707886"/>
          </a:xfrm>
          <a:prstGeom prst="rect">
            <a:avLst/>
          </a:prstGeom>
        </p:spPr>
        <p:txBody>
          <a:bodyPr wrap="square">
            <a:spAutoFit/>
          </a:bodyPr>
          <a:lstStyle/>
          <a:p>
            <a:r>
              <a:rPr lang="zh-CN" altLang="en-US" sz="2000" dirty="0">
                <a:solidFill>
                  <a:prstClr val="black"/>
                </a:solidFill>
                <a:latin typeface="Verdana"/>
                <a:ea typeface="微软雅黑" panose="020B0503020204020204" pitchFamily="34" charset="-122"/>
              </a:rPr>
              <a:t>实际物理服务器数（</a:t>
            </a:r>
            <a:r>
              <a:rPr lang="en-US" altLang="zh-CN" sz="2000" dirty="0" err="1">
                <a:solidFill>
                  <a:prstClr val="black"/>
                </a:solidFill>
                <a:latin typeface="Verdana"/>
                <a:ea typeface="微软雅黑" panose="020B0503020204020204" pitchFamily="34" charset="-122"/>
              </a:rPr>
              <a:t>ps</a:t>
            </a:r>
            <a:r>
              <a:rPr lang="zh-CN" altLang="en-US" sz="2000" dirty="0">
                <a:solidFill>
                  <a:prstClr val="black"/>
                </a:solidFill>
                <a:latin typeface="Verdana"/>
                <a:ea typeface="微软雅黑" panose="020B0503020204020204" pitchFamily="34" charset="-122"/>
              </a:rPr>
              <a:t>）</a:t>
            </a:r>
            <a:endParaRPr lang="zh-CN" altLang="en-US" sz="2000" dirty="0"/>
          </a:p>
        </p:txBody>
      </p:sp>
    </p:spTree>
    <p:extLst>
      <p:ext uri="{BB962C8B-B14F-4D97-AF65-F5344CB8AC3E}">
        <p14:creationId xmlns:p14="http://schemas.microsoft.com/office/powerpoint/2010/main" val="3135501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3.2.2.5 </a:t>
            </a:r>
            <a:r>
              <a:rPr lang="zh-CN" altLang="en-US" b="1" dirty="0">
                <a:solidFill>
                  <a:prstClr val="black"/>
                </a:solidFill>
              </a:rPr>
              <a:t>数据分布（续）</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b="1" dirty="0"/>
              <a:t>改进策略：</a:t>
            </a:r>
            <a:r>
              <a:rPr lang="zh-CN" altLang="en-US" dirty="0"/>
              <a:t>固定所有虚拟节点的大小和位置，</a:t>
            </a:r>
            <a:r>
              <a:rPr lang="zh-CN" altLang="en-US" dirty="0">
                <a:solidFill>
                  <a:srgbClr val="FF0000"/>
                </a:solidFill>
              </a:rPr>
              <a:t>只改变虚拟节点和节点的对应关系</a:t>
            </a:r>
            <a:r>
              <a:rPr lang="zh-CN" altLang="en-US" dirty="0"/>
              <a:t>。    </a:t>
            </a:r>
            <a:endParaRPr lang="en-US" altLang="zh-CN" dirty="0"/>
          </a:p>
          <a:p>
            <a:r>
              <a:rPr lang="zh-CN" altLang="en-US" dirty="0"/>
              <a:t>    将整个地址空间平均分成</a:t>
            </a:r>
            <a:r>
              <a:rPr lang="en-US" altLang="zh-CN" dirty="0"/>
              <a:t>Q</a:t>
            </a:r>
            <a:r>
              <a:rPr lang="zh-CN" altLang="en-US" dirty="0"/>
              <a:t>个虚拟节点，每个物理节点（假设有</a:t>
            </a:r>
            <a:r>
              <a:rPr lang="en-US" altLang="zh-CN" dirty="0"/>
              <a:t>S</a:t>
            </a:r>
            <a:r>
              <a:rPr lang="zh-CN" altLang="en-US" dirty="0"/>
              <a:t>个）分配</a:t>
            </a:r>
            <a:r>
              <a:rPr lang="en-US" altLang="zh-CN" dirty="0"/>
              <a:t>Q/S</a:t>
            </a:r>
            <a:r>
              <a:rPr lang="zh-CN" altLang="en-US" dirty="0"/>
              <a:t>个虚拟节点。</a:t>
            </a:r>
            <a:endParaRPr lang="en-US" altLang="zh-CN" dirty="0"/>
          </a:p>
          <a:p>
            <a:endParaRPr lang="en-US" altLang="zh-CN" dirty="0"/>
          </a:p>
          <a:p>
            <a:r>
              <a:rPr lang="zh-CN" altLang="en-US" b="1" dirty="0"/>
              <a:t>当有节点加入时：</a:t>
            </a:r>
            <a:r>
              <a:rPr lang="zh-CN" altLang="en-US" dirty="0"/>
              <a:t>从现有节点</a:t>
            </a:r>
            <a:r>
              <a:rPr lang="zh-CN" altLang="en-US" dirty="0">
                <a:solidFill>
                  <a:srgbClr val="FF0000"/>
                </a:solidFill>
              </a:rPr>
              <a:t>每个拿出等量的虚拟节点</a:t>
            </a:r>
            <a:r>
              <a:rPr lang="zh-CN" altLang="en-US" dirty="0"/>
              <a:t>分给新节点。</a:t>
            </a:r>
            <a:endParaRPr lang="en-US" altLang="zh-CN" dirty="0"/>
          </a:p>
          <a:p>
            <a:r>
              <a:rPr lang="zh-CN" altLang="en-US" b="1" dirty="0"/>
              <a:t>当有节点离开时：</a:t>
            </a:r>
            <a:r>
              <a:rPr lang="zh-CN" altLang="en-US" dirty="0"/>
              <a:t>将此节点的</a:t>
            </a:r>
            <a:r>
              <a:rPr lang="zh-CN" altLang="en-US" dirty="0">
                <a:solidFill>
                  <a:srgbClr val="FF0000"/>
                </a:solidFill>
              </a:rPr>
              <a:t>所有虚拟节点平均分配给余下的节点</a:t>
            </a:r>
            <a:r>
              <a:rPr lang="zh-CN" altLang="en-US" dirty="0"/>
              <a:t>，保证系统中每个节点始终都有</a:t>
            </a:r>
            <a:r>
              <a:rPr lang="en-US" altLang="zh-CN" dirty="0"/>
              <a:t>Q/S</a:t>
            </a:r>
            <a:r>
              <a:rPr lang="zh-CN" altLang="en-US" dirty="0"/>
              <a:t>个虚拟节点。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spTree>
    <p:extLst>
      <p:ext uri="{BB962C8B-B14F-4D97-AF65-F5344CB8AC3E}">
        <p14:creationId xmlns:p14="http://schemas.microsoft.com/office/powerpoint/2010/main" val="3651582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DynamoDB</a:t>
            </a:r>
            <a:r>
              <a:rPr lang="zh-CN" altLang="en-US" dirty="0"/>
              <a:t>读写过程</a:t>
            </a:r>
          </a:p>
        </p:txBody>
      </p:sp>
      <p:sp>
        <p:nvSpPr>
          <p:cNvPr id="5" name="Rectangle 1"/>
          <p:cNvSpPr>
            <a:spLocks noGrp="1" noChangeArrowheads="1"/>
          </p:cNvSpPr>
          <p:nvPr>
            <p:ph idx="1"/>
          </p:nvPr>
        </p:nvSpPr>
        <p:spPr bwMode="auto">
          <a:xfrm>
            <a:off x="838200" y="991353"/>
            <a:ext cx="10515600" cy="493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buClrTx/>
              <a:buSzTx/>
            </a:pPr>
            <a:r>
              <a:rPr lang="zh-CN" altLang="zh-CN" sz="2200" dirty="0">
                <a:latin typeface="+mn-ea"/>
              </a:rPr>
              <a:t>客户端请求最终交给</a:t>
            </a:r>
            <a:r>
              <a:rPr lang="zh-CN" altLang="zh-CN" sz="2200" b="1" dirty="0">
                <a:solidFill>
                  <a:srgbClr val="FF0000"/>
                </a:solidFill>
                <a:latin typeface="+mn-ea"/>
              </a:rPr>
              <a:t>preference list</a:t>
            </a:r>
            <a:r>
              <a:rPr lang="zh-CN" altLang="zh-CN" sz="2200" dirty="0">
                <a:latin typeface="+mn-ea"/>
              </a:rPr>
              <a:t>中的一个节点处理，该节点称为</a:t>
            </a:r>
            <a:r>
              <a:rPr lang="zh-CN" altLang="zh-CN" sz="2200" b="1" dirty="0">
                <a:solidFill>
                  <a:srgbClr val="FF0000"/>
                </a:solidFill>
                <a:latin typeface="+mn-ea"/>
              </a:rPr>
              <a:t>coodinator</a:t>
            </a:r>
            <a:r>
              <a:rPr lang="zh-CN" altLang="zh-CN" sz="2200" dirty="0">
                <a:latin typeface="+mn-ea"/>
              </a:rPr>
              <a:t> </a:t>
            </a:r>
            <a:r>
              <a:rPr lang="zh-CN" altLang="en-US" sz="2200" dirty="0">
                <a:latin typeface="+mn-ea"/>
              </a:rPr>
              <a:t>。</a:t>
            </a:r>
            <a:r>
              <a:rPr lang="zh-CN" altLang="zh-CN" sz="2200" dirty="0">
                <a:latin typeface="+mn-ea"/>
              </a:rPr>
              <a:t>Dynamo采用类似Qu</a:t>
            </a:r>
            <a:r>
              <a:rPr lang="en-US" altLang="zh-CN" sz="2200" dirty="0">
                <a:latin typeface="+mn-ea"/>
              </a:rPr>
              <a:t>a</a:t>
            </a:r>
            <a:r>
              <a:rPr lang="zh-CN" altLang="zh-CN" sz="2200" dirty="0">
                <a:latin typeface="+mn-ea"/>
              </a:rPr>
              <a:t>rum</a:t>
            </a:r>
            <a:r>
              <a:rPr lang="zh-CN" altLang="en-US" sz="2200" dirty="0">
                <a:latin typeface="+mn-ea"/>
              </a:rPr>
              <a:t>（法定人数）</a:t>
            </a:r>
            <a:r>
              <a:rPr lang="zh-CN" altLang="zh-CN" sz="2200" dirty="0">
                <a:latin typeface="+mn-ea"/>
              </a:rPr>
              <a:t>的方式保证数据正确，即</a:t>
            </a:r>
            <a:r>
              <a:rPr lang="zh-CN" altLang="zh-CN" sz="2200" b="1" dirty="0">
                <a:solidFill>
                  <a:srgbClr val="FF0000"/>
                </a:solidFill>
                <a:latin typeface="+mn-ea"/>
              </a:rPr>
              <a:t>W+R&gt;N</a:t>
            </a:r>
            <a:r>
              <a:rPr lang="zh-CN" altLang="zh-CN" sz="2200" dirty="0">
                <a:latin typeface="+mn-ea"/>
              </a:rPr>
              <a:t>。 </a:t>
            </a:r>
          </a:p>
          <a:p>
            <a:pPr>
              <a:spcBef>
                <a:spcPct val="0"/>
              </a:spcBef>
              <a:buClrTx/>
              <a:buSzTx/>
            </a:pPr>
            <a:r>
              <a:rPr lang="zh-CN" altLang="zh-CN" sz="2200" b="1" dirty="0">
                <a:latin typeface="+mn-ea"/>
              </a:rPr>
              <a:t>Put流程： </a:t>
            </a:r>
          </a:p>
          <a:p>
            <a:pPr>
              <a:spcBef>
                <a:spcPct val="0"/>
              </a:spcBef>
              <a:buClrTx/>
              <a:buSzTx/>
            </a:pPr>
            <a:r>
              <a:rPr lang="zh-CN" altLang="en-US" sz="2200" dirty="0">
                <a:latin typeface="+mn-ea"/>
              </a:rPr>
              <a:t>（</a:t>
            </a:r>
            <a:r>
              <a:rPr lang="en-US" altLang="zh-CN" sz="2200" dirty="0">
                <a:latin typeface="+mn-ea"/>
              </a:rPr>
              <a:t>1</a:t>
            </a:r>
            <a:r>
              <a:rPr lang="zh-CN" altLang="en-US" sz="2200" dirty="0">
                <a:latin typeface="+mn-ea"/>
              </a:rPr>
              <a:t>）</a:t>
            </a:r>
            <a:r>
              <a:rPr lang="zh-CN" altLang="zh-CN" sz="2200" dirty="0">
                <a:latin typeface="+mn-ea"/>
              </a:rPr>
              <a:t>coodinator生成</a:t>
            </a:r>
            <a:r>
              <a:rPr lang="zh-CN" altLang="zh-CN" sz="2200" dirty="0">
                <a:solidFill>
                  <a:srgbClr val="FF0000"/>
                </a:solidFill>
                <a:latin typeface="+mn-ea"/>
              </a:rPr>
              <a:t>新的数据版本</a:t>
            </a:r>
            <a:r>
              <a:rPr lang="zh-CN" altLang="zh-CN" sz="2200" dirty="0">
                <a:latin typeface="+mn-ea"/>
              </a:rPr>
              <a:t>，及</a:t>
            </a:r>
            <a:r>
              <a:rPr lang="zh-CN" altLang="zh-CN" sz="2200" dirty="0">
                <a:solidFill>
                  <a:srgbClr val="FF0000"/>
                </a:solidFill>
                <a:latin typeface="+mn-ea"/>
              </a:rPr>
              <a:t>vector clock分量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2</a:t>
            </a:r>
            <a:r>
              <a:rPr lang="zh-CN" altLang="en-US" sz="2200" dirty="0">
                <a:latin typeface="+mn-ea"/>
              </a:rPr>
              <a:t>）</a:t>
            </a:r>
            <a:r>
              <a:rPr lang="zh-CN" altLang="zh-CN" sz="2200" dirty="0">
                <a:solidFill>
                  <a:srgbClr val="FF0000"/>
                </a:solidFill>
                <a:latin typeface="+mn-ea"/>
              </a:rPr>
              <a:t>本地</a:t>
            </a:r>
            <a:r>
              <a:rPr lang="zh-CN" altLang="zh-CN" sz="2200" dirty="0">
                <a:latin typeface="+mn-ea"/>
              </a:rPr>
              <a:t>保存新数据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3</a:t>
            </a:r>
            <a:r>
              <a:rPr lang="zh-CN" altLang="en-US" sz="2200" dirty="0">
                <a:latin typeface="+mn-ea"/>
              </a:rPr>
              <a:t>）</a:t>
            </a:r>
            <a:r>
              <a:rPr lang="zh-CN" altLang="zh-CN" sz="2200" dirty="0">
                <a:latin typeface="+mn-ea"/>
              </a:rPr>
              <a:t>向preference list中的所有节点</a:t>
            </a:r>
            <a:r>
              <a:rPr lang="zh-CN" altLang="zh-CN" sz="2200" dirty="0">
                <a:solidFill>
                  <a:srgbClr val="FF0000"/>
                </a:solidFill>
                <a:latin typeface="+mn-ea"/>
              </a:rPr>
              <a:t>发送写入请求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4</a:t>
            </a:r>
            <a:r>
              <a:rPr lang="zh-CN" altLang="en-US" sz="2200" dirty="0">
                <a:latin typeface="+mn-ea"/>
              </a:rPr>
              <a:t>）</a:t>
            </a:r>
            <a:r>
              <a:rPr lang="zh-CN" altLang="zh-CN" sz="2200" dirty="0">
                <a:latin typeface="+mn-ea"/>
              </a:rPr>
              <a:t>收到</a:t>
            </a:r>
            <a:r>
              <a:rPr lang="zh-CN" altLang="zh-CN" sz="2200" dirty="0">
                <a:solidFill>
                  <a:srgbClr val="FF0000"/>
                </a:solidFill>
                <a:latin typeface="+mn-ea"/>
              </a:rPr>
              <a:t>W-1个确认后</a:t>
            </a:r>
            <a:r>
              <a:rPr lang="zh-CN" altLang="zh-CN" sz="2200" dirty="0">
                <a:latin typeface="+mn-ea"/>
              </a:rPr>
              <a:t>向用户返回成功 </a:t>
            </a:r>
            <a:r>
              <a:rPr lang="zh-CN" altLang="en-US" sz="2200" dirty="0">
                <a:latin typeface="+mn-ea"/>
              </a:rPr>
              <a:t>。</a:t>
            </a:r>
            <a:endParaRPr lang="zh-CN" altLang="zh-CN" sz="2200" dirty="0">
              <a:latin typeface="+mn-ea"/>
            </a:endParaRPr>
          </a:p>
          <a:p>
            <a:pPr>
              <a:spcBef>
                <a:spcPct val="0"/>
              </a:spcBef>
              <a:buClrTx/>
              <a:buSzTx/>
            </a:pPr>
            <a:r>
              <a:rPr lang="zh-CN" altLang="zh-CN" sz="2200" b="1" dirty="0">
                <a:latin typeface="+mn-ea"/>
              </a:rPr>
              <a:t>Get流程 </a:t>
            </a:r>
            <a:r>
              <a:rPr lang="zh-CN" altLang="en-US" sz="2200" b="1" dirty="0">
                <a:latin typeface="+mn-ea"/>
              </a:rPr>
              <a:t>：</a:t>
            </a:r>
            <a:endParaRPr lang="zh-CN" altLang="zh-CN" sz="2200" b="1" dirty="0">
              <a:latin typeface="+mn-ea"/>
            </a:endParaRPr>
          </a:p>
          <a:p>
            <a:pPr>
              <a:spcBef>
                <a:spcPct val="0"/>
              </a:spcBef>
              <a:buClrTx/>
              <a:buSzTx/>
            </a:pPr>
            <a:r>
              <a:rPr lang="zh-CN" altLang="en-US" sz="2200" dirty="0">
                <a:latin typeface="+mn-ea"/>
              </a:rPr>
              <a:t>（</a:t>
            </a:r>
            <a:r>
              <a:rPr lang="en-US" altLang="zh-CN" sz="2200" dirty="0">
                <a:latin typeface="+mn-ea"/>
              </a:rPr>
              <a:t>1</a:t>
            </a:r>
            <a:r>
              <a:rPr lang="zh-CN" altLang="en-US" sz="2200" dirty="0">
                <a:latin typeface="+mn-ea"/>
              </a:rPr>
              <a:t>）</a:t>
            </a:r>
            <a:r>
              <a:rPr lang="zh-CN" altLang="zh-CN" sz="2200" dirty="0">
                <a:latin typeface="+mn-ea"/>
              </a:rPr>
              <a:t>coodinator向preference list中</a:t>
            </a:r>
            <a:r>
              <a:rPr lang="zh-CN" altLang="zh-CN" sz="2200" dirty="0">
                <a:solidFill>
                  <a:srgbClr val="FF0000"/>
                </a:solidFill>
                <a:latin typeface="+mn-ea"/>
              </a:rPr>
              <a:t>所有节点请求数据</a:t>
            </a:r>
            <a:r>
              <a:rPr lang="zh-CN" altLang="zh-CN" sz="2200" dirty="0">
                <a:latin typeface="+mn-ea"/>
              </a:rPr>
              <a:t>版本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2</a:t>
            </a:r>
            <a:r>
              <a:rPr lang="zh-CN" altLang="en-US" sz="2200" dirty="0">
                <a:latin typeface="+mn-ea"/>
              </a:rPr>
              <a:t>）</a:t>
            </a:r>
            <a:r>
              <a:rPr lang="zh-CN" altLang="zh-CN" sz="2200" dirty="0">
                <a:latin typeface="+mn-ea"/>
              </a:rPr>
              <a:t>等到</a:t>
            </a:r>
            <a:r>
              <a:rPr lang="zh-CN" altLang="zh-CN" sz="2200" dirty="0">
                <a:solidFill>
                  <a:srgbClr val="FF0000"/>
                </a:solidFill>
                <a:latin typeface="+mn-ea"/>
              </a:rPr>
              <a:t>R-1个答复 </a:t>
            </a:r>
          </a:p>
          <a:p>
            <a:pPr>
              <a:spcBef>
                <a:spcPct val="0"/>
              </a:spcBef>
              <a:buClrTx/>
              <a:buSzTx/>
            </a:pPr>
            <a:r>
              <a:rPr lang="zh-CN" altLang="en-US" sz="2200" dirty="0">
                <a:latin typeface="+mn-ea"/>
              </a:rPr>
              <a:t>（</a:t>
            </a:r>
            <a:r>
              <a:rPr lang="en-US" altLang="zh-CN" sz="2200" dirty="0">
                <a:latin typeface="+mn-ea"/>
              </a:rPr>
              <a:t>3</a:t>
            </a:r>
            <a:r>
              <a:rPr lang="zh-CN" altLang="en-US" sz="2200" dirty="0">
                <a:latin typeface="+mn-ea"/>
              </a:rPr>
              <a:t>）</a:t>
            </a:r>
            <a:r>
              <a:rPr lang="zh-CN" altLang="zh-CN" sz="2200" dirty="0">
                <a:latin typeface="+mn-ea"/>
              </a:rPr>
              <a:t>coodinator通过</a:t>
            </a:r>
            <a:r>
              <a:rPr lang="zh-CN" altLang="zh-CN" sz="2200" dirty="0">
                <a:solidFill>
                  <a:srgbClr val="FF0000"/>
                </a:solidFill>
                <a:latin typeface="+mn-ea"/>
              </a:rPr>
              <a:t>vector clock处理有因果关系的数据</a:t>
            </a:r>
            <a:r>
              <a:rPr lang="zh-CN" altLang="zh-CN" sz="2200" dirty="0">
                <a:latin typeface="+mn-ea"/>
              </a:rPr>
              <a:t>版本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4</a:t>
            </a:r>
            <a:r>
              <a:rPr lang="zh-CN" altLang="en-US" sz="2200" dirty="0">
                <a:latin typeface="+mn-ea"/>
              </a:rPr>
              <a:t>）</a:t>
            </a:r>
            <a:r>
              <a:rPr lang="zh-CN" altLang="zh-CN" sz="2200" dirty="0">
                <a:latin typeface="+mn-ea"/>
              </a:rPr>
              <a:t>将</a:t>
            </a:r>
            <a:r>
              <a:rPr lang="zh-CN" altLang="zh-CN" sz="2200" dirty="0">
                <a:solidFill>
                  <a:srgbClr val="FF0000"/>
                </a:solidFill>
                <a:latin typeface="+mn-ea"/>
              </a:rPr>
              <a:t>不相</a:t>
            </a:r>
            <a:r>
              <a:rPr lang="zh-CN" altLang="en-US" sz="2200" dirty="0">
                <a:solidFill>
                  <a:srgbClr val="FF0000"/>
                </a:solidFill>
                <a:latin typeface="+mn-ea"/>
              </a:rPr>
              <a:t>容</a:t>
            </a:r>
            <a:r>
              <a:rPr lang="zh-CN" altLang="zh-CN" sz="2200" dirty="0">
                <a:solidFill>
                  <a:srgbClr val="FF0000"/>
                </a:solidFill>
                <a:latin typeface="+mn-ea"/>
              </a:rPr>
              <a:t>的所有数据版本返回用户</a:t>
            </a:r>
            <a:r>
              <a:rPr lang="zh-CN" altLang="en-US" sz="2200" dirty="0">
                <a:solidFill>
                  <a:srgbClr val="FF0000"/>
                </a:solidFill>
                <a:latin typeface="+mn-ea"/>
              </a:rPr>
              <a:t>。</a:t>
            </a:r>
            <a:endParaRPr lang="zh-CN" altLang="zh-CN" sz="2200" dirty="0">
              <a:solidFill>
                <a:srgbClr val="FF0000"/>
              </a:solidFill>
              <a:latin typeface="+mn-ea"/>
            </a:endParaRP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52</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1114291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逻辑时钟</a:t>
            </a:r>
          </a:p>
        </p:txBody>
      </p:sp>
      <p:sp>
        <p:nvSpPr>
          <p:cNvPr id="3" name="文本占位符 2"/>
          <p:cNvSpPr>
            <a:spLocks noGrp="1"/>
          </p:cNvSpPr>
          <p:nvPr>
            <p:ph idx="1"/>
          </p:nvPr>
        </p:nvSpPr>
        <p:spPr/>
        <p:txBody>
          <a:bodyPr>
            <a:normAutofit fontScale="92500"/>
          </a:bodyPr>
          <a:lstStyle/>
          <a:p>
            <a:r>
              <a:rPr lang="zh-CN" altLang="en-US" sz="2400" dirty="0"/>
              <a:t>    单机系统易于给发生的所有事件定义一个全局顺序，但是分布式系统没有全局时钟，很难给所有事件定义全局顺序。为此</a:t>
            </a:r>
            <a:r>
              <a:rPr lang="en-US" altLang="zh-CN" sz="2400" dirty="0"/>
              <a:t>Lamport</a:t>
            </a:r>
            <a:r>
              <a:rPr lang="zh-CN" altLang="en-US" sz="2400" dirty="0"/>
              <a:t>定义了逻辑时钟（</a:t>
            </a:r>
            <a:r>
              <a:rPr lang="en-US" altLang="zh-CN" sz="2400" dirty="0"/>
              <a:t>Logical Clock</a:t>
            </a:r>
            <a:r>
              <a:rPr lang="zh-CN" altLang="en-US" sz="2400" dirty="0"/>
              <a:t>），算法如下：</a:t>
            </a:r>
          </a:p>
          <a:p>
            <a:pPr>
              <a:lnSpc>
                <a:spcPct val="120000"/>
              </a:lnSpc>
            </a:pPr>
            <a:r>
              <a:rPr lang="zh-CN" altLang="en-US" sz="2400" dirty="0"/>
              <a:t>（</a:t>
            </a:r>
            <a:r>
              <a:rPr lang="en-US" altLang="zh-CN" sz="2400" dirty="0"/>
              <a:t>1</a:t>
            </a:r>
            <a:r>
              <a:rPr lang="zh-CN" altLang="en-US" sz="2400" dirty="0"/>
              <a:t>）每个机器</a:t>
            </a:r>
            <a:r>
              <a:rPr lang="en-US" altLang="zh-CN" sz="2400" dirty="0"/>
              <a:t>i</a:t>
            </a:r>
            <a:r>
              <a:rPr lang="zh-CN" altLang="en-US" sz="2400" dirty="0"/>
              <a:t>本地维护一个逻辑时钟</a:t>
            </a:r>
            <a:r>
              <a:rPr lang="en-US" altLang="zh-CN" sz="2400" dirty="0"/>
              <a:t>LC</a:t>
            </a:r>
            <a:r>
              <a:rPr lang="en-US" altLang="zh-CN" sz="2400" baseline="-25000" dirty="0">
                <a:latin typeface="Adobe 仿宋 Std R" panose="02020400000000000000" pitchFamily="18" charset="-122"/>
                <a:ea typeface="Adobe 仿宋 Std R" panose="02020400000000000000" pitchFamily="18" charset="-122"/>
              </a:rPr>
              <a:t>i</a:t>
            </a:r>
            <a:endParaRPr lang="en-US" altLang="zh-CN" sz="2400" dirty="0">
              <a:latin typeface="Adobe 仿宋 Std R" panose="02020400000000000000" pitchFamily="18" charset="-122"/>
              <a:ea typeface="Adobe 仿宋 Std R" panose="02020400000000000000" pitchFamily="18" charset="-122"/>
            </a:endParaRPr>
          </a:p>
          <a:p>
            <a:pPr marL="803275" indent="-803275">
              <a:lnSpc>
                <a:spcPct val="120000"/>
              </a:lnSpc>
            </a:pPr>
            <a:r>
              <a:rPr lang="zh-CN" altLang="en-US" sz="2400" dirty="0"/>
              <a:t>（</a:t>
            </a:r>
            <a:r>
              <a:rPr lang="en-US" altLang="zh-CN" sz="2400" dirty="0"/>
              <a:t>2</a:t>
            </a:r>
            <a:r>
              <a:rPr lang="zh-CN" altLang="en-US" sz="2400" dirty="0"/>
              <a:t>）每个机器本地每发生一个事件则设置</a:t>
            </a:r>
            <a:r>
              <a:rPr lang="en-US" altLang="zh-CN" sz="2400" dirty="0"/>
              <a:t>LC</a:t>
            </a:r>
            <a:r>
              <a:rPr lang="en-US" altLang="zh-CN" sz="2400" baseline="-25000" dirty="0"/>
              <a:t>i</a:t>
            </a:r>
            <a:r>
              <a:rPr lang="en-US" altLang="zh-CN" sz="2400" dirty="0"/>
              <a:t> = LC</a:t>
            </a:r>
            <a:r>
              <a:rPr lang="en-US" altLang="zh-CN" sz="2400" baseline="-25000" dirty="0"/>
              <a:t>i</a:t>
            </a:r>
            <a:r>
              <a:rPr lang="en-US" altLang="zh-CN" sz="2400" dirty="0"/>
              <a:t> + 1</a:t>
            </a:r>
            <a:r>
              <a:rPr lang="zh-CN" altLang="en-US" sz="2400" dirty="0"/>
              <a:t>，并把结果作为该事件的逻辑时钟。</a:t>
            </a:r>
          </a:p>
          <a:p>
            <a:pPr>
              <a:lnSpc>
                <a:spcPct val="120000"/>
              </a:lnSpc>
            </a:pPr>
            <a:r>
              <a:rPr lang="zh-CN" altLang="en-US" sz="2400" dirty="0"/>
              <a:t>（</a:t>
            </a:r>
            <a:r>
              <a:rPr lang="en-US" altLang="zh-CN" sz="2400" dirty="0"/>
              <a:t>3</a:t>
            </a:r>
            <a:r>
              <a:rPr lang="zh-CN" altLang="en-US" sz="2400" dirty="0"/>
              <a:t>）当机器</a:t>
            </a:r>
            <a:r>
              <a:rPr lang="en-US" altLang="zh-CN" sz="2400" dirty="0"/>
              <a:t>i</a:t>
            </a:r>
            <a:r>
              <a:rPr lang="zh-CN" altLang="en-US" sz="2400" dirty="0"/>
              <a:t>给机器</a:t>
            </a:r>
            <a:r>
              <a:rPr lang="en-US" altLang="zh-CN" sz="2400" dirty="0"/>
              <a:t>j</a:t>
            </a:r>
            <a:r>
              <a:rPr lang="zh-CN" altLang="en-US" sz="2400" dirty="0"/>
              <a:t>发送消息</a:t>
            </a:r>
            <a:r>
              <a:rPr lang="en-US" altLang="zh-CN" sz="2400" dirty="0"/>
              <a:t>m</a:t>
            </a:r>
            <a:r>
              <a:rPr lang="zh-CN" altLang="en-US" sz="2400" dirty="0"/>
              <a:t>时，把</a:t>
            </a:r>
            <a:r>
              <a:rPr lang="en-US" altLang="zh-CN" sz="2400" dirty="0"/>
              <a:t>LC</a:t>
            </a:r>
            <a:r>
              <a:rPr lang="en-US" altLang="zh-CN" sz="2400" baseline="-25000" dirty="0"/>
              <a:t>i</a:t>
            </a:r>
            <a:r>
              <a:rPr lang="zh-CN" altLang="en-US" sz="2400" dirty="0"/>
              <a:t>存在消息里。</a:t>
            </a:r>
          </a:p>
          <a:p>
            <a:pPr>
              <a:lnSpc>
                <a:spcPct val="120000"/>
              </a:lnSpc>
            </a:pPr>
            <a:r>
              <a:rPr lang="zh-CN" altLang="en-US" sz="2400" dirty="0"/>
              <a:t>（</a:t>
            </a:r>
            <a:r>
              <a:rPr lang="en-US" altLang="zh-CN" sz="2400" dirty="0"/>
              <a:t>4</a:t>
            </a:r>
            <a:r>
              <a:rPr lang="zh-CN" altLang="en-US" sz="2400" dirty="0"/>
              <a:t>）当机器</a:t>
            </a:r>
            <a:r>
              <a:rPr lang="en-US" altLang="zh-CN" sz="2400" dirty="0"/>
              <a:t>j</a:t>
            </a:r>
            <a:r>
              <a:rPr lang="zh-CN" altLang="en-US" sz="2400" dirty="0"/>
              <a:t>收到消息</a:t>
            </a:r>
            <a:r>
              <a:rPr lang="en-US" altLang="zh-CN" sz="2400" dirty="0"/>
              <a:t>m</a:t>
            </a:r>
            <a:r>
              <a:rPr lang="zh-CN" altLang="en-US" sz="2400" dirty="0"/>
              <a:t>时，</a:t>
            </a:r>
            <a:endParaRPr lang="en-US" altLang="zh-CN" sz="2400" dirty="0"/>
          </a:p>
          <a:p>
            <a:pPr>
              <a:lnSpc>
                <a:spcPct val="120000"/>
              </a:lnSpc>
            </a:pPr>
            <a:r>
              <a:rPr lang="en-US" altLang="zh-CN" sz="2400" dirty="0"/>
              <a:t>       LC</a:t>
            </a:r>
            <a:r>
              <a:rPr lang="en-US" altLang="zh-CN" sz="2400" baseline="-25000" dirty="0"/>
              <a:t>j</a:t>
            </a:r>
            <a:r>
              <a:rPr lang="en-US" altLang="zh-CN" sz="2400" dirty="0"/>
              <a:t> = max(LC</a:t>
            </a:r>
            <a:r>
              <a:rPr lang="en-US" altLang="zh-CN" sz="2400" baseline="-25000" dirty="0"/>
              <a:t>j</a:t>
            </a:r>
            <a:r>
              <a:rPr lang="en-US" altLang="zh-CN" sz="2400" dirty="0"/>
              <a:t>, m_timestamp)+1</a:t>
            </a:r>
            <a:r>
              <a:rPr lang="zh-CN" altLang="en-US" sz="2400" dirty="0"/>
              <a:t>，结果值作为收到消息</a:t>
            </a:r>
            <a:r>
              <a:rPr lang="en-US" altLang="zh-CN" sz="2400" dirty="0"/>
              <a:t>m</a:t>
            </a:r>
            <a:r>
              <a:rPr lang="zh-CN" altLang="en-US" sz="2400" dirty="0"/>
              <a:t>这个事件的时间戳。</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53</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759795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逻辑时钟</a:t>
            </a:r>
          </a:p>
        </p:txBody>
      </p:sp>
      <p:sp>
        <p:nvSpPr>
          <p:cNvPr id="3" name="文本占位符 2"/>
          <p:cNvSpPr>
            <a:spLocks noGrp="1"/>
          </p:cNvSpPr>
          <p:nvPr>
            <p:ph idx="1"/>
          </p:nvPr>
        </p:nvSpPr>
        <p:spPr/>
        <p:txBody>
          <a:bodyPr>
            <a:normAutofit/>
          </a:bodyPr>
          <a:lstStyle/>
          <a:p>
            <a:pPr>
              <a:lnSpc>
                <a:spcPct val="150000"/>
              </a:lnSpc>
            </a:pPr>
            <a:r>
              <a:rPr lang="zh-CN" altLang="en-US" sz="2400" dirty="0"/>
              <a:t>逻辑时钟算法保证：</a:t>
            </a:r>
            <a:endParaRPr lang="en-US" altLang="zh-CN" sz="2400" dirty="0"/>
          </a:p>
          <a:p>
            <a:pPr>
              <a:lnSpc>
                <a:spcPct val="150000"/>
              </a:lnSpc>
            </a:pPr>
            <a:r>
              <a:rPr lang="en-US" altLang="zh-CN" sz="2400" dirty="0"/>
              <a:t>    a-&gt;b</a:t>
            </a: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t>    a</a:t>
            </a:r>
            <a:r>
              <a:rPr lang="zh-CN" altLang="en-US" sz="2400" dirty="0"/>
              <a:t>事件的逻辑时钟比</a:t>
            </a:r>
            <a:r>
              <a:rPr lang="en-US" altLang="zh-CN" sz="2400" dirty="0"/>
              <a:t>b</a:t>
            </a:r>
            <a:r>
              <a:rPr lang="zh-CN" altLang="en-US" sz="2400" dirty="0"/>
              <a:t>事件的逻辑时钟小。</a:t>
            </a:r>
            <a:endParaRPr lang="en-US" altLang="zh-CN" sz="2400" dirty="0"/>
          </a:p>
          <a:p>
            <a:pPr>
              <a:lnSpc>
                <a:spcPct val="150000"/>
              </a:lnSpc>
            </a:pPr>
            <a:r>
              <a:rPr lang="en-US" altLang="zh-CN" sz="2400" dirty="0"/>
              <a:t>    </a:t>
            </a:r>
            <a:r>
              <a:rPr lang="zh-CN" altLang="en-US" sz="2400" dirty="0">
                <a:solidFill>
                  <a:srgbClr val="FF0000"/>
                </a:solidFill>
              </a:rPr>
              <a:t>但是反之未必成立。</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54</a:t>
            </a:fld>
            <a:endParaRPr lang="zh-CN" altLang="en-US">
              <a:solidFill>
                <a:srgbClr val="E3DED1">
                  <a:shade val="50000"/>
                </a:srgbClr>
              </a:solidFill>
              <a:latin typeface="Verdana"/>
              <a:ea typeface="微软雅黑" panose="020B0503020204020204" pitchFamily="34" charset="-122"/>
            </a:endParaRPr>
          </a:p>
        </p:txBody>
      </p:sp>
      <p:sp>
        <p:nvSpPr>
          <p:cNvPr id="5" name="圆角矩形标注 4"/>
          <p:cNvSpPr/>
          <p:nvPr/>
        </p:nvSpPr>
        <p:spPr>
          <a:xfrm>
            <a:off x="2711624" y="5139187"/>
            <a:ext cx="3024336" cy="972688"/>
          </a:xfrm>
          <a:prstGeom prst="wedgeRoundRectCallout">
            <a:avLst>
              <a:gd name="adj1" fmla="val -1071"/>
              <a:gd name="adj2" fmla="val -990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400" dirty="0">
                <a:solidFill>
                  <a:prstClr val="white"/>
                </a:solidFill>
                <a:latin typeface="Verdana"/>
                <a:ea typeface="微软雅黑" panose="020B0503020204020204" pitchFamily="34" charset="-122"/>
              </a:rPr>
              <a:t>分布式环境下全局时钟的难度</a:t>
            </a:r>
          </a:p>
        </p:txBody>
      </p:sp>
      <p:sp>
        <p:nvSpPr>
          <p:cNvPr id="6" name="圆角矩形标注 5"/>
          <p:cNvSpPr/>
          <p:nvPr/>
        </p:nvSpPr>
        <p:spPr>
          <a:xfrm>
            <a:off x="2847823" y="2205798"/>
            <a:ext cx="3024336" cy="601471"/>
          </a:xfrm>
          <a:prstGeom prst="wedgeRoundRectCallout">
            <a:avLst>
              <a:gd name="adj1" fmla="val -73833"/>
              <a:gd name="adj2" fmla="val -342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400" dirty="0">
                <a:solidFill>
                  <a:prstClr val="white"/>
                </a:solidFill>
                <a:latin typeface="Verdana"/>
                <a:ea typeface="微软雅黑" panose="020B0503020204020204" pitchFamily="34" charset="-122"/>
              </a:rPr>
              <a:t>逻辑因果关系</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159" y="4528241"/>
            <a:ext cx="4242772" cy="1528081"/>
          </a:xfrm>
          <a:prstGeom prst="rect">
            <a:avLst/>
          </a:prstGeom>
        </p:spPr>
      </p:pic>
    </p:spTree>
    <p:extLst>
      <p:ext uri="{BB962C8B-B14F-4D97-AF65-F5344CB8AC3E}">
        <p14:creationId xmlns:p14="http://schemas.microsoft.com/office/powerpoint/2010/main" val="3995455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（向量时钟）</a:t>
            </a:r>
          </a:p>
        </p:txBody>
      </p:sp>
      <p:sp>
        <p:nvSpPr>
          <p:cNvPr id="3" name="文本占位符 2"/>
          <p:cNvSpPr>
            <a:spLocks noGrp="1"/>
          </p:cNvSpPr>
          <p:nvPr>
            <p:ph idx="1"/>
          </p:nvPr>
        </p:nvSpPr>
        <p:spPr/>
        <p:txBody>
          <a:bodyPr>
            <a:normAutofit/>
          </a:bodyPr>
          <a:lstStyle/>
          <a:p>
            <a:pPr>
              <a:lnSpc>
                <a:spcPct val="150000"/>
              </a:lnSpc>
            </a:pPr>
            <a:r>
              <a:rPr lang="en-US" altLang="zh-CN" sz="2400" b="1" dirty="0"/>
              <a:t>Vector Clock</a:t>
            </a:r>
            <a:r>
              <a:rPr lang="en-US" altLang="zh-CN" sz="2400" b="1" dirty="0">
                <a:latin typeface="+mn-ea"/>
              </a:rPr>
              <a:t>——</a:t>
            </a:r>
            <a:r>
              <a:rPr lang="zh-CN" altLang="en-US" sz="2400" dirty="0"/>
              <a:t>每个机器节点维护一个</a:t>
            </a:r>
            <a:r>
              <a:rPr lang="zh-CN" altLang="en-US" sz="2400" dirty="0">
                <a:solidFill>
                  <a:srgbClr val="FF0000"/>
                </a:solidFill>
              </a:rPr>
              <a:t>逻辑时钟的向量</a:t>
            </a:r>
            <a:r>
              <a:rPr lang="en-US" altLang="zh-CN" sz="2400" dirty="0"/>
              <a:t>VC</a:t>
            </a:r>
            <a:r>
              <a:rPr lang="zh-CN" altLang="en-US" sz="2400" dirty="0"/>
              <a:t>。</a:t>
            </a:r>
            <a:endParaRPr lang="en-US" altLang="zh-CN" sz="2400" dirty="0"/>
          </a:p>
          <a:p>
            <a:pPr>
              <a:lnSpc>
                <a:spcPct val="150000"/>
              </a:lnSpc>
            </a:pPr>
            <a:r>
              <a:rPr lang="zh-CN" altLang="en-US" sz="2400" dirty="0"/>
              <a:t>向量</a:t>
            </a:r>
            <a:r>
              <a:rPr lang="en-US" altLang="zh-CN" sz="2400" dirty="0"/>
              <a:t>VC</a:t>
            </a:r>
            <a:r>
              <a:rPr lang="zh-CN" altLang="en-US" sz="2400" dirty="0"/>
              <a:t>有如下属性：</a:t>
            </a:r>
          </a:p>
          <a:p>
            <a:pPr>
              <a:lnSpc>
                <a:spcPct val="150000"/>
              </a:lnSpc>
            </a:pPr>
            <a:r>
              <a:rPr lang="zh-CN" altLang="en-US" sz="2400" dirty="0"/>
              <a:t>（</a:t>
            </a:r>
            <a:r>
              <a:rPr lang="en-US" altLang="zh-CN" sz="2400" dirty="0"/>
              <a:t>1</a:t>
            </a:r>
            <a:r>
              <a:rPr lang="zh-CN" altLang="en-US" sz="2400" dirty="0"/>
              <a:t>）</a:t>
            </a:r>
            <a:r>
              <a:rPr lang="en-US" altLang="zh-CN" sz="2400" dirty="0"/>
              <a:t>VC</a:t>
            </a:r>
            <a:r>
              <a:rPr lang="en-US" altLang="zh-CN" sz="2400" baseline="-25000" dirty="0"/>
              <a:t>i</a:t>
            </a:r>
            <a:r>
              <a:rPr lang="en-US" altLang="zh-CN" sz="2400" dirty="0"/>
              <a:t>[i]</a:t>
            </a:r>
            <a:r>
              <a:rPr lang="zh-CN" altLang="en-US" sz="2400" dirty="0"/>
              <a:t>是到目前为止节点 </a:t>
            </a:r>
            <a:r>
              <a:rPr lang="en-US" altLang="zh-CN" sz="2400" dirty="0"/>
              <a:t>i  </a:t>
            </a:r>
            <a:r>
              <a:rPr lang="zh-CN" altLang="en-US" sz="2400" dirty="0">
                <a:solidFill>
                  <a:srgbClr val="FF0000"/>
                </a:solidFill>
              </a:rPr>
              <a:t>本地发生</a:t>
            </a:r>
            <a:r>
              <a:rPr lang="zh-CN" altLang="en-US" sz="2400" dirty="0"/>
              <a:t>事件的个数；</a:t>
            </a:r>
          </a:p>
          <a:p>
            <a:pPr>
              <a:lnSpc>
                <a:spcPct val="150000"/>
              </a:lnSpc>
            </a:pPr>
            <a:r>
              <a:rPr lang="zh-CN" altLang="en-US" sz="2400" dirty="0"/>
              <a:t>（</a:t>
            </a:r>
            <a:r>
              <a:rPr lang="en-US" altLang="zh-CN" sz="2400" dirty="0"/>
              <a:t>2</a:t>
            </a:r>
            <a:r>
              <a:rPr lang="zh-CN" altLang="en-US" sz="2400" dirty="0"/>
              <a:t>）</a:t>
            </a:r>
            <a:r>
              <a:rPr lang="en-US" altLang="zh-CN" sz="2400" dirty="0"/>
              <a:t>VC</a:t>
            </a:r>
            <a:r>
              <a:rPr lang="en-US" altLang="zh-CN" sz="2400" baseline="-25000" dirty="0"/>
              <a:t>i</a:t>
            </a:r>
            <a:r>
              <a:rPr lang="en-US" altLang="zh-CN" sz="2400" dirty="0"/>
              <a:t>[k]</a:t>
            </a:r>
            <a:r>
              <a:rPr lang="zh-CN" altLang="en-US" sz="2400" dirty="0"/>
              <a:t>是节点 </a:t>
            </a:r>
            <a:r>
              <a:rPr lang="en-US" altLang="zh-CN" sz="2400" dirty="0"/>
              <a:t>i  </a:t>
            </a:r>
            <a:r>
              <a:rPr lang="zh-CN" altLang="en-US" sz="2400" dirty="0">
                <a:solidFill>
                  <a:srgbClr val="FF0000"/>
                </a:solidFill>
              </a:rPr>
              <a:t>知道的</a:t>
            </a:r>
            <a:r>
              <a:rPr lang="zh-CN" altLang="en-US" sz="2400" dirty="0"/>
              <a:t>节点</a:t>
            </a:r>
            <a:r>
              <a:rPr lang="en-US" altLang="zh-CN" sz="2400" dirty="0"/>
              <a:t>k</a:t>
            </a:r>
            <a:r>
              <a:rPr lang="zh-CN" altLang="en-US" sz="2400" dirty="0"/>
              <a:t>发生的事件的个数</a:t>
            </a:r>
            <a:r>
              <a:rPr lang="en-US" altLang="zh-CN" sz="2400" dirty="0"/>
              <a:t>(</a:t>
            </a:r>
            <a:r>
              <a:rPr lang="zh-CN" altLang="en-US" sz="2400" dirty="0"/>
              <a:t>即节点</a:t>
            </a:r>
            <a:r>
              <a:rPr lang="en-US" altLang="zh-CN" sz="2400" dirty="0"/>
              <a:t>i</a:t>
            </a:r>
            <a:r>
              <a:rPr lang="zh-CN" altLang="en-US" sz="2400" dirty="0"/>
              <a:t>对节点</a:t>
            </a:r>
            <a:r>
              <a:rPr lang="en-US" altLang="zh-CN" sz="2400" dirty="0"/>
              <a:t>k</a:t>
            </a:r>
            <a:r>
              <a:rPr lang="zh-CN" altLang="en-US" sz="2400" dirty="0"/>
              <a:t>的认识</a:t>
            </a:r>
            <a:r>
              <a:rPr lang="en-US" altLang="zh-CN" sz="2400" dirty="0"/>
              <a:t>)</a:t>
            </a:r>
            <a:r>
              <a:rPr lang="zh-CN" altLang="en-US" sz="2400" dirty="0"/>
              <a:t>。</a:t>
            </a:r>
            <a:endParaRPr lang="en-US" altLang="zh-CN" sz="2400" dirty="0"/>
          </a:p>
          <a:p>
            <a:pPr>
              <a:lnSpc>
                <a:spcPct val="150000"/>
              </a:lnSpc>
            </a:pPr>
            <a:endParaRPr lang="en-US" altLang="zh-CN"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55</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392563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endParaRPr lang="zh-CN" altLang="en-US" dirty="0"/>
          </a:p>
        </p:txBody>
      </p:sp>
      <p:sp>
        <p:nvSpPr>
          <p:cNvPr id="3" name="文本占位符 2"/>
          <p:cNvSpPr>
            <a:spLocks noGrp="1"/>
          </p:cNvSpPr>
          <p:nvPr>
            <p:ph idx="1"/>
          </p:nvPr>
        </p:nvSpPr>
        <p:spPr/>
        <p:txBody>
          <a:bodyPr>
            <a:normAutofit/>
          </a:bodyPr>
          <a:lstStyle/>
          <a:p>
            <a:pPr>
              <a:lnSpc>
                <a:spcPct val="150000"/>
              </a:lnSpc>
            </a:pPr>
            <a:r>
              <a:rPr lang="en-US" altLang="zh-CN" sz="2400" dirty="0"/>
              <a:t>Vector Clock</a:t>
            </a:r>
            <a:r>
              <a:rPr lang="zh-CN" altLang="en-US" sz="2400" dirty="0"/>
              <a:t>的更新算法：</a:t>
            </a:r>
            <a:endParaRPr lang="en-US" altLang="zh-CN" sz="2400" dirty="0"/>
          </a:p>
          <a:p>
            <a:pPr>
              <a:lnSpc>
                <a:spcPct val="150000"/>
              </a:lnSpc>
            </a:pPr>
            <a:r>
              <a:rPr lang="zh-CN" altLang="en-US" sz="2400" dirty="0"/>
              <a:t>（</a:t>
            </a:r>
            <a:r>
              <a:rPr lang="en-US" altLang="zh-CN" sz="2400" dirty="0"/>
              <a:t>1</a:t>
            </a:r>
            <a:r>
              <a:rPr lang="zh-CN" altLang="en-US" sz="2400" dirty="0"/>
              <a:t>）节点 </a:t>
            </a:r>
            <a:r>
              <a:rPr lang="en-US" altLang="zh-CN" sz="2400" dirty="0"/>
              <a:t>i </a:t>
            </a:r>
            <a:r>
              <a:rPr lang="zh-CN" altLang="en-US" sz="2400" dirty="0"/>
              <a:t>本地发生一个事件时，</a:t>
            </a:r>
            <a:r>
              <a:rPr lang="en-US" altLang="zh-CN" sz="2400" dirty="0">
                <a:solidFill>
                  <a:srgbClr val="FF0000"/>
                </a:solidFill>
              </a:rPr>
              <a:t>VC</a:t>
            </a:r>
            <a:r>
              <a:rPr lang="en-US" altLang="zh-CN" sz="2400" baseline="-25000" dirty="0">
                <a:solidFill>
                  <a:srgbClr val="FF0000"/>
                </a:solidFill>
              </a:rPr>
              <a:t>i</a:t>
            </a:r>
            <a:r>
              <a:rPr lang="en-US" altLang="zh-CN" sz="2400" dirty="0">
                <a:solidFill>
                  <a:srgbClr val="FF0000"/>
                </a:solidFill>
              </a:rPr>
              <a:t>[i]</a:t>
            </a:r>
            <a:r>
              <a:rPr lang="zh-CN" altLang="en-US" sz="2400" dirty="0">
                <a:solidFill>
                  <a:srgbClr val="FF0000"/>
                </a:solidFill>
              </a:rPr>
              <a:t>加</a:t>
            </a:r>
            <a:r>
              <a:rPr lang="en-US" altLang="zh-CN" sz="2400" dirty="0">
                <a:solidFill>
                  <a:srgbClr val="FF0000"/>
                </a:solidFill>
              </a:rPr>
              <a:t>1</a:t>
            </a:r>
            <a:r>
              <a:rPr lang="zh-CN" altLang="en-US" sz="2400" dirty="0"/>
              <a:t>；</a:t>
            </a:r>
            <a:endParaRPr lang="en-US" altLang="zh-CN" sz="2400" dirty="0"/>
          </a:p>
          <a:p>
            <a:pPr>
              <a:lnSpc>
                <a:spcPct val="150000"/>
              </a:lnSpc>
            </a:pPr>
            <a:r>
              <a:rPr lang="zh-CN" altLang="en-US" sz="2400" dirty="0"/>
              <a:t>（</a:t>
            </a:r>
            <a:r>
              <a:rPr lang="en-US" altLang="zh-CN" sz="2400" dirty="0"/>
              <a:t>2</a:t>
            </a:r>
            <a:r>
              <a:rPr lang="zh-CN" altLang="en-US" sz="2400" dirty="0"/>
              <a:t>）节点 </a:t>
            </a:r>
            <a:r>
              <a:rPr lang="en-US" altLang="zh-CN" sz="2400" dirty="0"/>
              <a:t>i </a:t>
            </a:r>
            <a:r>
              <a:rPr lang="zh-CN" altLang="en-US" sz="2400" dirty="0"/>
              <a:t>给节点 </a:t>
            </a:r>
            <a:r>
              <a:rPr lang="en-US" altLang="zh-CN" sz="2400" dirty="0"/>
              <a:t>j </a:t>
            </a:r>
            <a:r>
              <a:rPr lang="zh-CN" altLang="en-US" sz="2400" dirty="0"/>
              <a:t>发送消息</a:t>
            </a:r>
            <a:r>
              <a:rPr lang="en-US" altLang="zh-CN" sz="2400" dirty="0"/>
              <a:t>m</a:t>
            </a:r>
            <a:r>
              <a:rPr lang="zh-CN" altLang="en-US" sz="2400" dirty="0"/>
              <a:t>时，将整个</a:t>
            </a:r>
            <a:r>
              <a:rPr lang="en-US" altLang="zh-CN" sz="2400" dirty="0"/>
              <a:t>VC</a:t>
            </a:r>
            <a:r>
              <a:rPr lang="en-US" altLang="zh-CN" sz="2400" baseline="-25000" dirty="0"/>
              <a:t>i</a:t>
            </a:r>
            <a:r>
              <a:rPr lang="zh-CN" altLang="en-US" sz="2400" dirty="0"/>
              <a:t>存在消息内；</a:t>
            </a:r>
          </a:p>
          <a:p>
            <a:pPr>
              <a:lnSpc>
                <a:spcPct val="150000"/>
              </a:lnSpc>
            </a:pPr>
            <a:r>
              <a:rPr lang="zh-CN" altLang="en-US" sz="2400" dirty="0"/>
              <a:t>（</a:t>
            </a:r>
            <a:r>
              <a:rPr lang="en-US" altLang="zh-CN" sz="2400" dirty="0"/>
              <a:t>3</a:t>
            </a:r>
            <a:r>
              <a:rPr lang="zh-CN" altLang="en-US" sz="2400" dirty="0"/>
              <a:t>）节点 </a:t>
            </a:r>
            <a:r>
              <a:rPr lang="en-US" altLang="zh-CN" sz="2400" dirty="0"/>
              <a:t>j </a:t>
            </a:r>
            <a:r>
              <a:rPr lang="zh-CN" altLang="en-US" sz="2400" dirty="0"/>
              <a:t>收到消息</a:t>
            </a:r>
            <a:r>
              <a:rPr lang="en-US" altLang="zh-CN" sz="2400" dirty="0"/>
              <a:t>m</a:t>
            </a:r>
            <a:r>
              <a:rPr lang="zh-CN" altLang="en-US" sz="2400" dirty="0"/>
              <a:t>时，</a:t>
            </a:r>
            <a:r>
              <a:rPr lang="en-US" altLang="zh-CN" sz="2400" dirty="0"/>
              <a:t>VC</a:t>
            </a:r>
            <a:r>
              <a:rPr lang="en-US" altLang="zh-CN" sz="2400" baseline="-25000" dirty="0"/>
              <a:t>j</a:t>
            </a:r>
            <a:r>
              <a:rPr lang="en-US" altLang="zh-CN" sz="2400" dirty="0"/>
              <a:t>[</a:t>
            </a:r>
            <a:r>
              <a:rPr lang="en-US" altLang="zh-CN" sz="2400" dirty="0">
                <a:solidFill>
                  <a:srgbClr val="FF0000"/>
                </a:solidFill>
              </a:rPr>
              <a:t>k</a:t>
            </a:r>
            <a:r>
              <a:rPr lang="en-US" altLang="zh-CN" sz="2400" dirty="0"/>
              <a:t>]=max(VC</a:t>
            </a:r>
            <a:r>
              <a:rPr lang="en-US" altLang="zh-CN" sz="2400" baseline="-25000" dirty="0"/>
              <a:t>j</a:t>
            </a:r>
            <a:r>
              <a:rPr lang="en-US" altLang="zh-CN" sz="2400" dirty="0"/>
              <a:t>[</a:t>
            </a:r>
            <a:r>
              <a:rPr lang="en-US" altLang="zh-CN" sz="2400" dirty="0">
                <a:solidFill>
                  <a:srgbClr val="FF0000"/>
                </a:solidFill>
              </a:rPr>
              <a:t>k</a:t>
            </a:r>
            <a:r>
              <a:rPr lang="en-US" altLang="zh-CN" sz="2400" dirty="0"/>
              <a:t>],VC</a:t>
            </a:r>
            <a:r>
              <a:rPr lang="en-US" altLang="zh-CN" sz="2400" baseline="-25000" dirty="0"/>
              <a:t>i</a:t>
            </a:r>
            <a:r>
              <a:rPr lang="en-US" altLang="zh-CN" sz="2400" dirty="0"/>
              <a:t>[</a:t>
            </a:r>
            <a:r>
              <a:rPr lang="en-US" altLang="zh-CN" sz="2400" dirty="0">
                <a:solidFill>
                  <a:srgbClr val="FF0000"/>
                </a:solidFill>
              </a:rPr>
              <a:t>k</a:t>
            </a:r>
            <a:r>
              <a:rPr lang="en-US" altLang="zh-CN" sz="2400" dirty="0"/>
              <a:t>])</a:t>
            </a:r>
            <a:r>
              <a:rPr lang="zh-CN" altLang="en-US" sz="2400" dirty="0"/>
              <a:t>，同时</a:t>
            </a:r>
            <a:r>
              <a:rPr lang="en-US" altLang="zh-CN" sz="2400" dirty="0">
                <a:solidFill>
                  <a:srgbClr val="FF0000"/>
                </a:solidFill>
              </a:rPr>
              <a:t>VC</a:t>
            </a:r>
            <a:r>
              <a:rPr lang="en-US" altLang="zh-CN" sz="2400" baseline="-25000" dirty="0">
                <a:solidFill>
                  <a:srgbClr val="FF0000"/>
                </a:solidFill>
              </a:rPr>
              <a:t>j</a:t>
            </a:r>
            <a:r>
              <a:rPr lang="en-US" altLang="zh-CN" sz="2400" dirty="0">
                <a:solidFill>
                  <a:srgbClr val="FF0000"/>
                </a:solidFill>
              </a:rPr>
              <a:t>[j]</a:t>
            </a:r>
            <a:r>
              <a:rPr lang="zh-CN" altLang="en-US" sz="2400" dirty="0">
                <a:solidFill>
                  <a:srgbClr val="FF0000"/>
                </a:solidFill>
              </a:rPr>
              <a:t>加</a:t>
            </a:r>
            <a:r>
              <a:rPr lang="en-US" altLang="zh-CN" sz="2400" dirty="0">
                <a:solidFill>
                  <a:srgbClr val="FF0000"/>
                </a:solidFill>
              </a:rPr>
              <a:t>1</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56</a:t>
            </a:fld>
            <a:endParaRPr lang="zh-CN" altLang="en-US">
              <a:solidFill>
                <a:srgbClr val="E3DED1">
                  <a:shade val="50000"/>
                </a:srgbClr>
              </a:solidFill>
              <a:latin typeface="Verdana"/>
              <a:ea typeface="微软雅黑" panose="020B0503020204020204" pitchFamily="34" charset="-122"/>
            </a:endParaRPr>
          </a:p>
        </p:txBody>
      </p:sp>
      <p:sp>
        <p:nvSpPr>
          <p:cNvPr id="6" name="圆角矩形标注 5"/>
          <p:cNvSpPr/>
          <p:nvPr/>
        </p:nvSpPr>
        <p:spPr>
          <a:xfrm>
            <a:off x="5879976" y="4437112"/>
            <a:ext cx="2232248" cy="720080"/>
          </a:xfrm>
          <a:prstGeom prst="wedgeRoundRectCallout">
            <a:avLst>
              <a:gd name="adj1" fmla="val -71365"/>
              <a:gd name="adj2" fmla="val -1345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dirty="0">
                <a:solidFill>
                  <a:prstClr val="white"/>
                </a:solidFill>
                <a:latin typeface="Verdana"/>
                <a:ea typeface="微软雅黑" panose="020B0503020204020204" pitchFamily="34" charset="-122"/>
              </a:rPr>
              <a:t>所有分量</a:t>
            </a:r>
          </a:p>
        </p:txBody>
      </p:sp>
    </p:spTree>
    <p:extLst>
      <p:ext uri="{BB962C8B-B14F-4D97-AF65-F5344CB8AC3E}">
        <p14:creationId xmlns:p14="http://schemas.microsoft.com/office/powerpoint/2010/main" val="1849319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endParaRPr lang="zh-CN" altLang="en-US" dirty="0"/>
          </a:p>
        </p:txBody>
      </p:sp>
      <p:sp>
        <p:nvSpPr>
          <p:cNvPr id="3" name="文本占位符 2"/>
          <p:cNvSpPr>
            <a:spLocks noGrp="1"/>
          </p:cNvSpPr>
          <p:nvPr>
            <p:ph idx="1"/>
          </p:nvPr>
        </p:nvSpPr>
        <p:spPr>
          <a:xfrm>
            <a:off x="838200" y="1285461"/>
            <a:ext cx="10515600" cy="4821723"/>
          </a:xfrm>
        </p:spPr>
        <p:txBody>
          <a:bodyPr>
            <a:normAutofit/>
          </a:bodyPr>
          <a:lstStyle/>
          <a:p>
            <a:pPr>
              <a:lnSpc>
                <a:spcPct val="120000"/>
              </a:lnSpc>
            </a:pPr>
            <a:r>
              <a:rPr lang="en-US" altLang="zh-CN" sz="2400" dirty="0"/>
              <a:t>Vector Clock</a:t>
            </a:r>
            <a:r>
              <a:rPr lang="zh-CN" altLang="en-US" sz="2400" dirty="0"/>
              <a:t>是一种维护因果关系</a:t>
            </a:r>
            <a:r>
              <a:rPr lang="en-US" altLang="zh-CN" sz="2400" dirty="0"/>
              <a:t>(causality)</a:t>
            </a:r>
            <a:r>
              <a:rPr lang="zh-CN" altLang="en-US" sz="2400" dirty="0"/>
              <a:t>的手段：</a:t>
            </a:r>
            <a:endParaRPr lang="en-US" altLang="zh-CN" sz="2400" dirty="0"/>
          </a:p>
          <a:p>
            <a:pPr>
              <a:lnSpc>
                <a:spcPct val="120000"/>
              </a:lnSpc>
            </a:pPr>
            <a:r>
              <a:rPr lang="en-US" altLang="zh-CN" sz="2400" dirty="0"/>
              <a:t>  </a:t>
            </a:r>
            <a:r>
              <a:rPr lang="zh-CN" altLang="en-US" sz="2400" dirty="0"/>
              <a:t>   </a:t>
            </a:r>
            <a:r>
              <a:rPr lang="en-US" altLang="zh-CN" sz="2400" dirty="0"/>
              <a:t>Vector Clock</a:t>
            </a:r>
            <a:r>
              <a:rPr lang="zh-CN" altLang="en-US" sz="2400" dirty="0"/>
              <a:t>（</a:t>
            </a:r>
            <a:r>
              <a:rPr lang="en-US" altLang="zh-CN" sz="2400" dirty="0"/>
              <a:t>VC</a:t>
            </a:r>
            <a:r>
              <a:rPr lang="zh-CN" altLang="en-US" sz="2400" dirty="0"/>
              <a:t>向量）在节点间传递，从而给对方传递自己知道的其他节点的知识。</a:t>
            </a:r>
          </a:p>
          <a:p>
            <a:pPr>
              <a:lnSpc>
                <a:spcPct val="150000"/>
              </a:lnSpc>
            </a:pPr>
            <a:endParaRPr lang="en-US" altLang="zh-CN" sz="2400" dirty="0"/>
          </a:p>
          <a:p>
            <a:pPr>
              <a:lnSpc>
                <a:spcPct val="150000"/>
              </a:lnSpc>
            </a:pPr>
            <a:r>
              <a:rPr lang="zh-CN" altLang="en-US" sz="2400" dirty="0"/>
              <a:t>通过比较这些</a:t>
            </a:r>
            <a:r>
              <a:rPr lang="en-US" altLang="zh-CN" sz="2400" dirty="0"/>
              <a:t>VC</a:t>
            </a:r>
            <a:r>
              <a:rPr lang="zh-CN" altLang="en-US" sz="2400" dirty="0"/>
              <a:t>向量的大小，可以分析事件发生的顺序：</a:t>
            </a:r>
            <a:endParaRPr lang="en-US" altLang="zh-CN" sz="2400" dirty="0"/>
          </a:p>
          <a:p>
            <a:pPr>
              <a:lnSpc>
                <a:spcPct val="150000"/>
              </a:lnSpc>
            </a:pPr>
            <a:r>
              <a:rPr lang="en-US" altLang="zh-CN" sz="2400" dirty="0"/>
              <a:t>   </a:t>
            </a:r>
            <a:r>
              <a:rPr lang="zh-CN" altLang="en-US" sz="2400" dirty="0"/>
              <a:t>   假如一个向量的</a:t>
            </a:r>
            <a:r>
              <a:rPr lang="zh-CN" altLang="en-US" sz="2400" dirty="0">
                <a:solidFill>
                  <a:srgbClr val="FF0000"/>
                </a:solidFill>
              </a:rPr>
              <a:t>所有分向量的值</a:t>
            </a:r>
            <a:r>
              <a:rPr lang="zh-CN" altLang="en-US" sz="2400" dirty="0"/>
              <a:t>都小于或等于另一个向量 </a:t>
            </a:r>
            <a:r>
              <a:rPr lang="zh-CN" altLang="en-US" sz="2400" dirty="0">
                <a:latin typeface="华文新魏" panose="02010800040101010101" pitchFamily="2" charset="-122"/>
                <a:ea typeface="华文新魏" panose="02010800040101010101" pitchFamily="2" charset="-122"/>
              </a:rPr>
              <a:t>→ </a:t>
            </a:r>
            <a:r>
              <a:rPr lang="zh-CN" altLang="en-US" sz="2400" dirty="0"/>
              <a:t>后者比前者更</a:t>
            </a:r>
            <a:r>
              <a:rPr lang="en-US" altLang="zh-CN" sz="2400" dirty="0"/>
              <a:t>“</a:t>
            </a:r>
            <a:r>
              <a:rPr lang="zh-CN" altLang="en-US" sz="2400" dirty="0"/>
              <a:t>新</a:t>
            </a:r>
            <a:r>
              <a:rPr lang="en-US" altLang="zh-CN" sz="2400" dirty="0"/>
              <a:t>”</a:t>
            </a:r>
            <a:r>
              <a:rPr lang="zh-CN" altLang="en-US" sz="2400" b="1" dirty="0"/>
              <a:t>；</a:t>
            </a:r>
            <a:endParaRPr lang="en-US" altLang="zh-CN" sz="2400" b="1" dirty="0"/>
          </a:p>
          <a:p>
            <a:pPr>
              <a:lnSpc>
                <a:spcPct val="150000"/>
              </a:lnSpc>
            </a:pPr>
            <a:r>
              <a:rPr lang="en-US" altLang="zh-CN" sz="2400" b="1" dirty="0"/>
              <a:t>      </a:t>
            </a:r>
            <a:r>
              <a:rPr lang="zh-CN" altLang="en-US" sz="2400" dirty="0"/>
              <a:t>否则存在冲突。</a:t>
            </a:r>
            <a:endParaRPr lang="en-US" altLang="zh-CN"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57</a:t>
            </a:fld>
            <a:endParaRPr lang="zh-CN" altLang="en-US">
              <a:solidFill>
                <a:srgbClr val="E3DED1">
                  <a:shade val="50000"/>
                </a:srgbClr>
              </a:solidFill>
              <a:latin typeface="Verdana"/>
              <a:ea typeface="微软雅黑" panose="020B0503020204020204" pitchFamily="34" charset="-122"/>
            </a:endParaRPr>
          </a:p>
        </p:txBody>
      </p:sp>
      <p:sp>
        <p:nvSpPr>
          <p:cNvPr id="5" name="AutoShape 4">
            <a:extLst>
              <a:ext uri="{FF2B5EF4-FFF2-40B4-BE49-F238E27FC236}">
                <a16:creationId xmlns:a16="http://schemas.microsoft.com/office/drawing/2014/main" id="{DDF0CE00-A2DD-46AB-9BA2-9F480CEEE760}"/>
              </a:ext>
            </a:extLst>
          </p:cNvPr>
          <p:cNvSpPr>
            <a:spLocks noChangeArrowheads="1"/>
          </p:cNvSpPr>
          <p:nvPr/>
        </p:nvSpPr>
        <p:spPr bwMode="auto">
          <a:xfrm>
            <a:off x="9552384" y="4869161"/>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prstClr val="black"/>
              </a:solidFill>
              <a:latin typeface="Arial" charset="0"/>
              <a:ea typeface="宋体" pitchFamily="2" charset="-122"/>
            </a:endParaRPr>
          </a:p>
        </p:txBody>
      </p:sp>
    </p:spTree>
    <p:extLst>
      <p:ext uri="{BB962C8B-B14F-4D97-AF65-F5344CB8AC3E}">
        <p14:creationId xmlns:p14="http://schemas.microsoft.com/office/powerpoint/2010/main" val="3657437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endParaRPr lang="zh-CN" altLang="en-US" dirty="0"/>
          </a:p>
        </p:txBody>
      </p:sp>
      <p:sp>
        <p:nvSpPr>
          <p:cNvPr id="3" name="文本占位符 2"/>
          <p:cNvSpPr>
            <a:spLocks noGrp="1"/>
          </p:cNvSpPr>
          <p:nvPr>
            <p:ph idx="1"/>
          </p:nvPr>
        </p:nvSpPr>
        <p:spPr/>
        <p:txBody>
          <a:bodyPr>
            <a:normAutofit/>
          </a:bodyPr>
          <a:lstStyle/>
          <a:p>
            <a:r>
              <a:rPr lang="zh-CN" altLang="en-US" dirty="0"/>
              <a:t>例：对于每一个分布式存储的对象副本都有这样的时间戳，可以有以下几种关系的例子：</a:t>
            </a:r>
          </a:p>
          <a:p>
            <a:r>
              <a:rPr lang="zh-CN" altLang="en-US" b="1" dirty="0"/>
              <a:t>（</a:t>
            </a:r>
            <a:r>
              <a:rPr lang="en-US" altLang="zh-CN" b="1" dirty="0"/>
              <a:t>1</a:t>
            </a:r>
            <a:r>
              <a:rPr lang="zh-CN" altLang="en-US" b="1" dirty="0"/>
              <a:t>）</a:t>
            </a:r>
            <a:r>
              <a:rPr lang="zh-CN" altLang="en-US" dirty="0"/>
              <a:t>本机</a:t>
            </a:r>
            <a:r>
              <a:rPr lang="en-US" altLang="zh-CN" dirty="0"/>
              <a:t>{0</a:t>
            </a:r>
            <a:r>
              <a:rPr lang="zh-CN" altLang="en-US" dirty="0"/>
              <a:t>，</a:t>
            </a:r>
            <a:r>
              <a:rPr lang="en-US" altLang="zh-CN" dirty="0"/>
              <a:t>0</a:t>
            </a:r>
            <a:r>
              <a:rPr lang="zh-CN" altLang="en-US" dirty="0"/>
              <a:t>，</a:t>
            </a:r>
            <a:r>
              <a:rPr lang="en-US" altLang="zh-CN" dirty="0"/>
              <a:t>1}</a:t>
            </a:r>
            <a:r>
              <a:rPr lang="zh-CN" altLang="en-US" dirty="0"/>
              <a:t>，</a:t>
            </a:r>
            <a:r>
              <a:rPr lang="en-US" altLang="zh-CN" dirty="0"/>
              <a:t> </a:t>
            </a:r>
            <a:r>
              <a:rPr lang="zh-CN" altLang="en-US" dirty="0"/>
              <a:t>消息</a:t>
            </a:r>
            <a:r>
              <a:rPr lang="en-US" altLang="zh-CN" dirty="0"/>
              <a:t>{0</a:t>
            </a:r>
            <a:r>
              <a:rPr lang="zh-CN" altLang="en-US" dirty="0"/>
              <a:t>，</a:t>
            </a:r>
            <a:r>
              <a:rPr lang="en-US" altLang="zh-CN" dirty="0"/>
              <a:t>1</a:t>
            </a:r>
            <a:r>
              <a:rPr lang="zh-CN" altLang="en-US" dirty="0"/>
              <a:t>，</a:t>
            </a:r>
            <a:r>
              <a:rPr lang="en-US" altLang="zh-CN" dirty="0"/>
              <a:t>2}</a:t>
            </a:r>
            <a:r>
              <a:rPr lang="zh-CN" altLang="en-US" dirty="0"/>
              <a:t>。消息的每个节点的</a:t>
            </a:r>
            <a:r>
              <a:rPr lang="en-US" altLang="zh-CN" dirty="0"/>
              <a:t>count</a:t>
            </a:r>
            <a:r>
              <a:rPr lang="zh-CN" altLang="en-US" dirty="0">
                <a:solidFill>
                  <a:srgbClr val="FF0000"/>
                </a:solidFill>
              </a:rPr>
              <a:t>都大于等于本机</a:t>
            </a:r>
            <a:r>
              <a:rPr lang="zh-CN" altLang="en-US" dirty="0"/>
              <a:t>的，因此</a:t>
            </a:r>
            <a:r>
              <a:rPr lang="zh-CN" altLang="en-US" dirty="0">
                <a:solidFill>
                  <a:srgbClr val="FF0000"/>
                </a:solidFill>
              </a:rPr>
              <a:t>舍弃本机</a:t>
            </a:r>
            <a:r>
              <a:rPr lang="zh-CN" altLang="en-US" dirty="0"/>
              <a:t>，同步消息。</a:t>
            </a:r>
            <a:br>
              <a:rPr lang="zh-CN" altLang="en-US" dirty="0"/>
            </a:br>
            <a:r>
              <a:rPr lang="zh-CN" altLang="en-US" dirty="0"/>
              <a:t>（</a:t>
            </a:r>
            <a:r>
              <a:rPr lang="en-US" altLang="zh-CN" dirty="0"/>
              <a:t>2</a:t>
            </a:r>
            <a:r>
              <a:rPr lang="zh-CN" altLang="en-US" dirty="0"/>
              <a:t>）本机</a:t>
            </a:r>
            <a:r>
              <a:rPr lang="en-US" altLang="zh-CN" dirty="0"/>
              <a:t>{0</a:t>
            </a:r>
            <a:r>
              <a:rPr lang="zh-CN" altLang="en-US" dirty="0"/>
              <a:t>，</a:t>
            </a:r>
            <a:r>
              <a:rPr lang="en-US" altLang="zh-CN" dirty="0"/>
              <a:t>1</a:t>
            </a:r>
            <a:r>
              <a:rPr lang="zh-CN" altLang="en-US" dirty="0"/>
              <a:t>，</a:t>
            </a:r>
            <a:r>
              <a:rPr lang="en-US" altLang="zh-CN" dirty="0"/>
              <a:t>2} </a:t>
            </a:r>
            <a:r>
              <a:rPr lang="zh-CN" altLang="en-US" dirty="0"/>
              <a:t>，消息</a:t>
            </a:r>
            <a:r>
              <a:rPr lang="en-US" altLang="zh-CN" dirty="0"/>
              <a:t>{0</a:t>
            </a:r>
            <a:r>
              <a:rPr lang="zh-CN" altLang="en-US" dirty="0"/>
              <a:t>，</a:t>
            </a:r>
            <a:r>
              <a:rPr lang="en-US" altLang="zh-CN" dirty="0"/>
              <a:t>1</a:t>
            </a:r>
            <a:r>
              <a:rPr lang="zh-CN" altLang="en-US" dirty="0"/>
              <a:t>，</a:t>
            </a:r>
            <a:r>
              <a:rPr lang="en-US" altLang="zh-CN" dirty="0"/>
              <a:t>1}</a:t>
            </a:r>
            <a:r>
              <a:rPr lang="zh-CN" altLang="en-US" dirty="0"/>
              <a:t>。消息的每个节点的</a:t>
            </a:r>
            <a:r>
              <a:rPr lang="en-US" altLang="zh-CN" dirty="0"/>
              <a:t>count</a:t>
            </a:r>
            <a:r>
              <a:rPr lang="zh-CN" altLang="en-US" dirty="0">
                <a:solidFill>
                  <a:srgbClr val="FF0000"/>
                </a:solidFill>
              </a:rPr>
              <a:t>都小于等于本机</a:t>
            </a:r>
            <a:r>
              <a:rPr lang="zh-CN" altLang="en-US" dirty="0"/>
              <a:t>的，因此</a:t>
            </a:r>
            <a:r>
              <a:rPr lang="zh-CN" altLang="en-US" dirty="0">
                <a:solidFill>
                  <a:srgbClr val="FF0000"/>
                </a:solidFill>
              </a:rPr>
              <a:t>舍弃消息</a:t>
            </a:r>
            <a:r>
              <a:rPr lang="zh-CN" altLang="en-US" dirty="0"/>
              <a:t>，保留本机。</a:t>
            </a:r>
            <a:br>
              <a:rPr lang="zh-CN" altLang="en-US" dirty="0"/>
            </a:br>
            <a:r>
              <a:rPr lang="zh-CN" altLang="en-US" dirty="0"/>
              <a:t>（</a:t>
            </a:r>
            <a:r>
              <a:rPr lang="en-US" altLang="zh-CN" dirty="0"/>
              <a:t>3</a:t>
            </a:r>
            <a:r>
              <a:rPr lang="zh-CN" altLang="en-US" dirty="0"/>
              <a:t>）本机</a:t>
            </a:r>
            <a:r>
              <a:rPr lang="en-US" altLang="zh-CN" dirty="0"/>
              <a:t>{0</a:t>
            </a:r>
            <a:r>
              <a:rPr lang="zh-CN" altLang="en-US" dirty="0"/>
              <a:t>，</a:t>
            </a:r>
            <a:r>
              <a:rPr lang="en-US" altLang="zh-CN" dirty="0"/>
              <a:t>3</a:t>
            </a:r>
            <a:r>
              <a:rPr lang="zh-CN" altLang="en-US" dirty="0"/>
              <a:t>，</a:t>
            </a:r>
            <a:r>
              <a:rPr lang="en-US" altLang="zh-CN" dirty="0"/>
              <a:t>1}</a:t>
            </a:r>
            <a:r>
              <a:rPr lang="zh-CN" altLang="en-US" dirty="0"/>
              <a:t>，</a:t>
            </a:r>
            <a:r>
              <a:rPr lang="en-US" altLang="zh-CN" dirty="0"/>
              <a:t> </a:t>
            </a:r>
            <a:r>
              <a:rPr lang="zh-CN" altLang="en-US" dirty="0"/>
              <a:t>消息</a:t>
            </a:r>
            <a:r>
              <a:rPr lang="en-US" altLang="zh-CN" dirty="0"/>
              <a:t>{0</a:t>
            </a:r>
            <a:r>
              <a:rPr lang="zh-CN" altLang="en-US" dirty="0"/>
              <a:t>，</a:t>
            </a:r>
            <a:r>
              <a:rPr lang="en-US" altLang="zh-CN" dirty="0"/>
              <a:t>1</a:t>
            </a:r>
            <a:r>
              <a:rPr lang="zh-CN" altLang="en-US" dirty="0"/>
              <a:t>，</a:t>
            </a:r>
            <a:r>
              <a:rPr lang="en-US" altLang="zh-CN" dirty="0"/>
              <a:t>2}</a:t>
            </a:r>
            <a:r>
              <a:rPr lang="zh-CN" altLang="en-US" dirty="0"/>
              <a:t>。有的大，有的小，</a:t>
            </a:r>
            <a:r>
              <a:rPr lang="zh-CN" altLang="en-US" dirty="0">
                <a:solidFill>
                  <a:srgbClr val="FF0000"/>
                </a:solidFill>
              </a:rPr>
              <a:t>出现冲突，无法判断谁是最新版本，需要进行冲突仲裁</a:t>
            </a:r>
            <a:r>
              <a:rPr lang="zh-CN" altLang="en-US" dirty="0"/>
              <a:t>。</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58</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878258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举例</a:t>
            </a:r>
          </a:p>
        </p:txBody>
      </p:sp>
      <p:sp>
        <p:nvSpPr>
          <p:cNvPr id="3" name="文本占位符 2"/>
          <p:cNvSpPr>
            <a:spLocks noGrp="1"/>
          </p:cNvSpPr>
          <p:nvPr>
            <p:ph idx="1"/>
          </p:nvPr>
        </p:nvSpPr>
        <p:spPr>
          <a:xfrm>
            <a:off x="838200" y="1285461"/>
            <a:ext cx="10515600" cy="5436013"/>
          </a:xfrm>
        </p:spPr>
        <p:txBody>
          <a:bodyPr>
            <a:normAutofit fontScale="92500" lnSpcReduction="10000"/>
          </a:bodyPr>
          <a:lstStyle/>
          <a:p>
            <a:pPr latinLnBrk="1"/>
            <a:r>
              <a:rPr lang="zh-CN" altLang="en-US" sz="2400" dirty="0">
                <a:solidFill>
                  <a:srgbClr val="3366FF"/>
                </a:solidFill>
              </a:rPr>
              <a:t>设有</a:t>
            </a:r>
            <a:r>
              <a:rPr lang="en-US" altLang="zh-CN" sz="2400" dirty="0">
                <a:solidFill>
                  <a:srgbClr val="3366FF"/>
                </a:solidFill>
              </a:rPr>
              <a:t>3</a:t>
            </a:r>
            <a:r>
              <a:rPr lang="zh-CN" altLang="en-US" sz="2400" dirty="0">
                <a:solidFill>
                  <a:srgbClr val="3366FF"/>
                </a:solidFill>
              </a:rPr>
              <a:t>个节点，</a:t>
            </a:r>
            <a:r>
              <a:rPr lang="en-US" altLang="zh-CN" sz="2400" dirty="0">
                <a:solidFill>
                  <a:srgbClr val="3366FF"/>
                </a:solidFill>
              </a:rPr>
              <a:t>NRW</a:t>
            </a:r>
            <a:r>
              <a:rPr lang="zh-CN" altLang="en-US" sz="2400" dirty="0">
                <a:solidFill>
                  <a:srgbClr val="3366FF"/>
                </a:solidFill>
              </a:rPr>
              <a:t>协议中</a:t>
            </a:r>
            <a:r>
              <a:rPr lang="en-US" altLang="zh-CN" sz="2400" dirty="0">
                <a:solidFill>
                  <a:srgbClr val="3366FF"/>
                </a:solidFill>
              </a:rPr>
              <a:t>W=1,</a:t>
            </a:r>
            <a:r>
              <a:rPr lang="zh-CN" altLang="en-US" sz="2400" dirty="0">
                <a:solidFill>
                  <a:srgbClr val="3366FF"/>
                </a:solidFill>
              </a:rPr>
              <a:t>则</a:t>
            </a:r>
            <a:r>
              <a:rPr lang="en-US" altLang="zh-CN" sz="2400" dirty="0">
                <a:solidFill>
                  <a:srgbClr val="3366FF"/>
                </a:solidFill>
              </a:rPr>
              <a:t>R=N=3</a:t>
            </a:r>
            <a:r>
              <a:rPr lang="zh-CN" altLang="en-US" sz="2400" dirty="0">
                <a:solidFill>
                  <a:srgbClr val="3366FF"/>
                </a:solidFill>
              </a:rPr>
              <a:t>。</a:t>
            </a:r>
            <a:endParaRPr lang="en-US" altLang="zh-CN" sz="2400" dirty="0">
              <a:solidFill>
                <a:srgbClr val="3366FF"/>
              </a:solidFill>
            </a:endParaRPr>
          </a:p>
          <a:p>
            <a:pPr latinLnBrk="1"/>
            <a:r>
              <a:rPr lang="zh-CN" altLang="en-US" sz="2400" dirty="0"/>
              <a:t>（</a:t>
            </a:r>
            <a:r>
              <a:rPr lang="en-US" altLang="zh-CN" sz="2400" dirty="0"/>
              <a:t>1</a:t>
            </a:r>
            <a:r>
              <a:rPr lang="zh-CN" altLang="en-US" sz="2400" dirty="0"/>
              <a:t>）假设一个写请求，第一次被节点</a:t>
            </a:r>
            <a:r>
              <a:rPr lang="en-US" altLang="zh-CN" sz="2400" dirty="0"/>
              <a:t>A</a:t>
            </a:r>
            <a:r>
              <a:rPr lang="zh-CN" altLang="en-US" sz="2400" dirty="0"/>
              <a:t>处理了。</a:t>
            </a:r>
            <a:endParaRPr lang="en-US" altLang="zh-CN" sz="2400" dirty="0"/>
          </a:p>
          <a:p>
            <a:pPr latinLnBrk="1"/>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atinLnBrk="1"/>
            <a:r>
              <a:rPr lang="zh-CN" altLang="en-US" sz="2400" dirty="0"/>
              <a:t>节点</a:t>
            </a:r>
            <a:r>
              <a:rPr lang="en-US" altLang="zh-CN" sz="2400" dirty="0"/>
              <a:t>A</a:t>
            </a:r>
            <a:r>
              <a:rPr lang="zh-CN" altLang="en-US" sz="2400" dirty="0"/>
              <a:t>增加一个版本信息</a:t>
            </a:r>
            <a:r>
              <a:rPr lang="en-US" altLang="zh-CN" sz="2400" dirty="0"/>
              <a:t>(A</a:t>
            </a:r>
            <a:r>
              <a:rPr lang="zh-CN" altLang="en-US" sz="2400" dirty="0"/>
              <a:t>，</a:t>
            </a:r>
            <a:r>
              <a:rPr lang="en-US" altLang="zh-CN" sz="2400" dirty="0"/>
              <a:t>1)</a:t>
            </a:r>
            <a:r>
              <a:rPr lang="zh-CN" altLang="en-US" sz="2400" dirty="0"/>
              <a:t>，记此时的数据为</a:t>
            </a:r>
            <a:endParaRPr lang="en-US" altLang="zh-CN" sz="2400" dirty="0"/>
          </a:p>
          <a:p>
            <a:pPr latinLnBrk="1"/>
            <a:r>
              <a:rPr lang="en-US" altLang="zh-CN" sz="2400" dirty="0">
                <a:solidFill>
                  <a:srgbClr val="FF0000"/>
                </a:solidFill>
              </a:rPr>
              <a:t>D1(</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1)</a:t>
            </a:r>
            <a:r>
              <a:rPr lang="zh-CN" altLang="en-US" sz="2400" dirty="0"/>
              <a:t>。</a:t>
            </a:r>
            <a:endParaRPr lang="en-US" altLang="zh-CN" sz="2400" dirty="0"/>
          </a:p>
          <a:p>
            <a:pPr latinLnBrk="1"/>
            <a:endParaRPr lang="en-US" altLang="zh-CN" sz="2400" dirty="0"/>
          </a:p>
          <a:p>
            <a:pPr latinLnBrk="1"/>
            <a:r>
              <a:rPr lang="zh-CN" altLang="en-US" sz="2400" dirty="0"/>
              <a:t>（</a:t>
            </a:r>
            <a:r>
              <a:rPr lang="en-US" altLang="zh-CN" sz="2400" dirty="0"/>
              <a:t>2</a:t>
            </a:r>
            <a:r>
              <a:rPr lang="zh-CN" altLang="en-US" sz="2400" dirty="0"/>
              <a:t>）另外一个对相同</a:t>
            </a:r>
            <a:r>
              <a:rPr lang="en-US" altLang="zh-CN" sz="2400" dirty="0"/>
              <a:t>key</a:t>
            </a:r>
            <a:r>
              <a:rPr lang="zh-CN" altLang="en-US" sz="2400" dirty="0"/>
              <a:t>值的请求又被</a:t>
            </a:r>
            <a:r>
              <a:rPr lang="en-US" altLang="zh-CN" sz="2400" dirty="0"/>
              <a:t>A</a:t>
            </a:r>
            <a:r>
              <a:rPr lang="zh-CN" altLang="en-US" sz="2400" dirty="0"/>
              <a:t>处理了</a:t>
            </a:r>
            <a:endParaRPr lang="en-US" altLang="zh-CN" sz="2400" dirty="0"/>
          </a:p>
          <a:p>
            <a:pPr latinLnBrk="1"/>
            <a:r>
              <a:rPr lang="en-US" altLang="zh-CN" sz="2400" dirty="0">
                <a:latin typeface="微软雅黑" panose="020B0503020204020204" pitchFamily="34" charset="-122"/>
              </a:rPr>
              <a:t>     </a:t>
            </a:r>
            <a:r>
              <a:rPr lang="zh-CN" altLang="zh-CN" sz="2400" dirty="0">
                <a:latin typeface="微软雅黑" panose="020B0503020204020204" pitchFamily="34" charset="-122"/>
              </a:rPr>
              <a:t>↓</a:t>
            </a:r>
            <a:endParaRPr lang="en-US" altLang="zh-CN" sz="2400" dirty="0">
              <a:latin typeface="微软雅黑" panose="020B0503020204020204" pitchFamily="34" charset="-122"/>
            </a:endParaRPr>
          </a:p>
          <a:p>
            <a:pPr latinLnBrk="1"/>
            <a:r>
              <a:rPr lang="zh-CN" altLang="en-US" sz="2400" dirty="0"/>
              <a:t>产生</a:t>
            </a:r>
            <a:r>
              <a:rPr lang="en-US" altLang="zh-CN" sz="2400" dirty="0">
                <a:solidFill>
                  <a:srgbClr val="FF0000"/>
                </a:solidFill>
              </a:rPr>
              <a:t>D2(</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a:t>
            </a:r>
            <a:r>
              <a:rPr lang="zh-CN" altLang="en-US" sz="2400" dirty="0"/>
              <a:t>。</a:t>
            </a:r>
          </a:p>
          <a:p>
            <a:pPr latinLnBrk="1"/>
            <a:r>
              <a:rPr lang="zh-CN" altLang="en-US" sz="2400" dirty="0">
                <a:solidFill>
                  <a:srgbClr val="3366FF"/>
                </a:solidFill>
              </a:rPr>
              <a:t>    此时</a:t>
            </a:r>
            <a:r>
              <a:rPr lang="en-US" altLang="zh-CN" sz="2400" dirty="0">
                <a:solidFill>
                  <a:srgbClr val="3366FF"/>
                </a:solidFill>
              </a:rPr>
              <a:t>D2</a:t>
            </a:r>
            <a:r>
              <a:rPr lang="zh-CN" altLang="en-US" sz="2400" dirty="0">
                <a:solidFill>
                  <a:srgbClr val="3366FF"/>
                </a:solidFill>
              </a:rPr>
              <a:t>可以覆盖 </a:t>
            </a:r>
            <a:r>
              <a:rPr lang="en-US" altLang="zh-CN" sz="2400" dirty="0">
                <a:solidFill>
                  <a:srgbClr val="3366FF"/>
                </a:solidFill>
              </a:rPr>
              <a:t>D1</a:t>
            </a:r>
            <a:r>
              <a:rPr lang="zh-CN" altLang="en-US" sz="2400" dirty="0">
                <a:solidFill>
                  <a:srgbClr val="3366FF"/>
                </a:solidFill>
              </a:rPr>
              <a:t>，因为没有冲突产生。</a:t>
            </a:r>
            <a:endParaRPr lang="en-US" altLang="zh-CN" sz="2400" dirty="0">
              <a:solidFill>
                <a:srgbClr val="3366FF"/>
              </a:solidFill>
            </a:endParaRPr>
          </a:p>
          <a:p>
            <a:pPr latinLnBrk="1"/>
            <a:r>
              <a:rPr lang="zh-CN" altLang="en-US" sz="2400" dirty="0"/>
              <a:t>（</a:t>
            </a:r>
            <a:r>
              <a:rPr lang="en-US" altLang="zh-CN" sz="2400" dirty="0"/>
              <a:t>3</a:t>
            </a:r>
            <a:r>
              <a:rPr lang="zh-CN" altLang="en-US" sz="2400" dirty="0"/>
              <a:t>）现在假设</a:t>
            </a:r>
            <a:r>
              <a:rPr lang="en-US" altLang="zh-CN" sz="2400" dirty="0"/>
              <a:t>D2</a:t>
            </a:r>
            <a:r>
              <a:rPr lang="zh-CN" altLang="en-US" sz="2400" dirty="0"/>
              <a:t>传播到了所有节点</a:t>
            </a:r>
            <a:r>
              <a:rPr lang="en-US" altLang="zh-CN" sz="2400" dirty="0"/>
              <a:t>(B</a:t>
            </a:r>
            <a:r>
              <a:rPr lang="zh-CN" altLang="en-US" sz="2400" dirty="0"/>
              <a:t>和</a:t>
            </a:r>
            <a:r>
              <a:rPr lang="en-US" altLang="zh-CN" sz="2400" dirty="0"/>
              <a:t>C)</a:t>
            </a:r>
            <a:r>
              <a:rPr lang="zh-CN" altLang="en-US" sz="2400" dirty="0"/>
              <a:t>，所以</a:t>
            </a:r>
            <a:r>
              <a:rPr lang="en-US" altLang="zh-CN" sz="2400" dirty="0">
                <a:solidFill>
                  <a:srgbClr val="FF0000"/>
                </a:solidFill>
              </a:rPr>
              <a:t>B</a:t>
            </a:r>
            <a:r>
              <a:rPr lang="zh-CN" altLang="en-US" sz="2400" dirty="0">
                <a:solidFill>
                  <a:srgbClr val="FF0000"/>
                </a:solidFill>
              </a:rPr>
              <a:t>和</a:t>
            </a:r>
            <a:r>
              <a:rPr lang="en-US" altLang="zh-CN" sz="2400" dirty="0">
                <a:solidFill>
                  <a:srgbClr val="FF0000"/>
                </a:solidFill>
              </a:rPr>
              <a:t>C</a:t>
            </a:r>
            <a:r>
              <a:rPr lang="zh-CN" altLang="en-US" sz="2400" dirty="0">
                <a:solidFill>
                  <a:srgbClr val="FF0000"/>
                </a:solidFill>
              </a:rPr>
              <a:t>都持有数据</a:t>
            </a:r>
            <a:r>
              <a:rPr lang="en-US" altLang="zh-CN" sz="2400" dirty="0">
                <a:solidFill>
                  <a:srgbClr val="FF0000"/>
                </a:solidFill>
              </a:rPr>
              <a:t>D2(</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a:t>
            </a:r>
            <a:r>
              <a:rPr lang="zh-CN" altLang="en-US" sz="2400" dirty="0"/>
              <a:t>。  </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59</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01363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2"/>
            <a:ext cx="10515600" cy="4743549"/>
          </a:xfrm>
        </p:spPr>
        <p:txBody>
          <a:bodyPr>
            <a:normAutofit/>
          </a:bodyPr>
          <a:lstStyle/>
          <a:p>
            <a:r>
              <a:rPr lang="zh-CN" altLang="en-US" b="1" dirty="0"/>
              <a:t>应用需求发展</a:t>
            </a:r>
            <a:r>
              <a:rPr lang="en-US" altLang="zh-CN" b="1" dirty="0"/>
              <a:t>——</a:t>
            </a:r>
            <a:r>
              <a:rPr lang="zh-CN" altLang="en-US" b="1" dirty="0"/>
              <a:t>传统数据库应用</a:t>
            </a:r>
            <a:endParaRPr lang="en-US" altLang="zh-CN" b="1" dirty="0"/>
          </a:p>
          <a:p>
            <a:r>
              <a:rPr lang="zh-CN" altLang="en-US" sz="2400" b="1" dirty="0"/>
              <a:t>业务背景：</a:t>
            </a:r>
            <a:r>
              <a:rPr lang="zh-CN" altLang="en-US" sz="2400" dirty="0"/>
              <a:t>多为面向企业、部门、单位的应用，</a:t>
            </a:r>
            <a:endParaRPr lang="en-US" altLang="zh-CN" sz="2400" dirty="0"/>
          </a:p>
          <a:p>
            <a:r>
              <a:rPr lang="zh-CN" altLang="en-US" sz="2400" b="1" dirty="0"/>
              <a:t>数据来源：</a:t>
            </a:r>
            <a:r>
              <a:rPr lang="zh-CN" altLang="en-US" sz="2400" dirty="0"/>
              <a:t>相对稳定、封闭环境</a:t>
            </a:r>
            <a:endParaRPr lang="en-US" altLang="zh-CN" sz="2400" dirty="0"/>
          </a:p>
          <a:p>
            <a:r>
              <a:rPr lang="zh-CN" altLang="en-US" sz="2400" b="1" dirty="0"/>
              <a:t>业务特征：</a:t>
            </a:r>
            <a:r>
              <a:rPr lang="zh-CN" altLang="en-US" sz="2400" dirty="0">
                <a:solidFill>
                  <a:srgbClr val="FF0000"/>
                </a:solidFill>
              </a:rPr>
              <a:t>有明确的数据和业务流程规范</a:t>
            </a:r>
            <a:endParaRPr lang="en-US" altLang="zh-CN" sz="2400" dirty="0">
              <a:solidFill>
                <a:srgbClr val="FF0000"/>
              </a:solidFill>
            </a:endParaRPr>
          </a:p>
          <a:p>
            <a:r>
              <a:rPr lang="zh-CN" altLang="en-US" sz="2400" dirty="0"/>
              <a:t>       因此</a:t>
            </a:r>
            <a:r>
              <a:rPr lang="zh-CN" altLang="en-US" sz="2400" dirty="0">
                <a:solidFill>
                  <a:srgbClr val="FF0000"/>
                </a:solidFill>
              </a:rPr>
              <a:t>适合用范式的形式</a:t>
            </a:r>
            <a:r>
              <a:rPr lang="zh-CN" altLang="en-US" sz="2400" dirty="0"/>
              <a:t>描述数据结构，目标是要通过规范的</a:t>
            </a:r>
            <a:r>
              <a:rPr lang="zh-CN" altLang="en-US" sz="2400" dirty="0">
                <a:solidFill>
                  <a:srgbClr val="FF0000"/>
                </a:solidFill>
              </a:rPr>
              <a:t>数据模型直接抽象描述出业务的数据特征</a:t>
            </a:r>
            <a:r>
              <a:rPr lang="zh-CN" altLang="en-US" sz="2400" dirty="0"/>
              <a:t>，进而在</a:t>
            </a:r>
            <a:r>
              <a:rPr lang="zh-CN" altLang="en-US" sz="2400" dirty="0">
                <a:solidFill>
                  <a:srgbClr val="FF0000"/>
                </a:solidFill>
              </a:rPr>
              <a:t>程序化的业务逻辑</a:t>
            </a:r>
            <a:r>
              <a:rPr lang="zh-CN" altLang="en-US" sz="2400" dirty="0"/>
              <a:t>中完成数据的处理、分析，宏观需求多为信息化处理、管理。</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spTree>
    <p:extLst>
      <p:ext uri="{BB962C8B-B14F-4D97-AF65-F5344CB8AC3E}">
        <p14:creationId xmlns:p14="http://schemas.microsoft.com/office/powerpoint/2010/main" val="38763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举例</a:t>
            </a:r>
          </a:p>
        </p:txBody>
      </p:sp>
      <p:sp>
        <p:nvSpPr>
          <p:cNvPr id="3" name="文本占位符 2"/>
          <p:cNvSpPr>
            <a:spLocks noGrp="1"/>
          </p:cNvSpPr>
          <p:nvPr>
            <p:ph idx="1"/>
          </p:nvPr>
        </p:nvSpPr>
        <p:spPr>
          <a:xfrm>
            <a:off x="838200" y="1285462"/>
            <a:ext cx="10515600" cy="5070888"/>
          </a:xfrm>
        </p:spPr>
        <p:txBody>
          <a:bodyPr>
            <a:normAutofit fontScale="92500" lnSpcReduction="10000"/>
          </a:bodyPr>
          <a:lstStyle/>
          <a:p>
            <a:pPr latinLnBrk="1"/>
            <a:r>
              <a:rPr lang="zh-CN" altLang="en-US" sz="2400" dirty="0"/>
              <a:t>（</a:t>
            </a:r>
            <a:r>
              <a:rPr lang="en-US" altLang="zh-CN" sz="2400" dirty="0"/>
              <a:t>4</a:t>
            </a:r>
            <a:r>
              <a:rPr lang="zh-CN" altLang="en-US" sz="2400" dirty="0"/>
              <a:t>）接下来又一个请求被</a:t>
            </a:r>
            <a:r>
              <a:rPr lang="en-US" altLang="zh-CN" sz="2400" dirty="0"/>
              <a:t>B</a:t>
            </a:r>
            <a:r>
              <a:rPr lang="zh-CN" altLang="en-US" sz="2400" dirty="0"/>
              <a:t>处理了。</a:t>
            </a:r>
            <a:endParaRPr lang="en-US" altLang="zh-CN" sz="2400" dirty="0"/>
          </a:p>
          <a:p>
            <a:pPr latinLnBrk="1"/>
            <a:r>
              <a:rPr lang="en-US" altLang="zh-CN" sz="2400" dirty="0">
                <a:latin typeface="微软雅黑" panose="020B0503020204020204" pitchFamily="34" charset="-122"/>
              </a:rPr>
              <a:t>      </a:t>
            </a:r>
            <a:r>
              <a:rPr lang="zh-CN" altLang="zh-CN" sz="2400" dirty="0">
                <a:latin typeface="微软雅黑" panose="020B0503020204020204" pitchFamily="34" charset="-122"/>
              </a:rPr>
              <a:t>↓</a:t>
            </a:r>
            <a:r>
              <a:rPr lang="zh-CN" altLang="en-US" sz="2400" dirty="0">
                <a:solidFill>
                  <a:srgbClr val="3366FF"/>
                </a:solidFill>
              </a:rPr>
              <a:t>（因为这是一个被</a:t>
            </a:r>
            <a:r>
              <a:rPr lang="en-US" altLang="zh-CN" sz="2400" dirty="0">
                <a:solidFill>
                  <a:srgbClr val="3366FF"/>
                </a:solidFill>
              </a:rPr>
              <a:t>B</a:t>
            </a:r>
            <a:r>
              <a:rPr lang="zh-CN" altLang="en-US" sz="2400" dirty="0">
                <a:solidFill>
                  <a:srgbClr val="3366FF"/>
                </a:solidFill>
              </a:rPr>
              <a:t>处理的新版本数据，所以增加</a:t>
            </a:r>
            <a:r>
              <a:rPr lang="en-US" altLang="zh-CN" sz="2400" dirty="0">
                <a:solidFill>
                  <a:srgbClr val="3366FF"/>
                </a:solidFill>
              </a:rPr>
              <a:t>B</a:t>
            </a:r>
            <a:r>
              <a:rPr lang="zh-CN" altLang="en-US" sz="2400" dirty="0">
                <a:solidFill>
                  <a:srgbClr val="3366FF"/>
                </a:solidFill>
              </a:rPr>
              <a:t>的版本信息）</a:t>
            </a:r>
            <a:endParaRPr lang="en-US" altLang="zh-CN" sz="2400" dirty="0">
              <a:latin typeface="微软雅黑" panose="020B0503020204020204" pitchFamily="34" charset="-122"/>
            </a:endParaRPr>
          </a:p>
          <a:p>
            <a:pPr latinLnBrk="1"/>
            <a:r>
              <a:rPr lang="zh-CN" altLang="en-US" sz="2400" dirty="0"/>
              <a:t>产生</a:t>
            </a:r>
            <a:r>
              <a:rPr lang="en-US" altLang="zh-CN" sz="2400" dirty="0">
                <a:solidFill>
                  <a:srgbClr val="FF0000"/>
                </a:solidFill>
              </a:rPr>
              <a:t>D3(</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  </a:t>
            </a:r>
            <a:r>
              <a:rPr lang="en-US" altLang="zh-CN" sz="2400" b="1" dirty="0">
                <a:solidFill>
                  <a:srgbClr val="FF0000"/>
                </a:solidFill>
              </a:rPr>
              <a:t>B</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 </a:t>
            </a:r>
            <a:r>
              <a:rPr lang="zh-CN" altLang="en-US" sz="2400" dirty="0"/>
              <a:t>。</a:t>
            </a:r>
            <a:endParaRPr lang="en-US" altLang="zh-CN" sz="2400" dirty="0"/>
          </a:p>
          <a:p>
            <a:pPr latinLnBrk="1"/>
            <a:r>
              <a:rPr lang="zh-CN" altLang="en-US" sz="2400" dirty="0"/>
              <a:t>（</a:t>
            </a:r>
            <a:r>
              <a:rPr lang="en-US" altLang="zh-CN" sz="2400" dirty="0"/>
              <a:t>5</a:t>
            </a:r>
            <a:r>
              <a:rPr lang="zh-CN" altLang="en-US" sz="2400" dirty="0"/>
              <a:t>）假设</a:t>
            </a:r>
            <a:r>
              <a:rPr lang="en-US" altLang="zh-CN" sz="2400" dirty="0"/>
              <a:t>D3</a:t>
            </a:r>
            <a:r>
              <a:rPr lang="zh-CN" altLang="en-US" sz="2400" dirty="0"/>
              <a:t>还未传播到</a:t>
            </a:r>
            <a:r>
              <a:rPr lang="en-US" altLang="zh-CN" sz="2400" dirty="0"/>
              <a:t>C</a:t>
            </a:r>
            <a:r>
              <a:rPr lang="zh-CN" altLang="en-US" sz="2400" dirty="0"/>
              <a:t>时，又一个请求被</a:t>
            </a:r>
            <a:r>
              <a:rPr lang="en-US" altLang="zh-CN" sz="2400" dirty="0"/>
              <a:t>C</a:t>
            </a:r>
            <a:r>
              <a:rPr lang="zh-CN" altLang="en-US" sz="2400" dirty="0"/>
              <a:t>处理。</a:t>
            </a:r>
            <a:endParaRPr lang="en-US" altLang="zh-CN" sz="2400" dirty="0"/>
          </a:p>
          <a:p>
            <a:pPr latinLnBrk="1"/>
            <a:r>
              <a:rPr lang="en-US" altLang="zh-CN" sz="2400" dirty="0">
                <a:latin typeface="微软雅黑" panose="020B0503020204020204" pitchFamily="34" charset="-122"/>
              </a:rPr>
              <a:t>      </a:t>
            </a:r>
            <a:r>
              <a:rPr lang="zh-CN" altLang="zh-CN" sz="2400" dirty="0">
                <a:latin typeface="微软雅黑" panose="020B0503020204020204" pitchFamily="34" charset="-122"/>
              </a:rPr>
              <a:t>↓</a:t>
            </a:r>
            <a:endParaRPr lang="en-US" altLang="zh-CN" sz="2400" dirty="0">
              <a:latin typeface="微软雅黑" panose="020B0503020204020204" pitchFamily="34" charset="-122"/>
            </a:endParaRPr>
          </a:p>
          <a:p>
            <a:pPr latinLnBrk="1"/>
            <a:r>
              <a:rPr lang="zh-CN" altLang="en-US" sz="2400" dirty="0"/>
              <a:t>产生</a:t>
            </a:r>
            <a:r>
              <a:rPr lang="en-US" altLang="zh-CN" sz="2400" dirty="0">
                <a:solidFill>
                  <a:srgbClr val="FF0000"/>
                </a:solidFill>
              </a:rPr>
              <a:t>D4(</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   </a:t>
            </a:r>
            <a:r>
              <a:rPr lang="en-US" altLang="zh-CN" sz="2400" b="1" dirty="0">
                <a:solidFill>
                  <a:srgbClr val="FF0000"/>
                </a:solidFill>
              </a:rPr>
              <a:t>C</a:t>
            </a:r>
            <a:r>
              <a:rPr lang="zh-CN" altLang="en-US" sz="2400" dirty="0">
                <a:solidFill>
                  <a:srgbClr val="FF0000"/>
                </a:solidFill>
              </a:rPr>
              <a:t>，</a:t>
            </a:r>
            <a:r>
              <a:rPr lang="en-US" altLang="zh-CN" sz="2400" dirty="0">
                <a:solidFill>
                  <a:srgbClr val="FF0000"/>
                </a:solidFill>
              </a:rPr>
              <a:t>1)</a:t>
            </a:r>
            <a:r>
              <a:rPr lang="zh-CN" altLang="en-US" sz="2400" dirty="0"/>
              <a:t>。</a:t>
            </a:r>
            <a:endParaRPr lang="en-US" altLang="zh-CN" sz="2400" dirty="0"/>
          </a:p>
          <a:p>
            <a:pPr latinLnBrk="1"/>
            <a:endParaRPr lang="en-US" altLang="zh-CN" sz="2400" dirty="0"/>
          </a:p>
          <a:p>
            <a:pPr latinLnBrk="1"/>
            <a:r>
              <a:rPr lang="zh-CN" altLang="en-US" sz="2400" dirty="0"/>
              <a:t>如果在这些版本没有传播开以前，发生读操作，会因为</a:t>
            </a:r>
            <a:r>
              <a:rPr lang="en-US" altLang="zh-CN" sz="2400" dirty="0"/>
              <a:t>R=3</a:t>
            </a:r>
            <a:r>
              <a:rPr lang="zh-CN" altLang="en-US" sz="2400" dirty="0"/>
              <a:t>而从所有三个节点上读到三个版本：</a:t>
            </a:r>
            <a:r>
              <a:rPr lang="en-US" altLang="zh-CN" sz="2400" dirty="0"/>
              <a:t>A</a:t>
            </a:r>
            <a:r>
              <a:rPr lang="en-US" altLang="zh-CN" sz="2400" dirty="0">
                <a:latin typeface="+mn-ea"/>
              </a:rPr>
              <a:t>——</a:t>
            </a:r>
            <a:r>
              <a:rPr lang="en-US" altLang="zh-CN" sz="2400" dirty="0"/>
              <a:t>D2(</a:t>
            </a:r>
            <a:r>
              <a:rPr lang="en-US" altLang="zh-CN" sz="2400" b="1" dirty="0"/>
              <a:t>A</a:t>
            </a:r>
            <a:r>
              <a:rPr lang="zh-CN" altLang="en-US" sz="2400" dirty="0"/>
              <a:t>，</a:t>
            </a:r>
            <a:r>
              <a:rPr lang="en-US" altLang="zh-CN" sz="2400" dirty="0"/>
              <a:t>2)</a:t>
            </a:r>
            <a:r>
              <a:rPr lang="zh-CN" altLang="en-US" sz="2400" dirty="0"/>
              <a:t>、</a:t>
            </a:r>
            <a:r>
              <a:rPr lang="en-US" altLang="zh-CN" sz="2400" dirty="0"/>
              <a:t>B</a:t>
            </a:r>
            <a:r>
              <a:rPr lang="en-US" altLang="zh-CN" sz="2400" dirty="0">
                <a:latin typeface="+mn-ea"/>
              </a:rPr>
              <a:t> ——</a:t>
            </a:r>
            <a:r>
              <a:rPr lang="en-US" altLang="zh-CN" sz="2400" dirty="0"/>
              <a:t>D3(</a:t>
            </a:r>
            <a:r>
              <a:rPr lang="en-US" altLang="zh-CN" sz="2400" b="1" dirty="0"/>
              <a:t>A</a:t>
            </a:r>
            <a:r>
              <a:rPr lang="zh-CN" altLang="en-US" sz="2400" dirty="0"/>
              <a:t>，</a:t>
            </a:r>
            <a:r>
              <a:rPr lang="en-US" altLang="zh-CN" sz="2400" dirty="0"/>
              <a:t>2;  </a:t>
            </a:r>
            <a:r>
              <a:rPr lang="en-US" altLang="zh-CN" sz="2400" b="1" dirty="0"/>
              <a:t>B</a:t>
            </a:r>
            <a:r>
              <a:rPr lang="zh-CN" altLang="en-US" sz="2400" dirty="0"/>
              <a:t>，</a:t>
            </a:r>
            <a:r>
              <a:rPr lang="en-US" altLang="zh-CN" sz="2400" dirty="0"/>
              <a:t>1)</a:t>
            </a:r>
            <a:r>
              <a:rPr lang="zh-CN" altLang="en-US" sz="2400" dirty="0"/>
              <a:t>、</a:t>
            </a:r>
            <a:r>
              <a:rPr lang="en-US" altLang="zh-CN" sz="2400" dirty="0"/>
              <a:t>C</a:t>
            </a:r>
            <a:r>
              <a:rPr lang="en-US" altLang="zh-CN" sz="2400" dirty="0">
                <a:latin typeface="+mn-ea"/>
              </a:rPr>
              <a:t> ——</a:t>
            </a:r>
            <a:r>
              <a:rPr lang="en-US" altLang="zh-CN" sz="2400" dirty="0"/>
              <a:t>D4(</a:t>
            </a:r>
            <a:r>
              <a:rPr lang="en-US" altLang="zh-CN" sz="2400" b="1" dirty="0"/>
              <a:t>A</a:t>
            </a:r>
            <a:r>
              <a:rPr lang="zh-CN" altLang="en-US" sz="2400" dirty="0"/>
              <a:t>，</a:t>
            </a:r>
            <a:r>
              <a:rPr lang="en-US" altLang="zh-CN" sz="2400" dirty="0"/>
              <a:t>2;  </a:t>
            </a:r>
            <a:r>
              <a:rPr lang="en-US" altLang="zh-CN" sz="2400" b="1" dirty="0"/>
              <a:t>C</a:t>
            </a:r>
            <a:r>
              <a:rPr lang="zh-CN" altLang="en-US" sz="2400" dirty="0"/>
              <a:t>，</a:t>
            </a:r>
            <a:r>
              <a:rPr lang="en-US" altLang="zh-CN" sz="2400" dirty="0"/>
              <a:t>1)</a:t>
            </a:r>
            <a:r>
              <a:rPr lang="zh-CN" altLang="en-US" sz="2400" dirty="0"/>
              <a:t>。依据</a:t>
            </a:r>
            <a:r>
              <a:rPr lang="en-US" altLang="zh-CN" sz="2400" dirty="0"/>
              <a:t>Vector Clock</a:t>
            </a:r>
            <a:r>
              <a:rPr lang="zh-CN" altLang="en-US" sz="2400" dirty="0"/>
              <a:t>算法，</a:t>
            </a:r>
            <a:r>
              <a:rPr lang="en-US" altLang="zh-CN" sz="2400" dirty="0"/>
              <a:t>D2</a:t>
            </a:r>
            <a:r>
              <a:rPr lang="zh-CN" altLang="en-US" sz="2400" dirty="0"/>
              <a:t>是旧版本</a:t>
            </a:r>
            <a:r>
              <a:rPr lang="zh-CN" altLang="en-US" sz="2400" dirty="0">
                <a:solidFill>
                  <a:srgbClr val="3366FF"/>
                </a:solidFill>
              </a:rPr>
              <a:t>（其</a:t>
            </a:r>
            <a:r>
              <a:rPr lang="en-US" altLang="zh-CN" sz="2400" dirty="0">
                <a:solidFill>
                  <a:srgbClr val="3366FF"/>
                </a:solidFill>
              </a:rPr>
              <a:t>B</a:t>
            </a:r>
            <a:r>
              <a:rPr lang="zh-CN" altLang="en-US" sz="2400" dirty="0">
                <a:solidFill>
                  <a:srgbClr val="3366FF"/>
                </a:solidFill>
              </a:rPr>
              <a:t>、</a:t>
            </a:r>
            <a:r>
              <a:rPr lang="en-US" altLang="zh-CN" sz="2400" dirty="0">
                <a:solidFill>
                  <a:srgbClr val="3366FF"/>
                </a:solidFill>
              </a:rPr>
              <a:t>C</a:t>
            </a:r>
            <a:r>
              <a:rPr lang="zh-CN" altLang="en-US" sz="2400" dirty="0">
                <a:solidFill>
                  <a:srgbClr val="3366FF"/>
                </a:solidFill>
              </a:rPr>
              <a:t>分量均为</a:t>
            </a:r>
            <a:r>
              <a:rPr lang="en-US" altLang="zh-CN" sz="2400" dirty="0">
                <a:solidFill>
                  <a:srgbClr val="3366FF"/>
                </a:solidFill>
              </a:rPr>
              <a:t>0</a:t>
            </a:r>
            <a:r>
              <a:rPr lang="zh-CN" altLang="en-US" sz="2400" dirty="0">
                <a:solidFill>
                  <a:srgbClr val="3366FF"/>
                </a:solidFill>
              </a:rPr>
              <a:t>）</a:t>
            </a:r>
            <a:r>
              <a:rPr lang="zh-CN" altLang="en-US" sz="2400" dirty="0"/>
              <a:t>，可以舍弃，而</a:t>
            </a:r>
            <a:r>
              <a:rPr lang="en-US" altLang="zh-CN" sz="2400" dirty="0"/>
              <a:t>D3</a:t>
            </a:r>
            <a:r>
              <a:rPr lang="zh-CN" altLang="en-US" sz="2400" dirty="0"/>
              <a:t>和</a:t>
            </a:r>
            <a:r>
              <a:rPr lang="en-US" altLang="zh-CN" sz="2400" dirty="0"/>
              <a:t>D4</a:t>
            </a:r>
            <a:r>
              <a:rPr lang="zh-CN" altLang="en-US" sz="2400" dirty="0"/>
              <a:t>都是新版本，</a:t>
            </a:r>
            <a:r>
              <a:rPr lang="zh-CN" altLang="en-US" sz="2400" dirty="0">
                <a:solidFill>
                  <a:srgbClr val="FF0000"/>
                </a:solidFill>
              </a:rPr>
              <a:t>需要应用自己去合并</a:t>
            </a:r>
            <a:r>
              <a:rPr lang="zh-CN" altLang="en-US" sz="2400" dirty="0"/>
              <a:t>。</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60</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3881066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的无限增长问题</a:t>
            </a:r>
          </a:p>
        </p:txBody>
      </p:sp>
      <p:sp>
        <p:nvSpPr>
          <p:cNvPr id="3" name="文本占位符 2"/>
          <p:cNvSpPr>
            <a:spLocks noGrp="1"/>
          </p:cNvSpPr>
          <p:nvPr>
            <p:ph idx="1"/>
          </p:nvPr>
        </p:nvSpPr>
        <p:spPr/>
        <p:txBody>
          <a:bodyPr>
            <a:normAutofit/>
          </a:bodyPr>
          <a:lstStyle/>
          <a:p>
            <a:r>
              <a:rPr lang="zh-CN" altLang="en-US" sz="2400" dirty="0"/>
              <a:t>现实生活中，如果有很多的决策者，相当于有很多的客户端，整个向量时钟的长度就无限制增长了，这对于存储系统来说是需要解决的问题。</a:t>
            </a:r>
            <a:endParaRPr lang="en-US" altLang="zh-CN" sz="2400" dirty="0"/>
          </a:p>
          <a:p>
            <a:endParaRPr lang="en-US" altLang="zh-CN" sz="2400" dirty="0"/>
          </a:p>
          <a:p>
            <a:r>
              <a:rPr lang="zh-CN" altLang="en-US" sz="2400" dirty="0"/>
              <a:t>直接方法是采用</a:t>
            </a:r>
            <a:r>
              <a:rPr lang="zh-CN" altLang="en-US" sz="2400" b="1" dirty="0">
                <a:solidFill>
                  <a:srgbClr val="FF0000"/>
                </a:solidFill>
              </a:rPr>
              <a:t>服务器向量</a:t>
            </a:r>
            <a:r>
              <a:rPr lang="zh-CN" altLang="en-US" sz="2400" dirty="0"/>
              <a:t>：</a:t>
            </a:r>
            <a:r>
              <a:rPr lang="en-US" altLang="zh-CN" sz="2400" dirty="0"/>
              <a:t>server</a:t>
            </a:r>
            <a:r>
              <a:rPr lang="zh-CN" altLang="en-US" sz="2400" dirty="0"/>
              <a:t>的数量是可控的，可以不用</a:t>
            </a:r>
            <a:r>
              <a:rPr lang="en-US" altLang="zh-CN" sz="2400" dirty="0"/>
              <a:t>client</a:t>
            </a:r>
            <a:r>
              <a:rPr lang="zh-CN" altLang="en-US" sz="2400" dirty="0"/>
              <a:t>来标识向量空间，而是用</a:t>
            </a:r>
            <a:r>
              <a:rPr lang="en-US" altLang="zh-CN" sz="2400" dirty="0"/>
              <a:t>server</a:t>
            </a:r>
            <a:r>
              <a:rPr lang="zh-CN" altLang="en-US" sz="2400" dirty="0"/>
              <a:t>来标识向量空间</a:t>
            </a:r>
            <a:r>
              <a:rPr lang="en-US" altLang="zh-CN" sz="2400" dirty="0">
                <a:latin typeface="+mn-ea"/>
              </a:rPr>
              <a:t>——</a:t>
            </a:r>
            <a:r>
              <a:rPr lang="zh-CN" altLang="en-US" sz="2400" dirty="0"/>
              <a:t>向量标签不再是客户端，而是</a:t>
            </a:r>
            <a:r>
              <a:rPr lang="en-US" altLang="zh-CN" sz="2400" dirty="0"/>
              <a:t>server</a:t>
            </a:r>
            <a:r>
              <a:rPr lang="zh-CN" altLang="en-US" sz="2400" dirty="0"/>
              <a:t>标识。</a:t>
            </a:r>
            <a:endParaRPr lang="en-US" altLang="zh-CN" sz="2400" dirty="0"/>
          </a:p>
          <a:p>
            <a:endParaRPr lang="en-US" altLang="zh-CN" sz="2400" dirty="0"/>
          </a:p>
          <a:p>
            <a:r>
              <a:rPr lang="zh-CN" altLang="en-US" sz="2400" dirty="0"/>
              <a:t>问题：会因为网络传输延时而丢失数据。</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61</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1414231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Vector Clock</a:t>
            </a:r>
            <a:r>
              <a:rPr lang="zh-CN" altLang="en-US" dirty="0"/>
              <a:t>服务器向量延时问题</a:t>
            </a:r>
          </a:p>
        </p:txBody>
      </p:sp>
      <p:sp>
        <p:nvSpPr>
          <p:cNvPr id="3" name="文本占位符 2"/>
          <p:cNvSpPr>
            <a:spLocks noGrp="1"/>
          </p:cNvSpPr>
          <p:nvPr>
            <p:ph idx="1"/>
          </p:nvPr>
        </p:nvSpPr>
        <p:spPr>
          <a:xfrm>
            <a:off x="641844" y="3853318"/>
            <a:ext cx="10515600" cy="2783804"/>
          </a:xfrm>
        </p:spPr>
        <p:txBody>
          <a:bodyPr>
            <a:noAutofit/>
          </a:bodyPr>
          <a:lstStyle/>
          <a:p>
            <a:r>
              <a:rPr lang="en-US" altLang="zh-CN" sz="2400" dirty="0"/>
              <a:t>Dave</a:t>
            </a:r>
            <a:r>
              <a:rPr lang="zh-CN" altLang="en-US" sz="2400" dirty="0"/>
              <a:t>收到两个消息</a:t>
            </a:r>
          </a:p>
          <a:p>
            <a:r>
              <a:rPr lang="en-US" altLang="zh-CN" sz="2400" dirty="0"/>
              <a:t>Tue X:2,Y:1  with Ben</a:t>
            </a:r>
            <a:r>
              <a:rPr lang="zh-CN" altLang="en-US" sz="2400" dirty="0"/>
              <a:t>（新版本）</a:t>
            </a:r>
            <a:endParaRPr lang="en-US" altLang="zh-CN" sz="2400" dirty="0"/>
          </a:p>
          <a:p>
            <a:r>
              <a:rPr lang="en-US" altLang="zh-CN" sz="2400" dirty="0"/>
              <a:t>Thu X:1,Y:1   from Cathy </a:t>
            </a:r>
            <a:r>
              <a:rPr lang="zh-CN" altLang="en-US" sz="2400" dirty="0"/>
              <a:t>（该消息比较新）</a:t>
            </a:r>
          </a:p>
          <a:p>
            <a:r>
              <a:rPr lang="zh-CN" altLang="en-US" sz="2400" dirty="0"/>
              <a:t>发现后者是前者的祖先，所以抛弃祖先，选择</a:t>
            </a:r>
            <a:r>
              <a:rPr lang="en-US" altLang="zh-CN" sz="2400" dirty="0"/>
              <a:t>Ben</a:t>
            </a:r>
            <a:r>
              <a:rPr lang="zh-CN" altLang="en-US" sz="2400" dirty="0"/>
              <a:t>的消息，这样就</a:t>
            </a:r>
            <a:r>
              <a:rPr lang="zh-CN" altLang="en-US" sz="2400" dirty="0">
                <a:solidFill>
                  <a:srgbClr val="FF0000"/>
                </a:solidFill>
              </a:rPr>
              <a:t>丢失了</a:t>
            </a:r>
            <a:r>
              <a:rPr lang="en-US" altLang="zh-CN" sz="2400" dirty="0">
                <a:solidFill>
                  <a:srgbClr val="FF0000"/>
                </a:solidFill>
              </a:rPr>
              <a:t>Cathy</a:t>
            </a:r>
            <a:r>
              <a:rPr lang="zh-CN" altLang="en-US" sz="2400" dirty="0">
                <a:solidFill>
                  <a:srgbClr val="FF0000"/>
                </a:solidFill>
              </a:rPr>
              <a:t>给他的消息</a:t>
            </a:r>
            <a:r>
              <a:rPr lang="zh-CN" altLang="en-US" sz="2400" dirty="0"/>
              <a:t>。</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62</a:t>
            </a:fld>
            <a:endParaRPr lang="zh-CN" altLang="en-US">
              <a:solidFill>
                <a:srgbClr val="E3DED1">
                  <a:shade val="50000"/>
                </a:srgbClr>
              </a:solidFill>
              <a:latin typeface="Verdana"/>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631" y="1154602"/>
            <a:ext cx="7412027" cy="3304276"/>
          </a:xfrm>
          <a:prstGeom prst="rect">
            <a:avLst/>
          </a:prstGeom>
        </p:spPr>
      </p:pic>
      <p:sp>
        <p:nvSpPr>
          <p:cNvPr id="6" name="圆角矩形标注 5"/>
          <p:cNvSpPr/>
          <p:nvPr/>
        </p:nvSpPr>
        <p:spPr>
          <a:xfrm>
            <a:off x="9046096" y="4492186"/>
            <a:ext cx="1872208" cy="612648"/>
          </a:xfrm>
          <a:prstGeom prst="wedgeRoundRectCallout">
            <a:avLst>
              <a:gd name="adj1" fmla="val -212070"/>
              <a:gd name="adj2" fmla="val -543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dirty="0">
                <a:solidFill>
                  <a:prstClr val="white"/>
                </a:solidFill>
                <a:latin typeface="Verdana"/>
                <a:ea typeface="微软雅黑" panose="020B0503020204020204" pitchFamily="34" charset="-122"/>
              </a:rPr>
              <a:t>后发而先致</a:t>
            </a:r>
          </a:p>
        </p:txBody>
      </p:sp>
    </p:spTree>
    <p:extLst>
      <p:ext uri="{BB962C8B-B14F-4D97-AF65-F5344CB8AC3E}">
        <p14:creationId xmlns:p14="http://schemas.microsoft.com/office/powerpoint/2010/main" val="1179903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无限增长：向量剪枝</a:t>
            </a:r>
          </a:p>
        </p:txBody>
      </p:sp>
      <p:sp>
        <p:nvSpPr>
          <p:cNvPr id="3" name="文本占位符 2"/>
          <p:cNvSpPr>
            <a:spLocks noGrp="1"/>
          </p:cNvSpPr>
          <p:nvPr>
            <p:ph idx="1"/>
          </p:nvPr>
        </p:nvSpPr>
        <p:spPr>
          <a:xfrm>
            <a:off x="838200" y="1285462"/>
            <a:ext cx="10515600" cy="5070888"/>
          </a:xfrm>
        </p:spPr>
        <p:txBody>
          <a:bodyPr>
            <a:normAutofit/>
          </a:bodyPr>
          <a:lstStyle/>
          <a:p>
            <a:r>
              <a:rPr lang="zh-CN" altLang="en-US" b="1" dirty="0"/>
              <a:t>向量时钟的剪枝：</a:t>
            </a:r>
            <a:endParaRPr lang="en-US" altLang="zh-CN" b="1" dirty="0"/>
          </a:p>
          <a:p>
            <a:pPr lvl="0">
              <a:spcBef>
                <a:spcPct val="0"/>
              </a:spcBef>
              <a:buClrTx/>
              <a:buSzTx/>
            </a:pPr>
            <a:r>
              <a:rPr lang="zh-CN" altLang="zh-CN" sz="2400" dirty="0"/>
              <a:t>Riak</a:t>
            </a:r>
            <a:r>
              <a:rPr lang="zh-CN" altLang="en-US" sz="2400" dirty="0"/>
              <a:t>剪枝系统</a:t>
            </a:r>
            <a:r>
              <a:rPr lang="zh-CN" altLang="zh-CN" sz="2400" dirty="0"/>
              <a:t>用四个参数来避免向量时钟空间无限增长：</a:t>
            </a:r>
          </a:p>
          <a:p>
            <a:pPr marL="342900" indent="-342900">
              <a:spcBef>
                <a:spcPct val="0"/>
              </a:spcBef>
              <a:buClrTx/>
              <a:buSzPct val="50000"/>
              <a:buFont typeface="Wingdings" panose="05000000000000000000" pitchFamily="2" charset="2"/>
              <a:buChar char="n"/>
            </a:pPr>
            <a:r>
              <a:rPr lang="zh-CN" altLang="zh-CN" sz="2400" dirty="0"/>
              <a:t>small_vclock</a:t>
            </a:r>
          </a:p>
          <a:p>
            <a:pPr marL="342900" indent="-342900">
              <a:spcBef>
                <a:spcPct val="0"/>
              </a:spcBef>
              <a:buClrTx/>
              <a:buSzPct val="50000"/>
              <a:buFont typeface="Wingdings" panose="05000000000000000000" pitchFamily="2" charset="2"/>
              <a:buChar char="n"/>
            </a:pPr>
            <a:r>
              <a:rPr lang="zh-CN" altLang="zh-CN" sz="2400" dirty="0"/>
              <a:t>big_vclock</a:t>
            </a:r>
          </a:p>
          <a:p>
            <a:pPr marL="342900" indent="-342900">
              <a:spcBef>
                <a:spcPct val="0"/>
              </a:spcBef>
              <a:buClrTx/>
              <a:buSzPct val="50000"/>
              <a:buFont typeface="Wingdings" panose="05000000000000000000" pitchFamily="2" charset="2"/>
              <a:buChar char="n"/>
            </a:pPr>
            <a:r>
              <a:rPr lang="zh-CN" altLang="zh-CN" sz="2400" dirty="0"/>
              <a:t>young_vclock</a:t>
            </a:r>
          </a:p>
          <a:p>
            <a:pPr marL="342900" indent="-342900">
              <a:spcBef>
                <a:spcPct val="0"/>
              </a:spcBef>
              <a:buClrTx/>
              <a:buSzPct val="50000"/>
              <a:buFont typeface="Wingdings" panose="05000000000000000000" pitchFamily="2" charset="2"/>
              <a:buChar char="n"/>
            </a:pPr>
            <a:r>
              <a:rPr lang="zh-CN" altLang="zh-CN" sz="2400" dirty="0"/>
              <a:t>old_vclock</a:t>
            </a:r>
          </a:p>
          <a:p>
            <a:r>
              <a:rPr lang="en-US" altLang="zh-CN" sz="2400" dirty="0"/>
              <a:t>    small_vclock</a:t>
            </a:r>
            <a:r>
              <a:rPr lang="zh-CN" altLang="en-US" sz="2400" dirty="0"/>
              <a:t>和</a:t>
            </a:r>
            <a:r>
              <a:rPr lang="en-US" altLang="zh-CN" sz="2400" dirty="0"/>
              <a:t>big_vclock</a:t>
            </a:r>
            <a:r>
              <a:rPr lang="zh-CN" altLang="en-US" sz="2400" dirty="0"/>
              <a:t>参数标识向量时钟的长度，</a:t>
            </a:r>
            <a:r>
              <a:rPr lang="zh-CN" altLang="en-US" sz="2400" dirty="0">
                <a:solidFill>
                  <a:srgbClr val="FF0000"/>
                </a:solidFill>
              </a:rPr>
              <a:t>如果长度小于</a:t>
            </a:r>
            <a:r>
              <a:rPr lang="en-US" altLang="zh-CN" sz="2400" dirty="0">
                <a:solidFill>
                  <a:srgbClr val="FF0000"/>
                </a:solidFill>
              </a:rPr>
              <a:t>small_vclock</a:t>
            </a:r>
            <a:r>
              <a:rPr lang="zh-CN" altLang="en-US" sz="2400" dirty="0">
                <a:solidFill>
                  <a:srgbClr val="FF0000"/>
                </a:solidFill>
              </a:rPr>
              <a:t>就不会被剪枝掉</a:t>
            </a:r>
            <a:r>
              <a:rPr lang="zh-CN" altLang="en-US" sz="2400" dirty="0"/>
              <a:t>，如果长度大于</a:t>
            </a:r>
            <a:r>
              <a:rPr lang="en-US" altLang="zh-CN" sz="2400" dirty="0"/>
              <a:t>big_vclock</a:t>
            </a:r>
            <a:r>
              <a:rPr lang="zh-CN" altLang="en-US" sz="2400" dirty="0"/>
              <a:t>就会被剪枝掉。</a:t>
            </a:r>
          </a:p>
          <a:p>
            <a:r>
              <a:rPr lang="en-US" altLang="zh-CN" sz="2400" dirty="0"/>
              <a:t>    young_vclock</a:t>
            </a:r>
            <a:r>
              <a:rPr lang="zh-CN" altLang="en-US" sz="2400" dirty="0"/>
              <a:t>和</a:t>
            </a:r>
            <a:r>
              <a:rPr lang="en-US" altLang="zh-CN" sz="2400" dirty="0"/>
              <a:t>old_vclock</a:t>
            </a:r>
            <a:r>
              <a:rPr lang="zh-CN" altLang="en-US" sz="2400" dirty="0"/>
              <a:t>参数标识存储这个向量时钟时的时间戳，剪枝策略同理，大于</a:t>
            </a:r>
            <a:r>
              <a:rPr lang="en-US" altLang="zh-CN" sz="2400" dirty="0"/>
              <a:t>old_vclock</a:t>
            </a:r>
            <a:r>
              <a:rPr lang="zh-CN" altLang="en-US" sz="2400" dirty="0"/>
              <a:t>的才会被剪枝掉。</a:t>
            </a:r>
            <a:endParaRPr lang="zh-CN" altLang="en-US"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63</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443139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无限增长：向量剪枝</a:t>
            </a:r>
          </a:p>
        </p:txBody>
      </p:sp>
      <p:sp>
        <p:nvSpPr>
          <p:cNvPr id="7" name="内容占位符 6">
            <a:extLst>
              <a:ext uri="{FF2B5EF4-FFF2-40B4-BE49-F238E27FC236}">
                <a16:creationId xmlns:a16="http://schemas.microsoft.com/office/drawing/2014/main" id="{D9EABBA7-DE9C-4F58-8F72-B70EC79F9EDA}"/>
              </a:ext>
            </a:extLst>
          </p:cNvPr>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64</a:t>
            </a:fld>
            <a:endParaRPr lang="zh-CN" altLang="en-US">
              <a:solidFill>
                <a:srgbClr val="E3DED1">
                  <a:shade val="50000"/>
                </a:srgbClr>
              </a:solidFill>
              <a:latin typeface="Verdana"/>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318" y="1429000"/>
            <a:ext cx="5879365" cy="4000000"/>
          </a:xfrm>
          <a:prstGeom prst="rect">
            <a:avLst/>
          </a:prstGeom>
        </p:spPr>
      </p:pic>
      <p:sp>
        <p:nvSpPr>
          <p:cNvPr id="6" name="圆角矩形标注 5"/>
          <p:cNvSpPr/>
          <p:nvPr/>
        </p:nvSpPr>
        <p:spPr>
          <a:xfrm>
            <a:off x="9253537" y="2632364"/>
            <a:ext cx="914400" cy="612648"/>
          </a:xfrm>
          <a:prstGeom prst="wedgeRoundRectCallout">
            <a:avLst>
              <a:gd name="adj1" fmla="val -68749"/>
              <a:gd name="adj2" fmla="val -245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zh-CN" altLang="en-US" sz="2400" dirty="0">
                <a:solidFill>
                  <a:prstClr val="black"/>
                </a:solidFill>
                <a:latin typeface="Verdana"/>
                <a:ea typeface="微软雅黑" panose="020B0503020204020204" pitchFamily="34" charset="-122"/>
              </a:rPr>
              <a:t>剪枝</a:t>
            </a:r>
          </a:p>
        </p:txBody>
      </p:sp>
    </p:spTree>
    <p:extLst>
      <p:ext uri="{BB962C8B-B14F-4D97-AF65-F5344CB8AC3E}">
        <p14:creationId xmlns:p14="http://schemas.microsoft.com/office/powerpoint/2010/main" val="437833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Vector Clock</a:t>
            </a:r>
            <a:r>
              <a:rPr lang="zh-CN" altLang="en-US" dirty="0"/>
              <a:t>无限增长：向量剪枝</a:t>
            </a:r>
          </a:p>
        </p:txBody>
      </p:sp>
      <p:sp>
        <p:nvSpPr>
          <p:cNvPr id="3" name="文本占位符 2"/>
          <p:cNvSpPr>
            <a:spLocks noGrp="1"/>
          </p:cNvSpPr>
          <p:nvPr>
            <p:ph idx="1"/>
          </p:nvPr>
        </p:nvSpPr>
        <p:spPr/>
        <p:txBody>
          <a:bodyPr>
            <a:normAutofit/>
          </a:bodyPr>
          <a:lstStyle/>
          <a:p>
            <a:pPr>
              <a:lnSpc>
                <a:spcPct val="150000"/>
              </a:lnSpc>
            </a:pPr>
            <a:r>
              <a:rPr lang="zh-CN" altLang="en-US" sz="2400" dirty="0"/>
              <a:t>    向量剪枝只丢掉一些向量时钟的信息，而不是丢掉实实在在的数据。</a:t>
            </a:r>
            <a:endParaRPr lang="en-US" altLang="zh-CN" sz="2400" dirty="0"/>
          </a:p>
          <a:p>
            <a:pPr>
              <a:lnSpc>
                <a:spcPct val="150000"/>
              </a:lnSpc>
            </a:pPr>
            <a:r>
              <a:rPr lang="zh-CN" altLang="en-US" sz="2400" dirty="0"/>
              <a:t>    特殊情况带来的问题：一个客户端保持了一个很久之前的向量时钟，然后继承该向量时钟并提交了一个数据，此时会产生问题（</a:t>
            </a:r>
            <a:r>
              <a:rPr lang="zh-CN" altLang="en-US" sz="2400" dirty="0">
                <a:solidFill>
                  <a:srgbClr val="3366FF"/>
                </a:solidFill>
              </a:rPr>
              <a:t>因为服务器已经没有这个很久之前的向量时钟信息了，可能已经被剪枝掉了</a:t>
            </a:r>
            <a:r>
              <a:rPr lang="zh-CN" altLang="en-US" sz="2400" dirty="0"/>
              <a:t>），所以客户端提交的此次数据，在服务端无法找到一个祖先，此时</a:t>
            </a:r>
            <a:r>
              <a:rPr lang="en-US" altLang="zh-CN" sz="2400" dirty="0"/>
              <a:t>Riak</a:t>
            </a:r>
            <a:r>
              <a:rPr lang="zh-CN" altLang="en-US" sz="2400" dirty="0"/>
              <a:t>会</a:t>
            </a:r>
            <a:r>
              <a:rPr lang="zh-CN" altLang="en-US" sz="2400" dirty="0">
                <a:solidFill>
                  <a:srgbClr val="FF0000"/>
                </a:solidFill>
              </a:rPr>
              <a:t>创建一个</a:t>
            </a:r>
            <a:r>
              <a:rPr lang="en-US" altLang="zh-CN" sz="2400" dirty="0">
                <a:solidFill>
                  <a:srgbClr val="FF0000"/>
                </a:solidFill>
              </a:rPr>
              <a:t>sibling</a:t>
            </a:r>
            <a:r>
              <a:rPr lang="zh-CN" altLang="en-US" sz="2400" dirty="0"/>
              <a:t>。  </a:t>
            </a:r>
            <a:endParaRPr lang="zh-CN" altLang="en-US" sz="2400" dirty="0">
              <a:solidFill>
                <a:srgbClr val="3366FF"/>
              </a:solidFill>
            </a:endParaRPr>
          </a:p>
        </p:txBody>
      </p:sp>
      <p:sp>
        <p:nvSpPr>
          <p:cNvPr id="4" name="灯片编号占位符 3"/>
          <p:cNvSpPr>
            <a:spLocks noGrp="1"/>
          </p:cNvSpPr>
          <p:nvPr>
            <p:ph type="sldNum" sz="quarter" idx="12"/>
          </p:nvPr>
        </p:nvSpPr>
        <p:spPr>
          <a:xfrm>
            <a:off x="8610600" y="6384059"/>
            <a:ext cx="2743200" cy="365125"/>
          </a:xfrm>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65</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1614283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无限增长：向量剪枝</a:t>
            </a:r>
          </a:p>
        </p:txBody>
      </p:sp>
      <p:sp>
        <p:nvSpPr>
          <p:cNvPr id="3" name="文本占位符 2"/>
          <p:cNvSpPr>
            <a:spLocks noGrp="1"/>
          </p:cNvSpPr>
          <p:nvPr>
            <p:ph idx="1"/>
          </p:nvPr>
        </p:nvSpPr>
        <p:spPr/>
        <p:txBody>
          <a:bodyPr>
            <a:normAutofit/>
          </a:bodyPr>
          <a:lstStyle/>
          <a:p>
            <a:pPr>
              <a:lnSpc>
                <a:spcPct val="150000"/>
              </a:lnSpc>
            </a:pPr>
            <a:r>
              <a:rPr lang="zh-CN" altLang="en-US" sz="2400" dirty="0"/>
              <a:t>剪枝策略是一个权衡方案：</a:t>
            </a:r>
            <a:endParaRPr lang="en-US" altLang="zh-CN" sz="2400" dirty="0"/>
          </a:p>
          <a:p>
            <a:pPr>
              <a:lnSpc>
                <a:spcPct val="150000"/>
              </a:lnSpc>
            </a:pPr>
            <a:r>
              <a:rPr lang="zh-CN" altLang="en-US" sz="2400" dirty="0"/>
              <a:t>      一方面是无限增长的向量时钟的空间；</a:t>
            </a:r>
            <a:endParaRPr lang="en-US" altLang="zh-CN" sz="2400" dirty="0"/>
          </a:p>
          <a:p>
            <a:pPr>
              <a:lnSpc>
                <a:spcPct val="150000"/>
              </a:lnSpc>
            </a:pPr>
            <a:r>
              <a:rPr lang="en-US" altLang="zh-CN" sz="2400" dirty="0"/>
              <a:t>      </a:t>
            </a:r>
            <a:r>
              <a:rPr lang="zh-CN" altLang="en-US" sz="2400" dirty="0"/>
              <a:t>另一方面是</a:t>
            </a:r>
            <a:r>
              <a:rPr lang="zh-CN" altLang="en-US" sz="2400" dirty="0">
                <a:solidFill>
                  <a:srgbClr val="FF0000"/>
                </a:solidFill>
              </a:rPr>
              <a:t>偶尔的会有</a:t>
            </a:r>
            <a:r>
              <a:rPr lang="en-US" altLang="zh-CN" sz="2400" dirty="0">
                <a:solidFill>
                  <a:srgbClr val="FF0000"/>
                </a:solidFill>
              </a:rPr>
              <a:t>“false merge”</a:t>
            </a:r>
            <a:r>
              <a:rPr lang="zh-CN" altLang="en-US" sz="2400" dirty="0">
                <a:solidFill>
                  <a:srgbClr val="FF0000"/>
                </a:solidFill>
              </a:rPr>
              <a:t>，产生兄弟数据，但不会丢失数据。</a:t>
            </a:r>
            <a:endParaRPr lang="en-US" altLang="zh-CN" sz="2400" dirty="0">
              <a:solidFill>
                <a:srgbClr val="FF0000"/>
              </a:solidFill>
            </a:endParaRPr>
          </a:p>
          <a:p>
            <a:pPr>
              <a:lnSpc>
                <a:spcPct val="150000"/>
              </a:lnSpc>
            </a:pPr>
            <a:r>
              <a:rPr lang="zh-CN" altLang="en-US" sz="2400" dirty="0">
                <a:solidFill>
                  <a:srgbClr val="3366FF"/>
                </a:solidFill>
              </a:rPr>
              <a:t>      从这个意义上看，防止向量时钟空间的无限增长，剪枝策略优于用</a:t>
            </a:r>
            <a:r>
              <a:rPr lang="en-US" altLang="zh-CN" sz="2400" dirty="0">
                <a:solidFill>
                  <a:srgbClr val="3366FF"/>
                </a:solidFill>
              </a:rPr>
              <a:t>server</a:t>
            </a:r>
            <a:r>
              <a:rPr lang="zh-CN" altLang="en-US" sz="2400" dirty="0">
                <a:solidFill>
                  <a:srgbClr val="3366FF"/>
                </a:solidFill>
              </a:rPr>
              <a:t>标识向量时钟的策略。</a:t>
            </a:r>
            <a:endParaRPr lang="zh-CN" altLang="en-US"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66</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108656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b="1" dirty="0"/>
              <a:t>3.2.3 Redis</a:t>
            </a:r>
            <a:endParaRPr lang="zh-CN" altLang="en-US" b="1" dirty="0"/>
          </a:p>
        </p:txBody>
      </p:sp>
      <p:sp>
        <p:nvSpPr>
          <p:cNvPr id="3" name="内容占位符 2"/>
          <p:cNvSpPr>
            <a:spLocks noGrp="1"/>
          </p:cNvSpPr>
          <p:nvPr>
            <p:ph idx="1"/>
          </p:nvPr>
        </p:nvSpPr>
        <p:spPr>
          <a:xfrm>
            <a:off x="838200" y="675862"/>
            <a:ext cx="10515600" cy="6045613"/>
          </a:xfrm>
        </p:spPr>
        <p:txBody>
          <a:bodyPr>
            <a:noAutofit/>
          </a:bodyPr>
          <a:lstStyle/>
          <a:p>
            <a:r>
              <a:rPr lang="en-US" altLang="zh-CN" sz="2400" dirty="0"/>
              <a:t>       Redis</a:t>
            </a:r>
            <a:r>
              <a:rPr lang="zh-CN" altLang="en-US" sz="2400" dirty="0"/>
              <a:t>是一个</a:t>
            </a:r>
            <a:r>
              <a:rPr lang="en-US" altLang="zh-CN" sz="2400" dirty="0"/>
              <a:t>key-value</a:t>
            </a:r>
            <a:r>
              <a:rPr lang="zh-CN" altLang="en-US" sz="2400" dirty="0"/>
              <a:t>存储系统，和</a:t>
            </a:r>
            <a:r>
              <a:rPr lang="en-US" altLang="zh-CN" sz="2400" dirty="0"/>
              <a:t>Memcached</a:t>
            </a:r>
            <a:r>
              <a:rPr lang="zh-CN" altLang="en-US" sz="2400" dirty="0"/>
              <a:t>类似，</a:t>
            </a:r>
            <a:r>
              <a:rPr lang="en-US" altLang="zh-CN" sz="2400" dirty="0"/>
              <a:t>Redis</a:t>
            </a:r>
            <a:r>
              <a:rPr lang="zh-CN" altLang="en-US" sz="2400" dirty="0"/>
              <a:t>以内存作为数据存储介质，所以读写数据的效率极高，远远超过数据库。</a:t>
            </a:r>
            <a:endParaRPr lang="en-US" altLang="zh-CN" sz="2400" dirty="0"/>
          </a:p>
          <a:p>
            <a:r>
              <a:rPr lang="zh-CN" altLang="en-US" sz="2400" dirty="0">
                <a:solidFill>
                  <a:srgbClr val="00B0F0"/>
                </a:solidFill>
              </a:rPr>
              <a:t>（以设置和获取一个</a:t>
            </a:r>
            <a:r>
              <a:rPr lang="en-US" altLang="zh-CN" sz="2400" dirty="0">
                <a:solidFill>
                  <a:srgbClr val="00B0F0"/>
                </a:solidFill>
              </a:rPr>
              <a:t>256</a:t>
            </a:r>
            <a:r>
              <a:rPr lang="zh-CN" altLang="en-US" sz="2400" dirty="0">
                <a:solidFill>
                  <a:srgbClr val="00B0F0"/>
                </a:solidFill>
              </a:rPr>
              <a:t>字节字符串为例，它的读取速度可高达</a:t>
            </a:r>
            <a:r>
              <a:rPr lang="en-US" altLang="zh-CN" sz="2400" dirty="0">
                <a:solidFill>
                  <a:srgbClr val="00B0F0"/>
                </a:solidFill>
              </a:rPr>
              <a:t>110000</a:t>
            </a:r>
            <a:r>
              <a:rPr lang="zh-CN" altLang="en-US" sz="2400" dirty="0">
                <a:solidFill>
                  <a:srgbClr val="00B0F0"/>
                </a:solidFill>
              </a:rPr>
              <a:t>次</a:t>
            </a:r>
            <a:r>
              <a:rPr lang="en-US" altLang="zh-CN" sz="2400" dirty="0">
                <a:solidFill>
                  <a:srgbClr val="00B0F0"/>
                </a:solidFill>
              </a:rPr>
              <a:t>/s</a:t>
            </a:r>
            <a:r>
              <a:rPr lang="zh-CN" altLang="en-US" sz="2400" dirty="0">
                <a:solidFill>
                  <a:srgbClr val="00B0F0"/>
                </a:solidFill>
              </a:rPr>
              <a:t>，写速度高达</a:t>
            </a:r>
            <a:r>
              <a:rPr lang="en-US" altLang="zh-CN" sz="2400" dirty="0">
                <a:solidFill>
                  <a:srgbClr val="00B0F0"/>
                </a:solidFill>
              </a:rPr>
              <a:t>81000</a:t>
            </a:r>
            <a:r>
              <a:rPr lang="zh-CN" altLang="en-US" sz="2400" dirty="0">
                <a:solidFill>
                  <a:srgbClr val="00B0F0"/>
                </a:solidFill>
              </a:rPr>
              <a:t>次</a:t>
            </a:r>
            <a:r>
              <a:rPr lang="en-US" altLang="zh-CN" sz="2400" dirty="0">
                <a:solidFill>
                  <a:srgbClr val="00B0F0"/>
                </a:solidFill>
              </a:rPr>
              <a:t>/s</a:t>
            </a:r>
            <a:r>
              <a:rPr lang="zh-CN" altLang="en-US" sz="2400" dirty="0">
                <a:solidFill>
                  <a:srgbClr val="00B0F0"/>
                </a:solidFill>
              </a:rPr>
              <a:t> ） 。 </a:t>
            </a:r>
          </a:p>
          <a:p>
            <a:endParaRPr lang="en-US" altLang="zh-CN" sz="2400" dirty="0"/>
          </a:p>
          <a:p>
            <a:r>
              <a:rPr lang="en-US" altLang="zh-CN" sz="2400" dirty="0"/>
              <a:t>Redis</a:t>
            </a:r>
            <a:r>
              <a:rPr lang="zh-CN" altLang="en-US" sz="2400" dirty="0"/>
              <a:t>和</a:t>
            </a:r>
            <a:r>
              <a:rPr lang="en-US" altLang="zh-CN" sz="2400" dirty="0"/>
              <a:t>Memcached</a:t>
            </a:r>
            <a:r>
              <a:rPr lang="zh-CN" altLang="en-US" sz="2400" dirty="0"/>
              <a:t>的区别之一：</a:t>
            </a:r>
            <a:r>
              <a:rPr lang="en-US" altLang="zh-CN" sz="2400" dirty="0"/>
              <a:t>Redis</a:t>
            </a:r>
            <a:r>
              <a:rPr lang="zh-CN" altLang="en-US" sz="2400" dirty="0"/>
              <a:t>中的数据是持久化的。</a:t>
            </a:r>
            <a:endParaRPr lang="en-US" altLang="zh-CN" sz="2400" dirty="0"/>
          </a:p>
          <a:p>
            <a:r>
              <a:rPr lang="en-US" altLang="zh-CN" sz="2400" dirty="0">
                <a:solidFill>
                  <a:srgbClr val="00B0F0"/>
                </a:solidFill>
              </a:rPr>
              <a:t>Redis</a:t>
            </a:r>
            <a:r>
              <a:rPr lang="zh-CN" altLang="en-US" sz="2400" dirty="0">
                <a:solidFill>
                  <a:srgbClr val="00B0F0"/>
                </a:solidFill>
              </a:rPr>
              <a:t>的存储分为内存存储、磁盘存储和</a:t>
            </a:r>
            <a:r>
              <a:rPr lang="en-US" altLang="zh-CN" sz="2400" dirty="0">
                <a:solidFill>
                  <a:srgbClr val="00B0F0"/>
                </a:solidFill>
              </a:rPr>
              <a:t>log</a:t>
            </a:r>
            <a:r>
              <a:rPr lang="zh-CN" altLang="en-US" sz="2400" dirty="0">
                <a:solidFill>
                  <a:srgbClr val="00B0F0"/>
                </a:solidFill>
              </a:rPr>
              <a:t>文件三部分，断电或重启后，数据也不会丢失。重启后，可以从磁盘重新将数据加载到内存中。</a:t>
            </a:r>
          </a:p>
          <a:p>
            <a:endParaRPr lang="en-US" altLang="zh-CN" sz="2400" dirty="0"/>
          </a:p>
          <a:p>
            <a:r>
              <a:rPr lang="en-US" altLang="zh-CN" sz="2400" dirty="0"/>
              <a:t>Redis</a:t>
            </a:r>
            <a:r>
              <a:rPr lang="zh-CN" altLang="en-US" sz="2400" dirty="0">
                <a:solidFill>
                  <a:srgbClr val="FF0000"/>
                </a:solidFill>
              </a:rPr>
              <a:t>支持主从模式</a:t>
            </a:r>
            <a:r>
              <a:rPr lang="zh-CN" altLang="en-US" sz="2400" dirty="0"/>
              <a:t>，可以配置集群，这样更利于支撑起大型的项目，这也是其一大亮点。</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2154603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436013"/>
          </a:xfrm>
        </p:spPr>
        <p:txBody>
          <a:bodyPr>
            <a:noAutofit/>
          </a:bodyPr>
          <a:lstStyle/>
          <a:p>
            <a:r>
              <a:rPr lang="en-US" altLang="zh-CN" sz="2400" b="1" dirty="0"/>
              <a:t>3.2.3.1 </a:t>
            </a:r>
            <a:r>
              <a:rPr lang="zh-CN" altLang="en-US" sz="2400" b="1" dirty="0"/>
              <a:t>技术特点</a:t>
            </a:r>
            <a:endParaRPr lang="en-US" altLang="zh-CN" sz="2400" b="1" dirty="0"/>
          </a:p>
          <a:p>
            <a:pPr lvl="1">
              <a:lnSpc>
                <a:spcPct val="100000"/>
              </a:lnSpc>
            </a:pPr>
            <a:r>
              <a:rPr lang="zh-CN" altLang="en-US" dirty="0">
                <a:latin typeface="+mn-ea"/>
                <a:cs typeface="+mn-ea"/>
                <a:sym typeface="+mn-ea"/>
              </a:rPr>
              <a:t>（</a:t>
            </a:r>
            <a:r>
              <a:rPr lang="en-US" altLang="zh-CN" dirty="0">
                <a:latin typeface="+mn-ea"/>
                <a:cs typeface="+mn-ea"/>
                <a:sym typeface="+mn-ea"/>
              </a:rPr>
              <a:t>1</a:t>
            </a:r>
            <a:r>
              <a:rPr lang="zh-CN" altLang="en-US" dirty="0">
                <a:latin typeface="+mn-ea"/>
                <a:cs typeface="+mn-ea"/>
                <a:sym typeface="+mn-ea"/>
              </a:rPr>
              <a:t>）</a:t>
            </a:r>
            <a:r>
              <a:rPr lang="zh-CN" altLang="zh-CN" dirty="0">
                <a:latin typeface="+mn-ea"/>
                <a:cs typeface="+mn-ea"/>
                <a:sym typeface="+mn-ea"/>
              </a:rPr>
              <a:t>是一个性能极高的</a:t>
            </a:r>
            <a:r>
              <a:rPr lang="zh-CN" altLang="zh-CN" dirty="0">
                <a:solidFill>
                  <a:srgbClr val="FF0000"/>
                </a:solidFill>
                <a:latin typeface="+mn-ea"/>
                <a:cs typeface="+mn-ea"/>
                <a:sym typeface="+mn-ea"/>
              </a:rPr>
              <a:t>开源键值对数据库</a:t>
            </a:r>
            <a:r>
              <a:rPr lang="zh-CN" altLang="zh-CN" dirty="0">
                <a:latin typeface="+mn-ea"/>
                <a:cs typeface="+mn-ea"/>
                <a:sym typeface="+mn-ea"/>
              </a:rPr>
              <a:t>系统，能达到每秒数万或数十万次操作 </a:t>
            </a:r>
            <a:r>
              <a:rPr lang="zh-CN" altLang="en-US" dirty="0">
                <a:latin typeface="+mn-ea"/>
                <a:cs typeface="+mn-ea"/>
                <a:sym typeface="+mn-ea"/>
              </a:rPr>
              <a:t>；</a:t>
            </a:r>
            <a:endParaRPr lang="zh-CN" altLang="zh-CN" dirty="0">
              <a:latin typeface="+mn-ea"/>
              <a:cs typeface="+mn-ea"/>
              <a:sym typeface="+mn-ea"/>
            </a:endParaRPr>
          </a:p>
          <a:p>
            <a:pPr lvl="1">
              <a:lnSpc>
                <a:spcPct val="100000"/>
              </a:lnSpc>
            </a:pPr>
            <a:r>
              <a:rPr lang="zh-CN" altLang="en-US" dirty="0">
                <a:latin typeface="+mn-ea"/>
                <a:cs typeface="+mn-ea"/>
                <a:sym typeface="+mn-ea"/>
              </a:rPr>
              <a:t>（</a:t>
            </a:r>
            <a:r>
              <a:rPr lang="en-US" altLang="zh-CN" dirty="0">
                <a:latin typeface="+mn-ea"/>
                <a:cs typeface="+mn-ea"/>
                <a:sym typeface="+mn-ea"/>
              </a:rPr>
              <a:t>2</a:t>
            </a:r>
            <a:r>
              <a:rPr lang="zh-CN" altLang="en-US" dirty="0">
                <a:latin typeface="+mn-ea"/>
                <a:cs typeface="+mn-ea"/>
                <a:sym typeface="+mn-ea"/>
              </a:rPr>
              <a:t>）在</a:t>
            </a:r>
            <a:r>
              <a:rPr lang="zh-CN" altLang="zh-CN" dirty="0">
                <a:latin typeface="+mn-ea"/>
                <a:cs typeface="+mn-ea"/>
                <a:sym typeface="+mn-ea"/>
              </a:rPr>
              <a:t>键值对</a:t>
            </a:r>
            <a:r>
              <a:rPr lang="zh-CN" altLang="en-US" dirty="0">
                <a:latin typeface="+mn-ea"/>
                <a:cs typeface="+mn-ea"/>
                <a:sym typeface="+mn-ea"/>
              </a:rPr>
              <a:t>数据</a:t>
            </a:r>
            <a:r>
              <a:rPr lang="zh-CN" altLang="zh-CN" dirty="0">
                <a:latin typeface="+mn-ea"/>
                <a:cs typeface="+mn-ea"/>
                <a:sym typeface="+mn-ea"/>
              </a:rPr>
              <a:t>类型的</a:t>
            </a:r>
            <a:r>
              <a:rPr lang="zh-CN" altLang="en-US" dirty="0">
                <a:latin typeface="+mn-ea"/>
                <a:cs typeface="+mn-ea"/>
                <a:sym typeface="+mn-ea"/>
              </a:rPr>
              <a:t>基础上</a:t>
            </a:r>
            <a:r>
              <a:rPr lang="zh-CN" altLang="zh-CN" dirty="0">
                <a:latin typeface="+mn-ea"/>
                <a:cs typeface="+mn-ea"/>
                <a:sym typeface="+mn-ea"/>
              </a:rPr>
              <a:t>，同时还支持</a:t>
            </a:r>
            <a:r>
              <a:rPr lang="zh-CN" altLang="zh-CN" dirty="0">
                <a:solidFill>
                  <a:srgbClr val="FF0000"/>
                </a:solidFill>
                <a:latin typeface="+mn-ea"/>
                <a:cs typeface="+mn-ea"/>
                <a:sym typeface="+mn-ea"/>
              </a:rPr>
              <a:t>哈希、列表、集合、有序集合</a:t>
            </a:r>
            <a:r>
              <a:rPr lang="zh-CN" altLang="zh-CN" dirty="0">
                <a:latin typeface="+mn-ea"/>
                <a:cs typeface="+mn-ea"/>
                <a:sym typeface="+mn-ea"/>
              </a:rPr>
              <a:t>等数据结构。</a:t>
            </a:r>
          </a:p>
          <a:p>
            <a:pPr lvl="1">
              <a:lnSpc>
                <a:spcPct val="100000"/>
              </a:lnSpc>
            </a:pPr>
            <a:r>
              <a:rPr lang="zh-CN" altLang="en-US" dirty="0">
                <a:latin typeface="+mn-ea"/>
                <a:cs typeface="+mn-ea"/>
                <a:sym typeface="+mn-ea"/>
              </a:rPr>
              <a:t>（</a:t>
            </a:r>
            <a:r>
              <a:rPr lang="en-US" altLang="zh-CN" dirty="0">
                <a:latin typeface="+mn-ea"/>
                <a:cs typeface="+mn-ea"/>
                <a:sym typeface="+mn-ea"/>
              </a:rPr>
              <a:t>3</a:t>
            </a:r>
            <a:r>
              <a:rPr lang="zh-CN" altLang="en-US" dirty="0">
                <a:latin typeface="+mn-ea"/>
                <a:cs typeface="+mn-ea"/>
                <a:sym typeface="+mn-ea"/>
              </a:rPr>
              <a:t>）</a:t>
            </a:r>
            <a:r>
              <a:rPr lang="zh-CN" altLang="zh-CN" dirty="0">
                <a:latin typeface="+mn-ea"/>
                <a:cs typeface="+mn-ea"/>
                <a:sym typeface="+mn-ea"/>
              </a:rPr>
              <a:t>支持</a:t>
            </a:r>
            <a:r>
              <a:rPr lang="zh-CN" altLang="zh-CN" dirty="0">
                <a:solidFill>
                  <a:srgbClr val="FF0000"/>
                </a:solidFill>
                <a:latin typeface="+mn-ea"/>
                <a:cs typeface="+mn-ea"/>
                <a:sym typeface="+mn-ea"/>
              </a:rPr>
              <a:t>数据持久化</a:t>
            </a:r>
            <a:r>
              <a:rPr lang="zh-CN" altLang="zh-CN" dirty="0">
                <a:latin typeface="+mn-ea"/>
                <a:cs typeface="+mn-ea"/>
                <a:sym typeface="+mn-ea"/>
              </a:rPr>
              <a:t>，可以</a:t>
            </a:r>
            <a:r>
              <a:rPr lang="zh-CN" altLang="en-US" dirty="0"/>
              <a:t>会</a:t>
            </a:r>
            <a:r>
              <a:rPr lang="zh-CN" altLang="en-US" dirty="0">
                <a:solidFill>
                  <a:srgbClr val="FF0000"/>
                </a:solidFill>
              </a:rPr>
              <a:t>周期性</a:t>
            </a:r>
            <a:r>
              <a:rPr lang="zh-CN" altLang="en-US" dirty="0"/>
              <a:t>的把更新的数据写入磁盘，或者把修改操作写入追加的记录文件在</a:t>
            </a:r>
            <a:r>
              <a:rPr lang="zh-CN" altLang="zh-CN" dirty="0">
                <a:latin typeface="+mn-ea"/>
                <a:cs typeface="+mn-ea"/>
                <a:sym typeface="+mn-ea"/>
              </a:rPr>
              <a:t>内存中的数据保存在磁盘中，重启</a:t>
            </a:r>
            <a:r>
              <a:rPr lang="zh-CN" altLang="en-US" dirty="0">
                <a:latin typeface="+mn-ea"/>
                <a:cs typeface="+mn-ea"/>
                <a:sym typeface="+mn-ea"/>
              </a:rPr>
              <a:t>后</a:t>
            </a:r>
            <a:r>
              <a:rPr lang="zh-CN" altLang="zh-CN" dirty="0">
                <a:latin typeface="+mn-ea"/>
                <a:cs typeface="+mn-ea"/>
                <a:sym typeface="+mn-ea"/>
              </a:rPr>
              <a:t>可再次加载使用。</a:t>
            </a:r>
          </a:p>
          <a:p>
            <a:pPr lvl="1">
              <a:lnSpc>
                <a:spcPct val="100000"/>
              </a:lnSpc>
            </a:pPr>
            <a:r>
              <a:rPr lang="zh-CN" altLang="en-US" dirty="0">
                <a:latin typeface="+mn-ea"/>
                <a:cs typeface="+mn-ea"/>
                <a:sym typeface="+mn-ea"/>
              </a:rPr>
              <a:t>（</a:t>
            </a:r>
            <a:r>
              <a:rPr lang="en-US" altLang="zh-CN" dirty="0">
                <a:latin typeface="+mn-ea"/>
                <a:cs typeface="+mn-ea"/>
                <a:sym typeface="+mn-ea"/>
              </a:rPr>
              <a:t>4</a:t>
            </a:r>
            <a:r>
              <a:rPr lang="zh-CN" altLang="en-US" dirty="0">
                <a:latin typeface="+mn-ea"/>
                <a:cs typeface="+mn-ea"/>
                <a:sym typeface="+mn-ea"/>
              </a:rPr>
              <a:t>）</a:t>
            </a:r>
            <a:r>
              <a:rPr lang="zh-CN" altLang="zh-CN" dirty="0">
                <a:latin typeface="+mn-ea"/>
                <a:cs typeface="+mn-ea"/>
                <a:sym typeface="+mn-ea"/>
              </a:rPr>
              <a:t>支持数据在</a:t>
            </a:r>
            <a:r>
              <a:rPr lang="zh-CN" altLang="zh-CN" dirty="0">
                <a:solidFill>
                  <a:srgbClr val="FF0000"/>
                </a:solidFill>
                <a:latin typeface="+mn-ea"/>
                <a:cs typeface="+mn-ea"/>
                <a:sym typeface="+mn-ea"/>
              </a:rPr>
              <a:t>不同节点间的备份</a:t>
            </a:r>
            <a:r>
              <a:rPr lang="zh-CN" altLang="zh-CN" dirty="0">
                <a:latin typeface="+mn-ea"/>
                <a:cs typeface="+mn-ea"/>
                <a:sym typeface="+mn-ea"/>
              </a:rPr>
              <a:t>。</a:t>
            </a:r>
          </a:p>
          <a:p>
            <a:pPr lvl="1">
              <a:lnSpc>
                <a:spcPct val="100000"/>
              </a:lnSpc>
            </a:pPr>
            <a:r>
              <a:rPr lang="zh-CN" altLang="en-US" dirty="0">
                <a:latin typeface="+mn-ea"/>
                <a:cs typeface="+mn-ea"/>
                <a:sym typeface="+mn-ea"/>
              </a:rPr>
              <a:t>（</a:t>
            </a:r>
            <a:r>
              <a:rPr lang="en-US" altLang="zh-CN" dirty="0">
                <a:latin typeface="+mn-ea"/>
                <a:cs typeface="+mn-ea"/>
                <a:sym typeface="+mn-ea"/>
              </a:rPr>
              <a:t>5</a:t>
            </a:r>
            <a:r>
              <a:rPr lang="zh-CN" altLang="en-US" dirty="0">
                <a:latin typeface="+mn-ea"/>
                <a:cs typeface="+mn-ea"/>
                <a:sym typeface="+mn-ea"/>
              </a:rPr>
              <a:t>）</a:t>
            </a:r>
            <a:r>
              <a:rPr lang="zh-CN" altLang="zh-CN" dirty="0">
                <a:latin typeface="+mn-ea"/>
                <a:cs typeface="+mn-ea"/>
                <a:sym typeface="+mn-ea"/>
              </a:rPr>
              <a:t>所有操作都具有</a:t>
            </a:r>
            <a:r>
              <a:rPr lang="zh-CN" altLang="zh-CN" dirty="0">
                <a:solidFill>
                  <a:srgbClr val="FF0000"/>
                </a:solidFill>
                <a:latin typeface="+mn-ea"/>
                <a:cs typeface="+mn-ea"/>
                <a:sym typeface="+mn-ea"/>
              </a:rPr>
              <a:t>原子性</a:t>
            </a:r>
            <a:r>
              <a:rPr lang="zh-CN" altLang="zh-CN" dirty="0">
                <a:latin typeface="+mn-ea"/>
                <a:cs typeface="+mn-ea"/>
                <a:sym typeface="+mn-ea"/>
              </a:rPr>
              <a:t>，要么全部成功执行要么失败全部不执行。不仅单个操作具有原子性，</a:t>
            </a:r>
            <a:r>
              <a:rPr lang="zh-CN" altLang="zh-CN" dirty="0">
                <a:solidFill>
                  <a:srgbClr val="FF0000"/>
                </a:solidFill>
                <a:latin typeface="+mn-ea"/>
                <a:cs typeface="+mn-ea"/>
                <a:sym typeface="+mn-ea"/>
              </a:rPr>
              <a:t>多个操作也</a:t>
            </a:r>
            <a:r>
              <a:rPr lang="zh-CN" altLang="en-US" dirty="0">
                <a:solidFill>
                  <a:srgbClr val="FF0000"/>
                </a:solidFill>
                <a:latin typeface="+mn-ea"/>
                <a:cs typeface="+mn-ea"/>
                <a:sym typeface="+mn-ea"/>
              </a:rPr>
              <a:t>可</a:t>
            </a:r>
            <a:r>
              <a:rPr lang="zh-CN" altLang="zh-CN" dirty="0">
                <a:solidFill>
                  <a:srgbClr val="FF0000"/>
                </a:solidFill>
                <a:latin typeface="+mn-ea"/>
                <a:cs typeface="+mn-ea"/>
                <a:sym typeface="+mn-ea"/>
              </a:rPr>
              <a:t>具有原子性</a:t>
            </a:r>
            <a:r>
              <a:rPr lang="zh-CN" altLang="zh-CN" dirty="0">
                <a:latin typeface="+mn-ea"/>
                <a:cs typeface="+mn-ea"/>
                <a:sym typeface="+mn-ea"/>
              </a:rPr>
              <a:t>，通过</a:t>
            </a:r>
            <a:r>
              <a:rPr lang="en-US" altLang="zh-CN" dirty="0">
                <a:latin typeface="+mn-ea"/>
                <a:cs typeface="+mn-ea"/>
                <a:sym typeface="+mn-ea"/>
              </a:rPr>
              <a:t>MULTI</a:t>
            </a:r>
            <a:r>
              <a:rPr lang="zh-CN" altLang="zh-CN" dirty="0">
                <a:latin typeface="+mn-ea"/>
                <a:cs typeface="+mn-ea"/>
                <a:sym typeface="+mn-ea"/>
              </a:rPr>
              <a:t>和</a:t>
            </a:r>
            <a:r>
              <a:rPr lang="en-US" altLang="zh-CN" dirty="0">
                <a:latin typeface="+mn-ea"/>
                <a:cs typeface="+mn-ea"/>
                <a:sym typeface="+mn-ea"/>
              </a:rPr>
              <a:t>EXEC</a:t>
            </a:r>
            <a:r>
              <a:rPr lang="zh-CN" altLang="zh-CN" dirty="0">
                <a:latin typeface="+mn-ea"/>
                <a:cs typeface="+mn-ea"/>
                <a:sym typeface="+mn-ea"/>
              </a:rPr>
              <a:t>指令进行封装打包，多个操作要么都执行要么都不执行。</a:t>
            </a:r>
          </a:p>
          <a:p>
            <a:pPr lvl="1">
              <a:lnSpc>
                <a:spcPct val="100000"/>
              </a:lnSpc>
            </a:pPr>
            <a:r>
              <a:rPr lang="zh-CN" altLang="en-US" dirty="0">
                <a:latin typeface="+mn-ea"/>
                <a:cs typeface="+mn-ea"/>
                <a:sym typeface="+mn-ea"/>
              </a:rPr>
              <a:t>（</a:t>
            </a:r>
            <a:r>
              <a:rPr lang="en-US" altLang="zh-CN" dirty="0">
                <a:latin typeface="+mn-ea"/>
                <a:cs typeface="+mn-ea"/>
                <a:sym typeface="+mn-ea"/>
              </a:rPr>
              <a:t>6</a:t>
            </a:r>
            <a:r>
              <a:rPr lang="zh-CN" altLang="en-US" dirty="0">
                <a:latin typeface="+mn-ea"/>
                <a:cs typeface="+mn-ea"/>
                <a:sym typeface="+mn-ea"/>
              </a:rPr>
              <a:t>）</a:t>
            </a:r>
            <a:r>
              <a:rPr lang="zh-CN" altLang="zh-CN" dirty="0">
                <a:latin typeface="+mn-ea"/>
                <a:cs typeface="+mn-ea"/>
                <a:sym typeface="+mn-ea"/>
              </a:rPr>
              <a:t>支持发布、订阅、通知、给键设置有效期等特性。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Tree>
    <p:extLst>
      <p:ext uri="{BB962C8B-B14F-4D97-AF65-F5344CB8AC3E}">
        <p14:creationId xmlns:p14="http://schemas.microsoft.com/office/powerpoint/2010/main" val="2295513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a:stretch>
            <a:fillRect/>
          </a:stretch>
        </p:blipFill>
        <p:spPr bwMode="auto">
          <a:xfrm>
            <a:off x="5556539" y="1311274"/>
            <a:ext cx="5277716" cy="4551217"/>
          </a:xfrm>
          <a:prstGeom prst="rect">
            <a:avLst/>
          </a:prstGeom>
          <a:noFill/>
          <a:ln w="9525">
            <a:noFill/>
            <a:miter lim="800000"/>
            <a:headEnd/>
            <a:tailEnd/>
          </a:ln>
        </p:spPr>
      </p:pic>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5105400" cy="5436013"/>
          </a:xfrm>
        </p:spPr>
        <p:txBody>
          <a:bodyPr>
            <a:noAutofit/>
          </a:bodyPr>
          <a:lstStyle/>
          <a:p>
            <a:r>
              <a:rPr lang="en-US" altLang="zh-CN" sz="2400" b="1" dirty="0"/>
              <a:t>3.2.3.2 </a:t>
            </a:r>
            <a:r>
              <a:rPr lang="zh-CN" altLang="en-US" sz="2400" b="1" dirty="0"/>
              <a:t>数据模型</a:t>
            </a:r>
            <a:endParaRPr lang="en-US" altLang="zh-CN" sz="2400" b="1" dirty="0"/>
          </a:p>
          <a:p>
            <a:r>
              <a:rPr lang="zh-CN" altLang="en-US" sz="2400" dirty="0"/>
              <a:t> </a:t>
            </a:r>
            <a:r>
              <a:rPr lang="en-US" altLang="zh-CN" sz="2400" dirty="0"/>
              <a:t>1 </a:t>
            </a:r>
            <a:r>
              <a:rPr lang="zh-CN" altLang="en-US" sz="2400" dirty="0"/>
              <a:t>每个</a:t>
            </a:r>
            <a:r>
              <a:rPr lang="en-US" altLang="zh-CN" sz="2400" dirty="0"/>
              <a:t>DB</a:t>
            </a:r>
            <a:r>
              <a:rPr lang="zh-CN" altLang="en-US" sz="2400" dirty="0"/>
              <a:t>中的所有数据都是</a:t>
            </a:r>
            <a:r>
              <a:rPr lang="en-US" altLang="zh-CN" sz="2400" dirty="0"/>
              <a:t>Key-Value</a:t>
            </a:r>
            <a:r>
              <a:rPr lang="zh-CN" altLang="en-US" sz="2400" dirty="0"/>
              <a:t>对，其中的</a:t>
            </a:r>
            <a:r>
              <a:rPr lang="en-US" altLang="zh-CN" sz="2400" dirty="0"/>
              <a:t>Value</a:t>
            </a:r>
            <a:r>
              <a:rPr lang="zh-CN" altLang="en-US" sz="2400" dirty="0"/>
              <a:t>支持</a:t>
            </a:r>
            <a:r>
              <a:rPr lang="en-US" altLang="zh-CN" sz="2400" dirty="0"/>
              <a:t>5</a:t>
            </a:r>
            <a:r>
              <a:rPr lang="zh-CN" altLang="en-US" sz="2400" dirty="0"/>
              <a:t>种类型，分别是：</a:t>
            </a:r>
            <a:endParaRPr lang="en-US" altLang="zh-CN" sz="2400" dirty="0"/>
          </a:p>
          <a:p>
            <a:r>
              <a:rPr lang="zh-CN" altLang="en-US" sz="2400" dirty="0"/>
              <a:t>     字符串类型（</a:t>
            </a:r>
            <a:r>
              <a:rPr lang="en-US" altLang="zh-CN" sz="2400" dirty="0"/>
              <a:t>String</a:t>
            </a:r>
            <a:r>
              <a:rPr lang="zh-CN" altLang="en-US" sz="2400" dirty="0"/>
              <a:t>）、</a:t>
            </a:r>
            <a:endParaRPr lang="en-US" altLang="zh-CN" sz="2400" dirty="0"/>
          </a:p>
          <a:p>
            <a:r>
              <a:rPr lang="zh-CN" altLang="en-US" sz="2400" dirty="0"/>
              <a:t>     哈希表类型（</a:t>
            </a:r>
            <a:r>
              <a:rPr lang="en-US" altLang="zh-CN" sz="2400" dirty="0"/>
              <a:t>Hash</a:t>
            </a:r>
            <a:r>
              <a:rPr lang="zh-CN" altLang="en-US" sz="2400" dirty="0"/>
              <a:t>）、</a:t>
            </a:r>
            <a:endParaRPr lang="en-US" altLang="zh-CN" sz="2400" dirty="0"/>
          </a:p>
          <a:p>
            <a:r>
              <a:rPr lang="zh-CN" altLang="en-US" sz="2400" dirty="0"/>
              <a:t>     链表类型（</a:t>
            </a:r>
            <a:r>
              <a:rPr lang="en-US" altLang="zh-CN" sz="2400" dirty="0"/>
              <a:t>List</a:t>
            </a:r>
            <a:r>
              <a:rPr lang="zh-CN" altLang="en-US" sz="2400" dirty="0"/>
              <a:t>）、</a:t>
            </a:r>
            <a:endParaRPr lang="en-US" altLang="zh-CN" sz="2400" dirty="0"/>
          </a:p>
          <a:p>
            <a:r>
              <a:rPr lang="zh-CN" altLang="en-US" sz="2400" dirty="0"/>
              <a:t>     集合类型</a:t>
            </a:r>
            <a:r>
              <a:rPr lang="en-US" altLang="zh-CN" sz="2400" dirty="0"/>
              <a:t>(Set)</a:t>
            </a:r>
            <a:r>
              <a:rPr lang="zh-CN" altLang="en-US" sz="2400" dirty="0"/>
              <a:t>、</a:t>
            </a:r>
            <a:endParaRPr lang="en-US" altLang="zh-CN" sz="2400" dirty="0"/>
          </a:p>
          <a:p>
            <a:r>
              <a:rPr lang="zh-CN" altLang="en-US" sz="2400" dirty="0"/>
              <a:t>     有序集合类型（</a:t>
            </a:r>
            <a:r>
              <a:rPr lang="en-US" altLang="zh-CN" sz="2400" dirty="0"/>
              <a:t>order set</a:t>
            </a:r>
            <a:r>
              <a:rPr lang="zh-CN" altLang="en-US" sz="2400" dirty="0"/>
              <a:t>）。</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389798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1"/>
            <a:ext cx="10515600" cy="920336"/>
          </a:xfrm>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702659"/>
            <a:ext cx="10515600" cy="5175340"/>
          </a:xfrm>
        </p:spPr>
        <p:txBody>
          <a:bodyPr>
            <a:normAutofit/>
          </a:bodyPr>
          <a:lstStyle/>
          <a:p>
            <a:r>
              <a:rPr lang="zh-CN" altLang="en-US" sz="3200" b="1" dirty="0"/>
              <a:t>应用需求发展</a:t>
            </a:r>
            <a:r>
              <a:rPr lang="en-US" altLang="zh-CN" sz="3200" b="1" dirty="0"/>
              <a:t>——</a:t>
            </a:r>
            <a:r>
              <a:rPr lang="zh-CN" altLang="en-US" sz="3200" b="1" dirty="0"/>
              <a:t>当前大数据应用</a:t>
            </a:r>
            <a:endParaRPr lang="en-US" altLang="zh-CN" sz="3200" b="1" dirty="0"/>
          </a:p>
          <a:p>
            <a:r>
              <a:rPr lang="zh-CN" altLang="en-US" sz="2400" b="1" dirty="0"/>
              <a:t>业务背景：</a:t>
            </a:r>
            <a:r>
              <a:rPr lang="zh-CN" altLang="en-US" sz="2400" dirty="0"/>
              <a:t>互联网、物联网所带来的大数据应用环境</a:t>
            </a:r>
            <a:endParaRPr lang="en-US" altLang="zh-CN" sz="2400" dirty="0"/>
          </a:p>
          <a:p>
            <a:r>
              <a:rPr lang="zh-CN" altLang="en-US" sz="2400" b="1" dirty="0"/>
              <a:t>数据来源：</a:t>
            </a:r>
            <a:r>
              <a:rPr lang="zh-CN" altLang="en-US" sz="2400" dirty="0"/>
              <a:t>数据可能来自于海量的互联网用户、网站、设备，风格迥异，各有所长。</a:t>
            </a:r>
            <a:endParaRPr lang="en-US" altLang="zh-CN" sz="2400" dirty="0"/>
          </a:p>
          <a:p>
            <a:r>
              <a:rPr lang="zh-CN" altLang="en-US" sz="2400" dirty="0">
                <a:solidFill>
                  <a:schemeClr val="accent1"/>
                </a:solidFill>
              </a:rPr>
              <a:t>    </a:t>
            </a:r>
            <a:r>
              <a:rPr lang="en-US" altLang="zh-CN" sz="2400" dirty="0">
                <a:solidFill>
                  <a:schemeClr val="accent1"/>
                </a:solidFill>
              </a:rPr>
              <a:t>Volume</a:t>
            </a:r>
            <a:r>
              <a:rPr lang="zh-CN" altLang="en-US" sz="2400" dirty="0"/>
              <a:t>：数据体量巨大（从</a:t>
            </a:r>
            <a:r>
              <a:rPr lang="en-US" altLang="zh-CN" sz="2400" dirty="0"/>
              <a:t>TB</a:t>
            </a:r>
            <a:r>
              <a:rPr lang="zh-CN" altLang="en-US" sz="2400" dirty="0"/>
              <a:t>级别，跃升到</a:t>
            </a:r>
            <a:r>
              <a:rPr lang="en-US" altLang="zh-CN" sz="2400" dirty="0"/>
              <a:t>PB</a:t>
            </a:r>
            <a:r>
              <a:rPr lang="zh-CN" altLang="en-US" sz="2400" dirty="0"/>
              <a:t>级别）；</a:t>
            </a:r>
            <a:endParaRPr lang="en-US" altLang="zh-CN" sz="2400" dirty="0"/>
          </a:p>
          <a:p>
            <a:pPr>
              <a:defRPr/>
            </a:pPr>
            <a:r>
              <a:rPr lang="en-US" altLang="zh-CN" sz="2400" dirty="0"/>
              <a:t>    </a:t>
            </a:r>
            <a:r>
              <a:rPr lang="en-US" altLang="zh-CN" sz="2400" dirty="0">
                <a:solidFill>
                  <a:schemeClr val="accent1"/>
                </a:solidFill>
              </a:rPr>
              <a:t>Variety </a:t>
            </a:r>
            <a:r>
              <a:rPr lang="zh-CN" altLang="en-US" sz="2400" dirty="0"/>
              <a:t>：数据类型繁多（网络日志、视频、图片、地理位置信息等等）；</a:t>
            </a:r>
            <a:endParaRPr lang="en-US" altLang="zh-CN" sz="2400" dirty="0"/>
          </a:p>
          <a:p>
            <a:pPr>
              <a:defRPr/>
            </a:pPr>
            <a:r>
              <a:rPr lang="en-US" altLang="zh-CN" sz="2400" dirty="0"/>
              <a:t>    </a:t>
            </a:r>
            <a:r>
              <a:rPr lang="en-US" altLang="zh-CN" sz="2400" dirty="0">
                <a:solidFill>
                  <a:schemeClr val="accent1"/>
                </a:solidFill>
              </a:rPr>
              <a:t>Value</a:t>
            </a:r>
            <a:r>
              <a:rPr lang="zh-CN" altLang="en-US" sz="2400" dirty="0"/>
              <a:t>   ：价值密度低。</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Tree>
    <p:extLst>
      <p:ext uri="{BB962C8B-B14F-4D97-AF65-F5344CB8AC3E}">
        <p14:creationId xmlns:p14="http://schemas.microsoft.com/office/powerpoint/2010/main" val="1270309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pic>
        <p:nvPicPr>
          <p:cNvPr id="6" name="内容占位符 4" descr="rediesObject对象.png"/>
          <p:cNvPicPr>
            <a:picLocks noGrp="1" noChangeAspect="1"/>
          </p:cNvPicPr>
          <p:nvPr>
            <p:ph idx="1"/>
          </p:nvPr>
        </p:nvPicPr>
        <p:blipFill>
          <a:blip r:embed="rId3" cstate="print"/>
          <a:stretch>
            <a:fillRect/>
          </a:stretch>
        </p:blipFill>
        <p:spPr>
          <a:xfrm>
            <a:off x="838200" y="1153696"/>
            <a:ext cx="7957567" cy="3384376"/>
          </a:xfrm>
        </p:spPr>
      </p:pic>
      <p:sp>
        <p:nvSpPr>
          <p:cNvPr id="7" name="矩形 6"/>
          <p:cNvSpPr/>
          <p:nvPr/>
        </p:nvSpPr>
        <p:spPr>
          <a:xfrm>
            <a:off x="838200" y="4934037"/>
            <a:ext cx="7488832" cy="1135054"/>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type</a:t>
            </a:r>
            <a:r>
              <a:rPr lang="zh-CN" altLang="en-US" sz="2400" dirty="0">
                <a:latin typeface="微软雅黑" panose="020B0503020204020204" pitchFamily="34" charset="-122"/>
                <a:ea typeface="微软雅黑" panose="020B0503020204020204" pitchFamily="34" charset="-122"/>
              </a:rPr>
              <a:t>代表</a:t>
            </a:r>
            <a:r>
              <a:rPr lang="en-US" altLang="zh-CN" sz="2400" dirty="0">
                <a:latin typeface="微软雅黑" panose="020B0503020204020204" pitchFamily="34" charset="-122"/>
                <a:ea typeface="微软雅黑" panose="020B0503020204020204" pitchFamily="34" charset="-122"/>
              </a:rPr>
              <a:t>value</a:t>
            </a:r>
            <a:r>
              <a:rPr lang="zh-CN" altLang="en-US" sz="2400" dirty="0">
                <a:latin typeface="微软雅黑" panose="020B0503020204020204" pitchFamily="34" charset="-122"/>
                <a:ea typeface="微软雅黑" panose="020B0503020204020204" pitchFamily="34" charset="-122"/>
              </a:rPr>
              <a:t>对象的类型，</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encoding</a:t>
            </a:r>
            <a:r>
              <a:rPr lang="zh-CN" altLang="en-US" sz="2400" dirty="0">
                <a:latin typeface="微软雅黑" panose="020B0503020204020204" pitchFamily="34" charset="-122"/>
                <a:ea typeface="微软雅黑" panose="020B0503020204020204" pitchFamily="34" charset="-122"/>
              </a:rPr>
              <a:t>代表数据类型在</a:t>
            </a:r>
            <a:r>
              <a:rPr lang="en-US" altLang="zh-CN" sz="2400" dirty="0">
                <a:latin typeface="微软雅黑" panose="020B0503020204020204" pitchFamily="34" charset="-122"/>
                <a:ea typeface="微软雅黑" panose="020B0503020204020204" pitchFamily="34" charset="-122"/>
              </a:rPr>
              <a:t>redis</a:t>
            </a:r>
            <a:r>
              <a:rPr lang="zh-CN" altLang="en-US" sz="2400" dirty="0">
                <a:latin typeface="微软雅黑" panose="020B0503020204020204" pitchFamily="34" charset="-122"/>
                <a:ea typeface="微软雅黑" panose="020B0503020204020204" pitchFamily="34" charset="-122"/>
              </a:rPr>
              <a:t>内部的存储方式</a:t>
            </a:r>
          </a:p>
        </p:txBody>
      </p:sp>
    </p:spTree>
    <p:extLst>
      <p:ext uri="{BB962C8B-B14F-4D97-AF65-F5344CB8AC3E}">
        <p14:creationId xmlns:p14="http://schemas.microsoft.com/office/powerpoint/2010/main" val="530295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1076325"/>
            <a:ext cx="10515600" cy="5645149"/>
          </a:xfrm>
        </p:spPr>
        <p:txBody>
          <a:bodyPr>
            <a:normAutofit fontScale="85000" lnSpcReduction="20000"/>
          </a:bodyPr>
          <a:lstStyle/>
          <a:p>
            <a:r>
              <a:rPr lang="zh-CN" altLang="en-US" b="1" dirty="0"/>
              <a:t>字符串（</a:t>
            </a:r>
            <a:r>
              <a:rPr lang="en-US" altLang="zh-CN" b="1" dirty="0"/>
              <a:t>string</a:t>
            </a:r>
            <a:r>
              <a:rPr lang="zh-CN" altLang="en-US" b="1" dirty="0"/>
              <a:t>）类型</a:t>
            </a:r>
            <a:r>
              <a:rPr lang="en-US" altLang="zh-CN" b="1" dirty="0"/>
              <a:t>value</a:t>
            </a:r>
          </a:p>
          <a:p>
            <a:r>
              <a:rPr lang="en-US" altLang="zh-CN" dirty="0"/>
              <a:t>       </a:t>
            </a:r>
            <a:r>
              <a:rPr lang="zh-CN" altLang="en-US" dirty="0"/>
              <a:t>相当于</a:t>
            </a:r>
            <a:r>
              <a:rPr lang="en-US" altLang="zh-CN" dirty="0"/>
              <a:t>Dynamo</a:t>
            </a:r>
            <a:r>
              <a:rPr lang="zh-CN" altLang="en-US" dirty="0"/>
              <a:t>中的标量类型，二进制安全（</a:t>
            </a:r>
            <a:r>
              <a:rPr lang="en-US" altLang="zh-CN" dirty="0"/>
              <a:t>SDS</a:t>
            </a:r>
            <a:r>
              <a:rPr lang="zh-CN" altLang="en-US" dirty="0"/>
              <a:t>格式），</a:t>
            </a:r>
            <a:r>
              <a:rPr lang="en-US" altLang="zh-CN" dirty="0"/>
              <a:t> </a:t>
            </a:r>
            <a:r>
              <a:rPr lang="zh-CN" altLang="en-US" dirty="0"/>
              <a:t>意味着 </a:t>
            </a:r>
            <a:r>
              <a:rPr lang="en-US" altLang="zh-CN" dirty="0"/>
              <a:t>redis </a:t>
            </a:r>
            <a:r>
              <a:rPr lang="zh-CN" altLang="en-US" dirty="0"/>
              <a:t>的 </a:t>
            </a:r>
            <a:r>
              <a:rPr lang="en-US" altLang="zh-CN" dirty="0"/>
              <a:t>string </a:t>
            </a:r>
            <a:r>
              <a:rPr lang="zh-CN" altLang="en-US" dirty="0"/>
              <a:t>可以包含任何数据，如数字，字符串，</a:t>
            </a:r>
            <a:r>
              <a:rPr lang="en-US" altLang="zh-CN" dirty="0"/>
              <a:t>jpg</a:t>
            </a:r>
            <a:r>
              <a:rPr lang="zh-CN" altLang="en-US" dirty="0"/>
              <a:t>图片或者序列化的对象。</a:t>
            </a:r>
            <a:endParaRPr lang="en-US" altLang="zh-CN" dirty="0"/>
          </a:p>
          <a:p>
            <a:r>
              <a:rPr lang="en-US" altLang="zh-CN" dirty="0"/>
              <a:t>       </a:t>
            </a:r>
            <a:r>
              <a:rPr lang="en-US" altLang="zh-CN" dirty="0">
                <a:solidFill>
                  <a:srgbClr val="00B0F0"/>
                </a:solidFill>
              </a:rPr>
              <a:t>redis</a:t>
            </a:r>
            <a:r>
              <a:rPr lang="zh-CN" altLang="en-US" dirty="0">
                <a:solidFill>
                  <a:srgbClr val="00B0F0"/>
                </a:solidFill>
              </a:rPr>
              <a:t>的</a:t>
            </a:r>
            <a:r>
              <a:rPr lang="en-US" altLang="zh-CN" dirty="0">
                <a:solidFill>
                  <a:srgbClr val="00B0F0"/>
                </a:solidFill>
              </a:rPr>
              <a:t>key</a:t>
            </a:r>
            <a:r>
              <a:rPr lang="zh-CN" altLang="en-US" dirty="0">
                <a:solidFill>
                  <a:srgbClr val="00B0F0"/>
                </a:solidFill>
              </a:rPr>
              <a:t>一般采用字符串类型。</a:t>
            </a:r>
            <a:endParaRPr lang="en-US" altLang="zh-CN" dirty="0">
              <a:solidFill>
                <a:srgbClr val="00B0F0"/>
              </a:solidFill>
            </a:endParaRPr>
          </a:p>
          <a:p>
            <a:r>
              <a:rPr lang="zh-CN" altLang="en-US" dirty="0"/>
              <a:t>例：存储一个字符串</a:t>
            </a:r>
            <a:endParaRPr lang="en-US" altLang="zh-CN" dirty="0"/>
          </a:p>
          <a:p>
            <a:r>
              <a:rPr lang="en-US" altLang="zh-CN" dirty="0"/>
              <a:t> set users:leto “{name:leto, plannet:dune, likes[spices]}”</a:t>
            </a:r>
          </a:p>
          <a:p>
            <a:r>
              <a:rPr lang="en-US" altLang="zh-CN" dirty="0">
                <a:solidFill>
                  <a:srgbClr val="00B0F0"/>
                </a:solidFill>
              </a:rPr>
              <a:t>       </a:t>
            </a:r>
            <a:r>
              <a:rPr lang="zh-CN" altLang="en-US" dirty="0">
                <a:solidFill>
                  <a:srgbClr val="00B0F0"/>
                </a:solidFill>
              </a:rPr>
              <a:t>键               值</a:t>
            </a:r>
            <a:endParaRPr lang="en-US" altLang="zh-CN" dirty="0">
              <a:solidFill>
                <a:srgbClr val="00B0F0"/>
              </a:solidFill>
            </a:endParaRPr>
          </a:p>
          <a:p>
            <a:r>
              <a:rPr lang="en-US" altLang="zh-CN" dirty="0">
                <a:solidFill>
                  <a:srgbClr val="00B0F0"/>
                </a:solidFill>
              </a:rPr>
              <a:t> </a:t>
            </a:r>
            <a:r>
              <a:rPr lang="en-US" altLang="zh-CN" dirty="0"/>
              <a:t>get users:leto</a:t>
            </a:r>
          </a:p>
          <a:p>
            <a:r>
              <a:rPr lang="en-US" altLang="zh-CN" dirty="0"/>
              <a:t> </a:t>
            </a:r>
            <a:r>
              <a:rPr lang="en-US" altLang="zh-CN" b="1" dirty="0"/>
              <a:t>strlen</a:t>
            </a:r>
            <a:r>
              <a:rPr lang="en-US" altLang="zh-CN" dirty="0"/>
              <a:t> &lt;key&gt;</a:t>
            </a:r>
            <a:r>
              <a:rPr lang="zh-CN" altLang="en-US" dirty="0"/>
              <a:t>返回</a:t>
            </a:r>
            <a:r>
              <a:rPr lang="en-US" altLang="zh-CN" dirty="0"/>
              <a:t>key</a:t>
            </a:r>
            <a:r>
              <a:rPr lang="zh-CN" altLang="en-US" dirty="0"/>
              <a:t>对应值的长度</a:t>
            </a:r>
            <a:r>
              <a:rPr lang="en-US" altLang="zh-CN" dirty="0"/>
              <a:t>   </a:t>
            </a:r>
          </a:p>
          <a:p>
            <a:r>
              <a:rPr lang="en-US" altLang="zh-CN" dirty="0"/>
              <a:t> </a:t>
            </a:r>
            <a:r>
              <a:rPr lang="en-US" altLang="zh-CN" b="1" dirty="0"/>
              <a:t>getrange</a:t>
            </a:r>
            <a:r>
              <a:rPr lang="en-US" altLang="zh-CN" dirty="0"/>
              <a:t> &lt;key&gt;&lt;start&gt;&lt;end&gt;</a:t>
            </a:r>
            <a:r>
              <a:rPr lang="zh-CN" altLang="en-US" dirty="0"/>
              <a:t>返回</a:t>
            </a:r>
            <a:r>
              <a:rPr lang="en-US" altLang="zh-CN" dirty="0"/>
              <a:t>key</a:t>
            </a:r>
            <a:r>
              <a:rPr lang="zh-CN" altLang="en-US" dirty="0"/>
              <a:t>对应值的指定范围区间的内容</a:t>
            </a:r>
            <a:endParaRPr lang="en-US" altLang="zh-CN" dirty="0"/>
          </a:p>
          <a:p>
            <a:r>
              <a:rPr lang="en-US" altLang="zh-CN" dirty="0"/>
              <a:t> </a:t>
            </a:r>
            <a:r>
              <a:rPr lang="en-US" altLang="zh-CN" b="1" dirty="0"/>
              <a:t>append</a:t>
            </a:r>
            <a:r>
              <a:rPr lang="en-US" altLang="zh-CN" dirty="0"/>
              <a:t> &lt;key&gt;&lt;value&gt;</a:t>
            </a:r>
            <a:r>
              <a:rPr lang="zh-CN" altLang="en-US" dirty="0"/>
              <a:t>将</a:t>
            </a:r>
            <a:r>
              <a:rPr lang="en-US" altLang="zh-CN" dirty="0"/>
              <a:t>value</a:t>
            </a:r>
            <a:r>
              <a:rPr lang="zh-CN" altLang="en-US" dirty="0"/>
              <a:t>附加到</a:t>
            </a:r>
            <a:r>
              <a:rPr lang="en-US" altLang="zh-CN" dirty="0"/>
              <a:t>key</a:t>
            </a:r>
            <a:r>
              <a:rPr lang="zh-CN" altLang="en-US" dirty="0"/>
              <a:t>对应的值后，若不存在则创建。</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1304291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a:lnSpc>
                <a:spcPct val="120000"/>
              </a:lnSpc>
              <a:spcBef>
                <a:spcPts val="1000"/>
              </a:spcBef>
            </a:pPr>
            <a:r>
              <a:rPr lang="zh-CN" altLang="en-US" sz="2400" b="1" dirty="0"/>
              <a:t>字符串（</a:t>
            </a:r>
            <a:r>
              <a:rPr lang="en-US" altLang="zh-CN" sz="2400" b="1" dirty="0"/>
              <a:t>string</a:t>
            </a:r>
            <a:r>
              <a:rPr lang="zh-CN" altLang="en-US" sz="2400" b="1" dirty="0"/>
              <a:t>）类型</a:t>
            </a:r>
            <a:r>
              <a:rPr lang="en-US" altLang="zh-CN" sz="2400" b="1" dirty="0"/>
              <a:t>value </a:t>
            </a:r>
            <a:r>
              <a:rPr lang="zh-CN" altLang="en-US" sz="2400" b="1" dirty="0">
                <a:solidFill>
                  <a:prstClr val="black"/>
                </a:solidFill>
                <a:cs typeface="+mn-cs"/>
              </a:rPr>
              <a:t>（续）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a:t>Redis</a:t>
            </a:r>
            <a:r>
              <a:rPr lang="zh-CN" altLang="en-US" sz="2400" dirty="0"/>
              <a:t>对象的</a:t>
            </a:r>
            <a:r>
              <a:rPr lang="en-US" altLang="zh-CN" sz="2400" dirty="0"/>
              <a:t>type=string</a:t>
            </a:r>
            <a:r>
              <a:rPr lang="zh-CN" altLang="en-US" sz="2400" dirty="0"/>
              <a:t>表示一个普通字符串，此时</a:t>
            </a:r>
            <a:r>
              <a:rPr lang="en-US" altLang="zh-CN" sz="2400" dirty="0"/>
              <a:t>encoding</a:t>
            </a:r>
            <a:r>
              <a:rPr lang="zh-CN" altLang="en-US" sz="2400" dirty="0"/>
              <a:t>可以是</a:t>
            </a:r>
            <a:r>
              <a:rPr lang="en-US" altLang="zh-CN" sz="2400" dirty="0"/>
              <a:t>raw</a:t>
            </a:r>
            <a:r>
              <a:rPr lang="zh-CN" altLang="en-US" sz="2400" dirty="0"/>
              <a:t>或者</a:t>
            </a:r>
            <a:r>
              <a:rPr lang="en-US" altLang="zh-CN" sz="2400" dirty="0"/>
              <a:t>int</a:t>
            </a:r>
            <a:r>
              <a:rPr lang="zh-CN" altLang="en-US" sz="2400" dirty="0"/>
              <a:t>。</a:t>
            </a:r>
            <a:endParaRPr lang="en-US" altLang="zh-CN" sz="2400" dirty="0"/>
          </a:p>
          <a:p>
            <a:r>
              <a:rPr lang="zh-CN" altLang="en-US" sz="2400" dirty="0"/>
              <a:t>如果</a:t>
            </a:r>
            <a:r>
              <a:rPr lang="en-US" altLang="zh-CN" sz="2400" dirty="0"/>
              <a:t>encoding</a:t>
            </a:r>
            <a:r>
              <a:rPr lang="zh-CN" altLang="en-US" sz="2400" dirty="0"/>
              <a:t>是</a:t>
            </a:r>
            <a:r>
              <a:rPr lang="en-US" altLang="zh-CN" sz="2400" dirty="0"/>
              <a:t>int</a:t>
            </a:r>
            <a:r>
              <a:rPr lang="zh-CN" altLang="en-US" sz="2400" dirty="0"/>
              <a:t>，则按数值型类存储和表示该字符串（</a:t>
            </a:r>
            <a:r>
              <a:rPr lang="zh-CN" altLang="en-US" sz="2400" dirty="0">
                <a:solidFill>
                  <a:srgbClr val="3366FF"/>
                </a:solidFill>
              </a:rPr>
              <a:t>前提是可以用数值表示</a:t>
            </a:r>
            <a:r>
              <a:rPr lang="zh-CN" altLang="en-US" sz="2400" dirty="0"/>
              <a:t>）。</a:t>
            </a:r>
          </a:p>
          <a:p>
            <a:endParaRPr lang="en-US" altLang="zh-CN" sz="2400" dirty="0"/>
          </a:p>
          <a:p>
            <a:r>
              <a:rPr lang="en-US" altLang="zh-CN" sz="2400" dirty="0"/>
              <a:t>String</a:t>
            </a:r>
            <a:r>
              <a:rPr lang="zh-CN" altLang="en-US" sz="2400" dirty="0"/>
              <a:t>在</a:t>
            </a:r>
            <a:r>
              <a:rPr lang="en-US" altLang="zh-CN" sz="2400" dirty="0"/>
              <a:t>redis</a:t>
            </a:r>
            <a:r>
              <a:rPr lang="zh-CN" altLang="en-US" sz="2400" dirty="0"/>
              <a:t>内部存储默认是字符串，而当遇到</a:t>
            </a:r>
            <a:r>
              <a:rPr lang="en-US" altLang="zh-CN" sz="2400" dirty="0"/>
              <a:t>incr</a:t>
            </a:r>
            <a:r>
              <a:rPr lang="zh-CN" altLang="en-US" sz="2400" dirty="0"/>
              <a:t>、</a:t>
            </a:r>
            <a:r>
              <a:rPr lang="en-US" altLang="zh-CN" sz="2400" dirty="0"/>
              <a:t>decr</a:t>
            </a:r>
            <a:r>
              <a:rPr lang="zh-CN" altLang="en-US" sz="2400" dirty="0"/>
              <a:t>等操作时。</a:t>
            </a:r>
            <a:endParaRPr lang="en-US" altLang="zh-CN" sz="2400" dirty="0"/>
          </a:p>
          <a:p>
            <a:r>
              <a:rPr lang="en-US" altLang="zh-CN" sz="2400" dirty="0"/>
              <a:t>     ↓</a:t>
            </a:r>
          </a:p>
          <a:p>
            <a:r>
              <a:rPr lang="zh-CN" altLang="en-US" sz="2400" dirty="0"/>
              <a:t>转成数值型进行计算，此时</a:t>
            </a:r>
            <a:r>
              <a:rPr lang="en-US" altLang="zh-CN" sz="2400" dirty="0"/>
              <a:t>encoding</a:t>
            </a:r>
            <a:r>
              <a:rPr lang="zh-CN" altLang="en-US" sz="2400" dirty="0"/>
              <a:t>字段为</a:t>
            </a:r>
            <a:r>
              <a:rPr lang="en-US" altLang="zh-CN" sz="2400" dirty="0"/>
              <a:t>int</a:t>
            </a:r>
            <a:r>
              <a:rPr lang="zh-CN" altLang="en-US" sz="2400" dirty="0"/>
              <a:t>。</a:t>
            </a:r>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2282628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482975"/>
          </a:xfrm>
        </p:spPr>
        <p:txBody>
          <a:bodyPr>
            <a:noAutofit/>
          </a:bodyPr>
          <a:lstStyle/>
          <a:p>
            <a:r>
              <a:rPr lang="en-US" altLang="zh-CN" sz="2400" b="1" dirty="0"/>
              <a:t>Hash</a:t>
            </a:r>
            <a:r>
              <a:rPr lang="zh-CN" altLang="en-US" sz="2400" b="1" dirty="0"/>
              <a:t>类型</a:t>
            </a:r>
            <a:endParaRPr lang="en-US" altLang="zh-CN" sz="2400" b="1" dirty="0"/>
          </a:p>
          <a:p>
            <a:r>
              <a:rPr lang="zh-CN" altLang="en-US" sz="2400" dirty="0"/>
              <a:t>       其值本身又是一种键值对结构（</a:t>
            </a:r>
            <a:r>
              <a:rPr lang="en-US" altLang="zh-CN" sz="2400" dirty="0"/>
              <a:t>HashMap</a:t>
            </a:r>
            <a:r>
              <a:rPr lang="zh-CN" altLang="en-US" sz="2400" dirty="0"/>
              <a:t>），如</a:t>
            </a:r>
            <a:r>
              <a:rPr lang="en-US" altLang="zh-CN" sz="2400" dirty="0"/>
              <a:t>value={{field</a:t>
            </a:r>
            <a:r>
              <a:rPr lang="en-US" altLang="zh-CN" sz="2400" baseline="-25000" dirty="0"/>
              <a:t>1</a:t>
            </a:r>
            <a:r>
              <a:rPr lang="en-US" altLang="zh-CN" sz="2400" dirty="0"/>
              <a:t>,value</a:t>
            </a:r>
            <a:r>
              <a:rPr lang="en-US" altLang="zh-CN" sz="2400" baseline="-25000" dirty="0"/>
              <a:t>1</a:t>
            </a:r>
            <a:r>
              <a:rPr lang="en-US" altLang="zh-CN" sz="2400" dirty="0"/>
              <a:t>},......{field</a:t>
            </a:r>
            <a:r>
              <a:rPr lang="en-US" altLang="zh-CN" sz="2400" baseline="-25000" dirty="0"/>
              <a:t>N</a:t>
            </a:r>
            <a:r>
              <a:rPr lang="en-US" altLang="zh-CN" sz="2400" dirty="0"/>
              <a:t>,value</a:t>
            </a:r>
            <a:r>
              <a:rPr lang="en-US" altLang="zh-CN" sz="2400" baseline="-25000" dirty="0"/>
              <a:t>N</a:t>
            </a:r>
            <a:r>
              <a:rPr lang="en-US" altLang="zh-CN" sz="2400" dirty="0"/>
              <a:t>}}</a:t>
            </a:r>
            <a:r>
              <a:rPr lang="zh-CN" altLang="en-US" sz="2400" dirty="0"/>
              <a:t>，</a:t>
            </a:r>
            <a:r>
              <a:rPr lang="en-US" altLang="zh-CN" sz="2400" dirty="0"/>
              <a:t>redis</a:t>
            </a:r>
            <a:r>
              <a:rPr lang="zh-CN" altLang="en-US" sz="2400" dirty="0"/>
              <a:t>提供了直接存取这个</a:t>
            </a:r>
            <a:r>
              <a:rPr lang="en-US" altLang="zh-CN" sz="2400" dirty="0">
                <a:solidFill>
                  <a:srgbClr val="FF0000"/>
                </a:solidFill>
              </a:rPr>
              <a:t>Map</a:t>
            </a:r>
            <a:r>
              <a:rPr lang="zh-CN" altLang="en-US" sz="2400" dirty="0">
                <a:solidFill>
                  <a:srgbClr val="FF0000"/>
                </a:solidFill>
              </a:rPr>
              <a:t>成员</a:t>
            </a:r>
            <a:r>
              <a:rPr lang="zh-CN" altLang="en-US" sz="2400" dirty="0"/>
              <a:t>的接口。</a:t>
            </a:r>
            <a:endParaRPr lang="en-US" altLang="zh-CN" sz="2400" dirty="0"/>
          </a:p>
          <a:p>
            <a:r>
              <a:rPr lang="zh-CN" altLang="en-US" sz="2400" dirty="0"/>
              <a:t>哈希提供了域的概念。</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75469820"/>
              </p:ext>
            </p:extLst>
          </p:nvPr>
        </p:nvGraphicFramePr>
        <p:xfrm>
          <a:off x="1491672" y="3483640"/>
          <a:ext cx="1438564" cy="792480"/>
        </p:xfrm>
        <a:graphic>
          <a:graphicData uri="http://schemas.openxmlformats.org/drawingml/2006/table">
            <a:tbl>
              <a:tblPr firstRow="1" bandRow="1">
                <a:tableStyleId>{5C22544A-7EE6-4342-B048-85BDC9FD1C3A}</a:tableStyleId>
              </a:tblPr>
              <a:tblGrid>
                <a:gridCol w="1438564">
                  <a:extLst>
                    <a:ext uri="{9D8B030D-6E8A-4147-A177-3AD203B41FA5}">
                      <a16:colId xmlns:a16="http://schemas.microsoft.com/office/drawing/2014/main" val="20000"/>
                    </a:ext>
                  </a:extLst>
                </a:gridCol>
              </a:tblGrid>
              <a:tr h="370840">
                <a:tc>
                  <a:txBody>
                    <a:bodyPr/>
                    <a:lstStyle/>
                    <a:p>
                      <a:pPr algn="ctr"/>
                      <a:r>
                        <a:rPr lang="en-US" altLang="zh-CN" sz="2000" dirty="0"/>
                        <a:t>Key</a:t>
                      </a:r>
                      <a:endParaRPr lang="zh-CN" altLang="en-US" sz="2000" dirty="0"/>
                    </a:p>
                  </a:txBody>
                  <a:tcPr/>
                </a:tc>
                <a:extLst>
                  <a:ext uri="{0D108BD9-81ED-4DB2-BD59-A6C34878D82A}">
                    <a16:rowId xmlns:a16="http://schemas.microsoft.com/office/drawing/2014/main" val="10000"/>
                  </a:ext>
                </a:extLst>
              </a:tr>
              <a:tr h="370840">
                <a:tc>
                  <a:txBody>
                    <a:bodyPr/>
                    <a:lstStyle/>
                    <a:p>
                      <a:pPr algn="ctr"/>
                      <a:r>
                        <a:rPr lang="en-US" altLang="zh-CN" sz="2000" dirty="0"/>
                        <a:t>Users:goku</a:t>
                      </a:r>
                      <a:endParaRPr lang="zh-CN" altLang="en-US" sz="2000" dirty="0"/>
                    </a:p>
                  </a:txBody>
                  <a:tcP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273644296"/>
              </p:ext>
            </p:extLst>
          </p:nvPr>
        </p:nvGraphicFramePr>
        <p:xfrm>
          <a:off x="4699014" y="3116495"/>
          <a:ext cx="2699312" cy="1584960"/>
        </p:xfrm>
        <a:graphic>
          <a:graphicData uri="http://schemas.openxmlformats.org/drawingml/2006/table">
            <a:tbl>
              <a:tblPr firstRow="1" bandRow="1">
                <a:tableStyleId>{5C22544A-7EE6-4342-B048-85BDC9FD1C3A}</a:tableStyleId>
              </a:tblPr>
              <a:tblGrid>
                <a:gridCol w="1604804">
                  <a:extLst>
                    <a:ext uri="{9D8B030D-6E8A-4147-A177-3AD203B41FA5}">
                      <a16:colId xmlns:a16="http://schemas.microsoft.com/office/drawing/2014/main" val="20000"/>
                    </a:ext>
                  </a:extLst>
                </a:gridCol>
                <a:gridCol w="1094508">
                  <a:extLst>
                    <a:ext uri="{9D8B030D-6E8A-4147-A177-3AD203B41FA5}">
                      <a16:colId xmlns:a16="http://schemas.microsoft.com/office/drawing/2014/main" val="20001"/>
                    </a:ext>
                  </a:extLst>
                </a:gridCol>
              </a:tblGrid>
              <a:tr h="370840">
                <a:tc>
                  <a:txBody>
                    <a:bodyPr/>
                    <a:lstStyle/>
                    <a:p>
                      <a:pPr algn="ctr"/>
                      <a:r>
                        <a:rPr lang="en-US" altLang="zh-CN" sz="2000"/>
                        <a:t>Field</a:t>
                      </a:r>
                      <a:endParaRPr lang="zh-CN" altLang="en-US" sz="2000"/>
                    </a:p>
                  </a:txBody>
                  <a:tcPr/>
                </a:tc>
                <a:tc>
                  <a:txBody>
                    <a:bodyPr/>
                    <a:lstStyle/>
                    <a:p>
                      <a:pPr algn="ctr"/>
                      <a:r>
                        <a:rPr lang="en-US" altLang="zh-CN" sz="2000"/>
                        <a:t>value</a:t>
                      </a:r>
                      <a:endParaRPr lang="zh-CN" altLang="en-US" sz="2000"/>
                    </a:p>
                  </a:txBody>
                  <a:tcPr/>
                </a:tc>
                <a:extLst>
                  <a:ext uri="{0D108BD9-81ED-4DB2-BD59-A6C34878D82A}">
                    <a16:rowId xmlns:a16="http://schemas.microsoft.com/office/drawing/2014/main" val="10000"/>
                  </a:ext>
                </a:extLst>
              </a:tr>
              <a:tr h="370840">
                <a:tc>
                  <a:txBody>
                    <a:bodyPr/>
                    <a:lstStyle/>
                    <a:p>
                      <a:pPr algn="ctr"/>
                      <a:r>
                        <a:rPr lang="en-US" altLang="zh-CN" sz="2000" dirty="0"/>
                        <a:t>powerlevel</a:t>
                      </a:r>
                      <a:endParaRPr lang="zh-CN" altLang="en-US" sz="2000" dirty="0"/>
                    </a:p>
                  </a:txBody>
                  <a:tcPr/>
                </a:tc>
                <a:tc>
                  <a:txBody>
                    <a:bodyPr/>
                    <a:lstStyle/>
                    <a:p>
                      <a:pPr algn="ctr"/>
                      <a:r>
                        <a:rPr lang="en-US" altLang="zh-CN" sz="2000"/>
                        <a:t>9000</a:t>
                      </a:r>
                      <a:endParaRPr lang="zh-CN" altLang="en-US" sz="2000"/>
                    </a:p>
                  </a:txBody>
                  <a:tcPr/>
                </a:tc>
                <a:extLst>
                  <a:ext uri="{0D108BD9-81ED-4DB2-BD59-A6C34878D82A}">
                    <a16:rowId xmlns:a16="http://schemas.microsoft.com/office/drawing/2014/main" val="10001"/>
                  </a:ext>
                </a:extLst>
              </a:tr>
              <a:tr h="370840">
                <a:tc>
                  <a:txBody>
                    <a:bodyPr/>
                    <a:lstStyle/>
                    <a:p>
                      <a:pPr algn="ctr"/>
                      <a:r>
                        <a:rPr lang="en-US" altLang="zh-CN" sz="2000"/>
                        <a:t>race</a:t>
                      </a:r>
                      <a:endParaRPr lang="zh-CN" altLang="en-US" sz="2000"/>
                    </a:p>
                  </a:txBody>
                  <a:tcPr/>
                </a:tc>
                <a:tc>
                  <a:txBody>
                    <a:bodyPr/>
                    <a:lstStyle/>
                    <a:p>
                      <a:pPr algn="ctr"/>
                      <a:r>
                        <a:rPr lang="en-US" altLang="zh-CN" sz="2000" dirty="0"/>
                        <a:t>saiyan</a:t>
                      </a:r>
                      <a:endParaRPr lang="zh-CN" altLang="en-US" sz="2000" dirty="0"/>
                    </a:p>
                  </a:txBody>
                  <a:tcPr/>
                </a:tc>
                <a:extLst>
                  <a:ext uri="{0D108BD9-81ED-4DB2-BD59-A6C34878D82A}">
                    <a16:rowId xmlns:a16="http://schemas.microsoft.com/office/drawing/2014/main" val="10002"/>
                  </a:ext>
                </a:extLst>
              </a:tr>
              <a:tr h="370840">
                <a:tc>
                  <a:txBody>
                    <a:bodyPr/>
                    <a:lstStyle/>
                    <a:p>
                      <a:pPr algn="ctr"/>
                      <a:r>
                        <a:rPr lang="en-US" altLang="zh-CN" sz="2000"/>
                        <a:t>age</a:t>
                      </a:r>
                      <a:endParaRPr lang="zh-CN" altLang="en-US" sz="2000"/>
                    </a:p>
                  </a:txBody>
                  <a:tcPr/>
                </a:tc>
                <a:tc>
                  <a:txBody>
                    <a:bodyPr/>
                    <a:lstStyle/>
                    <a:p>
                      <a:pPr algn="ctr"/>
                      <a:r>
                        <a:rPr lang="en-US" altLang="zh-CN" sz="2000" dirty="0"/>
                        <a:t>737</a:t>
                      </a:r>
                      <a:endParaRPr lang="zh-CN" altLang="en-US" sz="2000" dirty="0"/>
                    </a:p>
                  </a:txBody>
                  <a:tcPr/>
                </a:tc>
                <a:extLst>
                  <a:ext uri="{0D108BD9-81ED-4DB2-BD59-A6C34878D82A}">
                    <a16:rowId xmlns:a16="http://schemas.microsoft.com/office/drawing/2014/main" val="10003"/>
                  </a:ext>
                </a:extLst>
              </a:tr>
            </a:tbl>
          </a:graphicData>
        </a:graphic>
      </p:graphicFrame>
      <p:cxnSp>
        <p:nvCxnSpPr>
          <p:cNvPr id="7" name="直接箭头连接符 6"/>
          <p:cNvCxnSpPr/>
          <p:nvPr/>
        </p:nvCxnSpPr>
        <p:spPr>
          <a:xfrm flipV="1">
            <a:off x="2951018" y="3803066"/>
            <a:ext cx="1787237" cy="41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38200" y="4943140"/>
            <a:ext cx="10397836" cy="156966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是用户标识“</a:t>
            </a:r>
            <a:r>
              <a:rPr lang="en-US" altLang="zh-CN" sz="2400" dirty="0">
                <a:latin typeface="微软雅黑" panose="020B0503020204020204" pitchFamily="34" charset="-122"/>
                <a:ea typeface="微软雅黑" panose="020B0503020204020204" pitchFamily="34" charset="-122"/>
              </a:rPr>
              <a:t>Users:goku</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value</a:t>
            </a:r>
            <a:r>
              <a:rPr lang="zh-CN" altLang="en-US" sz="2400" dirty="0">
                <a:latin typeface="微软雅黑" panose="020B0503020204020204" pitchFamily="34" charset="-122"/>
                <a:ea typeface="微软雅黑" panose="020B0503020204020204" pitchFamily="34" charset="-122"/>
              </a:rPr>
              <a:t>是一个</a:t>
            </a:r>
            <a:r>
              <a:rPr lang="en-US" altLang="zh-CN" sz="2400" dirty="0">
                <a:solidFill>
                  <a:srgbClr val="FF0000"/>
                </a:solidFill>
                <a:latin typeface="微软雅黑" panose="020B0503020204020204" pitchFamily="34" charset="-122"/>
                <a:ea typeface="微软雅黑" panose="020B0503020204020204" pitchFamily="34" charset="-122"/>
              </a:rPr>
              <a:t>Map</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Map</a:t>
            </a:r>
            <a:r>
              <a:rPr lang="zh-CN" altLang="en-US" sz="2400" dirty="0">
                <a:solidFill>
                  <a:srgbClr val="FF0000"/>
                </a:solidFill>
                <a:latin typeface="微软雅黑" panose="020B0503020204020204" pitchFamily="34" charset="-122"/>
                <a:ea typeface="微软雅黑" panose="020B0503020204020204" pitchFamily="34" charset="-122"/>
              </a:rPr>
              <a:t>的</a:t>
            </a:r>
            <a:r>
              <a:rPr lang="en-US" altLang="zh-CN" sz="2400" dirty="0">
                <a:solidFill>
                  <a:srgbClr val="FF0000"/>
                </a:solidFill>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称为</a:t>
            </a:r>
            <a:r>
              <a:rPr lang="en-US" altLang="zh-CN" sz="2400" dirty="0">
                <a:latin typeface="微软雅黑" panose="020B0503020204020204" pitchFamily="34" charset="-122"/>
                <a:ea typeface="微软雅黑" panose="020B0503020204020204" pitchFamily="34" charset="-122"/>
              </a:rPr>
              <a:t>field </a:t>
            </a:r>
            <a:r>
              <a:rPr lang="zh-CN" altLang="en-US" sz="2400" dirty="0">
                <a:latin typeface="微软雅黑" panose="020B0503020204020204" pitchFamily="34" charset="-122"/>
                <a:ea typeface="微软雅黑" panose="020B0503020204020204" pitchFamily="34" charset="-122"/>
              </a:rPr>
              <a:t>）是成员的</a:t>
            </a:r>
            <a:r>
              <a:rPr lang="zh-CN" altLang="en-US" sz="2400" dirty="0">
                <a:solidFill>
                  <a:srgbClr val="FF0000"/>
                </a:solidFill>
                <a:latin typeface="微软雅黑" panose="020B0503020204020204" pitchFamily="34" charset="-122"/>
                <a:ea typeface="微软雅黑" panose="020B0503020204020204" pitchFamily="34" charset="-122"/>
              </a:rPr>
              <a:t>属性名</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Map</a:t>
            </a:r>
            <a:r>
              <a:rPr lang="zh-CN" altLang="en-US" sz="2400" dirty="0">
                <a:solidFill>
                  <a:srgbClr val="FF0000"/>
                </a:solidFill>
                <a:latin typeface="微软雅黑" panose="020B0503020204020204" pitchFamily="34" charset="-122"/>
                <a:ea typeface="微软雅黑" panose="020B0503020204020204" pitchFamily="34" charset="-122"/>
              </a:rPr>
              <a:t>的</a:t>
            </a:r>
            <a:r>
              <a:rPr lang="en-US" altLang="zh-CN" sz="2400" dirty="0">
                <a:solidFill>
                  <a:srgbClr val="FF0000"/>
                </a:solidFill>
                <a:latin typeface="微软雅黑" panose="020B0503020204020204" pitchFamily="34" charset="-122"/>
                <a:ea typeface="微软雅黑" panose="020B0503020204020204" pitchFamily="34" charset="-122"/>
              </a:rPr>
              <a:t>value     </a:t>
            </a:r>
            <a:r>
              <a:rPr lang="zh-CN" altLang="en-US" sz="2400" dirty="0">
                <a:latin typeface="微软雅黑" panose="020B0503020204020204" pitchFamily="34" charset="-122"/>
                <a:ea typeface="微软雅黑" panose="020B0503020204020204" pitchFamily="34" charset="-122"/>
              </a:rPr>
              <a:t>是                         </a:t>
            </a:r>
            <a:r>
              <a:rPr lang="zh-CN" altLang="en-US" sz="2400" dirty="0">
                <a:solidFill>
                  <a:srgbClr val="FF0000"/>
                </a:solidFill>
                <a:latin typeface="微软雅黑" panose="020B0503020204020204" pitchFamily="34" charset="-122"/>
                <a:ea typeface="微软雅黑" panose="020B0503020204020204" pitchFamily="34" charset="-122"/>
              </a:rPr>
              <a:t>属性值</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可通过“</a:t>
            </a:r>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用户标识</a:t>
            </a:r>
            <a:r>
              <a:rPr lang="en-US" altLang="zh-CN" sz="2400" dirty="0">
                <a:latin typeface="微软雅黑" panose="020B0503020204020204" pitchFamily="34" charset="-122"/>
                <a:ea typeface="微软雅黑" panose="020B0503020204020204" pitchFamily="34" charset="-122"/>
              </a:rPr>
              <a:t>)+field(</a:t>
            </a:r>
            <a:r>
              <a:rPr lang="zh-CN" altLang="en-US" sz="2400" dirty="0">
                <a:latin typeface="微软雅黑" panose="020B0503020204020204" pitchFamily="34" charset="-122"/>
                <a:ea typeface="微软雅黑" panose="020B0503020204020204" pitchFamily="34" charset="-122"/>
              </a:rPr>
              <a:t>属性标签</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操作对应属性数据。</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1373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4644291"/>
          </a:xfrm>
        </p:spPr>
        <p:txBody>
          <a:bodyPr>
            <a:noAutofit/>
          </a:bodyPr>
          <a:lstStyle/>
          <a:p>
            <a:r>
              <a:rPr lang="en-US" altLang="zh-CN" sz="2400" b="1" dirty="0"/>
              <a:t>Hash</a:t>
            </a:r>
            <a:r>
              <a:rPr lang="zh-CN" altLang="en-US" sz="2400" b="1" dirty="0"/>
              <a:t>类型</a:t>
            </a:r>
            <a:endParaRPr lang="en-US" altLang="zh-CN" sz="2400" b="1" dirty="0"/>
          </a:p>
          <a:p>
            <a:r>
              <a:rPr lang="zh-CN" altLang="en-US" sz="2400" dirty="0">
                <a:solidFill>
                  <a:srgbClr val="3366FF"/>
                </a:solidFill>
              </a:rPr>
              <a:t>常用命令：</a:t>
            </a:r>
            <a:r>
              <a:rPr lang="en-US" altLang="zh-CN" sz="2400" dirty="0">
                <a:solidFill>
                  <a:srgbClr val="3366FF"/>
                </a:solidFill>
              </a:rPr>
              <a:t>hget/hset/hgetall</a:t>
            </a:r>
            <a:r>
              <a:rPr lang="zh-CN" altLang="en-US" sz="2400" dirty="0">
                <a:solidFill>
                  <a:srgbClr val="3366FF"/>
                </a:solidFill>
              </a:rPr>
              <a:t>等</a:t>
            </a:r>
            <a:endParaRPr lang="en-US" altLang="zh-CN" sz="2400" dirty="0">
              <a:solidFill>
                <a:srgbClr val="3366FF"/>
              </a:solidFill>
            </a:endParaRPr>
          </a:p>
          <a:p>
            <a:pPr>
              <a:spcBef>
                <a:spcPts val="0"/>
              </a:spcBef>
            </a:pPr>
            <a:endParaRPr lang="en-US" altLang="zh-CN" sz="2400" dirty="0"/>
          </a:p>
          <a:p>
            <a:pPr>
              <a:spcBef>
                <a:spcPts val="0"/>
              </a:spcBef>
            </a:pPr>
            <a:r>
              <a:rPr lang="zh-CN" altLang="en-US" sz="2400" dirty="0"/>
              <a:t>例：想通过不同的关键字去查询相同的值，如通过电子邮件（当用户开始登录时）去获取用户的具体信息，或者通过用户</a:t>
            </a:r>
            <a:r>
              <a:rPr lang="en-US" altLang="zh-CN" sz="2400" dirty="0"/>
              <a:t>id</a:t>
            </a:r>
            <a:r>
              <a:rPr lang="zh-CN" altLang="en-US" sz="2400" dirty="0"/>
              <a:t>（在用户登录后）去获取。</a:t>
            </a:r>
            <a:endParaRPr lang="en-US" altLang="zh-CN" sz="2400" dirty="0"/>
          </a:p>
          <a:p>
            <a:pPr>
              <a:spcBef>
                <a:spcPts val="0"/>
              </a:spcBef>
            </a:pPr>
            <a:r>
              <a:rPr lang="zh-CN" altLang="en-US" sz="2400" b="1" dirty="0"/>
              <a:t>低效方法：</a:t>
            </a:r>
            <a:r>
              <a:rPr lang="zh-CN" altLang="en-US" sz="2400" dirty="0"/>
              <a:t>将用户对象分别放置到两个字符串值里。</a:t>
            </a:r>
            <a:endParaRPr lang="en-US" altLang="zh-CN" sz="2400" dirty="0"/>
          </a:p>
          <a:p>
            <a:r>
              <a:rPr lang="en-US" altLang="zh-CN" sz="2400" dirty="0"/>
              <a:t>set users:leto@dune.gov "{id: 9001, email: 'leto@dune.gov', ...}“</a:t>
            </a:r>
          </a:p>
          <a:p>
            <a:r>
              <a:rPr lang="en-US" altLang="zh-CN" sz="2400" dirty="0"/>
              <a:t>set users:9001 "{id: 9001, email: 'leto@dune.gov', ...}“</a:t>
            </a:r>
          </a:p>
          <a:p>
            <a:r>
              <a:rPr lang="zh-CN" altLang="en-US" sz="2400" b="1" dirty="0"/>
              <a:t>问题：</a:t>
            </a:r>
            <a:r>
              <a:rPr lang="zh-CN" altLang="en-US" sz="2400" dirty="0"/>
              <a:t>会产生两倍数量的内存开销，且为数据管理带来麻烦。</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
        <p:nvSpPr>
          <p:cNvPr id="5" name="矩形 4">
            <a:extLst>
              <a:ext uri="{FF2B5EF4-FFF2-40B4-BE49-F238E27FC236}">
                <a16:creationId xmlns:a16="http://schemas.microsoft.com/office/drawing/2014/main" id="{D55AEC1E-4241-4E18-AE38-C080B68C9C3C}"/>
              </a:ext>
            </a:extLst>
          </p:cNvPr>
          <p:cNvSpPr/>
          <p:nvPr/>
        </p:nvSpPr>
        <p:spPr>
          <a:xfrm>
            <a:off x="838200" y="6326799"/>
            <a:ext cx="6096000" cy="276999"/>
          </a:xfrm>
          <a:prstGeom prst="rect">
            <a:avLst/>
          </a:prstGeom>
        </p:spPr>
        <p:txBody>
          <a:bodyPr>
            <a:spAutoFit/>
          </a:bodyPr>
          <a:lstStyle/>
          <a:p>
            <a:r>
              <a:rPr lang="zh-CN" altLang="en-US" sz="1200" dirty="0">
                <a:solidFill>
                  <a:schemeClr val="bg1">
                    <a:lumMod val="85000"/>
                  </a:schemeClr>
                </a:solidFill>
              </a:rPr>
              <a:t>参考文献：</a:t>
            </a:r>
            <a:r>
              <a:rPr lang="en-US" altLang="zh-CN" sz="1200" dirty="0">
                <a:solidFill>
                  <a:schemeClr val="bg1">
                    <a:lumMod val="85000"/>
                  </a:schemeClr>
                </a:solidFill>
              </a:rPr>
              <a:t>https://www.cnblogs.com/cblogs/p/9720372.html</a:t>
            </a:r>
            <a:endParaRPr lang="zh-CN" altLang="en-US" sz="1200" dirty="0">
              <a:solidFill>
                <a:schemeClr val="bg1">
                  <a:lumMod val="85000"/>
                </a:schemeClr>
              </a:solidFill>
            </a:endParaRPr>
          </a:p>
        </p:txBody>
      </p:sp>
    </p:spTree>
    <p:extLst>
      <p:ext uri="{BB962C8B-B14F-4D97-AF65-F5344CB8AC3E}">
        <p14:creationId xmlns:p14="http://schemas.microsoft.com/office/powerpoint/2010/main" val="38003296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pPr>
              <a:spcBef>
                <a:spcPts val="0"/>
              </a:spcBef>
            </a:pPr>
            <a:r>
              <a:rPr lang="en-US" altLang="zh-CN" sz="2400" b="1" dirty="0"/>
              <a:t>Hash</a:t>
            </a:r>
            <a:r>
              <a:rPr lang="zh-CN" altLang="en-US" sz="2400" b="1" dirty="0"/>
              <a:t>类型</a:t>
            </a:r>
            <a:endParaRPr lang="en-US" altLang="zh-CN" sz="2400" b="1" dirty="0"/>
          </a:p>
          <a:p>
            <a:pPr>
              <a:spcBef>
                <a:spcPts val="0"/>
              </a:spcBef>
            </a:pPr>
            <a:r>
              <a:rPr lang="zh-CN" altLang="en-US" sz="2400" dirty="0">
                <a:solidFill>
                  <a:srgbClr val="0000FF"/>
                </a:solidFill>
              </a:rPr>
              <a:t>常用命令：</a:t>
            </a:r>
            <a:r>
              <a:rPr lang="en-US" altLang="zh-CN" sz="2400" dirty="0">
                <a:solidFill>
                  <a:srgbClr val="0000FF"/>
                </a:solidFill>
              </a:rPr>
              <a:t>hget/hset/hgetall</a:t>
            </a:r>
            <a:r>
              <a:rPr lang="zh-CN" altLang="en-US" sz="2400" dirty="0">
                <a:solidFill>
                  <a:srgbClr val="0000FF"/>
                </a:solidFill>
              </a:rPr>
              <a:t>等</a:t>
            </a:r>
            <a:endParaRPr lang="en-US" altLang="zh-CN" sz="2400" dirty="0">
              <a:solidFill>
                <a:srgbClr val="0000FF"/>
              </a:solidFill>
            </a:endParaRPr>
          </a:p>
          <a:p>
            <a:pPr>
              <a:spcBef>
                <a:spcPts val="0"/>
              </a:spcBef>
            </a:pPr>
            <a:r>
              <a:rPr lang="en-US" altLang="zh-CN" sz="2400" dirty="0"/>
              <a:t>Hash</a:t>
            </a:r>
            <a:r>
              <a:rPr lang="zh-CN" altLang="en-US" sz="2400" dirty="0"/>
              <a:t>类型方案：</a:t>
            </a:r>
            <a:r>
              <a:rPr lang="en-US" altLang="zh-CN" sz="2400" dirty="0"/>
              <a:t>Hash</a:t>
            </a:r>
            <a:r>
              <a:rPr lang="zh-CN" altLang="en-US" sz="2400" dirty="0"/>
              <a:t>作为</a:t>
            </a:r>
            <a:r>
              <a:rPr lang="zh-CN" altLang="en-US" sz="2400" dirty="0">
                <a:solidFill>
                  <a:srgbClr val="FF0000"/>
                </a:solidFill>
              </a:rPr>
              <a:t>二级索引</a:t>
            </a:r>
            <a:r>
              <a:rPr lang="zh-CN" altLang="en-US" sz="2400" dirty="0"/>
              <a:t>，上述例子中用户信息有两种查找方式</a:t>
            </a:r>
            <a:r>
              <a:rPr lang="en-US" altLang="zh-CN" sz="2400" dirty="0"/>
              <a:t>——</a:t>
            </a:r>
            <a:r>
              <a:rPr lang="zh-CN" altLang="en-US" sz="2400" dirty="0"/>
              <a:t>邮件和用户</a:t>
            </a:r>
            <a:r>
              <a:rPr lang="en-US" altLang="zh-CN" sz="2400" dirty="0"/>
              <a:t>id</a:t>
            </a:r>
          </a:p>
          <a:p>
            <a:pPr>
              <a:spcBef>
                <a:spcPts val="0"/>
              </a:spcBef>
            </a:pPr>
            <a:r>
              <a:rPr lang="en-US" altLang="zh-CN" sz="2400" dirty="0"/>
              <a:t>       </a:t>
            </a:r>
            <a:r>
              <a:rPr lang="en-US" altLang="zh-CN" sz="2400" dirty="0">
                <a:solidFill>
                  <a:srgbClr val="FF0000"/>
                </a:solidFill>
              </a:rPr>
              <a:t>set users:9001  </a:t>
            </a:r>
            <a:r>
              <a:rPr lang="zh-CN" altLang="en-US" sz="2400" dirty="0"/>
              <a:t>“</a:t>
            </a:r>
            <a:r>
              <a:rPr lang="en-US" altLang="zh-CN" sz="2400" dirty="0"/>
              <a:t>{id:9001,email:leto@dune.gov}</a:t>
            </a:r>
            <a:r>
              <a:rPr lang="zh-CN" altLang="en-US" sz="2400" dirty="0"/>
              <a:t>”</a:t>
            </a:r>
            <a:r>
              <a:rPr lang="en-US" altLang="zh-CN" sz="2400" dirty="0">
                <a:solidFill>
                  <a:srgbClr val="0000FF"/>
                </a:solidFill>
              </a:rPr>
              <a:t>//</a:t>
            </a:r>
            <a:r>
              <a:rPr lang="zh-CN" altLang="en-US" sz="2400" dirty="0">
                <a:solidFill>
                  <a:srgbClr val="0000FF"/>
                </a:solidFill>
              </a:rPr>
              <a:t>或者</a:t>
            </a:r>
            <a:endParaRPr lang="en-US" altLang="zh-CN" sz="2400" dirty="0">
              <a:solidFill>
                <a:srgbClr val="0000FF"/>
              </a:solidFill>
            </a:endParaRPr>
          </a:p>
          <a:p>
            <a:pPr>
              <a:spcBef>
                <a:spcPts val="0"/>
              </a:spcBef>
            </a:pPr>
            <a:r>
              <a:rPr lang="en-US" altLang="zh-CN" sz="2400" dirty="0"/>
              <a:t>       hset users:</a:t>
            </a:r>
            <a:r>
              <a:rPr lang="en-US" altLang="zh-CN" sz="2400" dirty="0">
                <a:solidFill>
                  <a:srgbClr val="FF0000"/>
                </a:solidFill>
              </a:rPr>
              <a:t>lookup:</a:t>
            </a:r>
            <a:r>
              <a:rPr lang="en-US" altLang="zh-CN" sz="2400" dirty="0"/>
              <a:t>email leto@dune.gov  9001</a:t>
            </a:r>
          </a:p>
          <a:p>
            <a:pPr>
              <a:spcBef>
                <a:spcPts val="0"/>
              </a:spcBef>
            </a:pPr>
            <a:r>
              <a:rPr lang="zh-CN" altLang="en-US" sz="2400" dirty="0"/>
              <a:t>要通过</a:t>
            </a:r>
            <a:r>
              <a:rPr lang="en-US" altLang="zh-CN" sz="2400" dirty="0"/>
              <a:t>id</a:t>
            </a:r>
            <a:r>
              <a:rPr lang="zh-CN" altLang="en-US" sz="2400" dirty="0"/>
              <a:t>来获取用户信息，可以使用普通的</a:t>
            </a:r>
            <a:r>
              <a:rPr lang="en-US" altLang="zh-CN" sz="2400" dirty="0"/>
              <a:t>get</a:t>
            </a:r>
            <a:r>
              <a:rPr lang="zh-CN" altLang="en-US" sz="2400" dirty="0"/>
              <a:t>命令：</a:t>
            </a:r>
            <a:endParaRPr lang="en-US" altLang="zh-CN" sz="2400" dirty="0"/>
          </a:p>
          <a:p>
            <a:pPr>
              <a:spcBef>
                <a:spcPts val="0"/>
              </a:spcBef>
            </a:pPr>
            <a:r>
              <a:rPr lang="en-US" altLang="zh-CN" sz="2400" dirty="0"/>
              <a:t>      get users:9001</a:t>
            </a:r>
          </a:p>
          <a:p>
            <a:pPr>
              <a:spcBef>
                <a:spcPts val="0"/>
              </a:spcBef>
            </a:pPr>
            <a:r>
              <a:rPr lang="zh-CN" altLang="en-US" sz="2400" dirty="0"/>
              <a:t>如果想通过电子邮箱来获取用户信息，可以</a:t>
            </a:r>
            <a:r>
              <a:rPr lang="zh-CN" altLang="en-US" sz="2400" dirty="0">
                <a:solidFill>
                  <a:srgbClr val="FF0000"/>
                </a:solidFill>
              </a:rPr>
              <a:t>使用</a:t>
            </a:r>
            <a:r>
              <a:rPr lang="en-US" altLang="zh-CN" sz="2400" dirty="0">
                <a:solidFill>
                  <a:srgbClr val="FF0000"/>
                </a:solidFill>
              </a:rPr>
              <a:t>hget</a:t>
            </a:r>
            <a:r>
              <a:rPr lang="zh-CN" altLang="en-US" sz="2400" dirty="0">
                <a:solidFill>
                  <a:srgbClr val="FF0000"/>
                </a:solidFill>
              </a:rPr>
              <a:t>命令再配合使用</a:t>
            </a:r>
            <a:r>
              <a:rPr lang="en-US" altLang="zh-CN" sz="2400" dirty="0">
                <a:solidFill>
                  <a:srgbClr val="FF0000"/>
                </a:solidFill>
              </a:rPr>
              <a:t>get</a:t>
            </a:r>
            <a:r>
              <a:rPr lang="zh-CN" altLang="en-US" sz="2400" dirty="0"/>
              <a:t>命令</a:t>
            </a:r>
            <a:endParaRPr lang="en-US" altLang="zh-CN" sz="2400" dirty="0"/>
          </a:p>
          <a:p>
            <a:pPr>
              <a:spcBef>
                <a:spcPts val="0"/>
              </a:spcBef>
            </a:pPr>
            <a:r>
              <a:rPr lang="en-US" altLang="zh-CN" sz="2400" dirty="0"/>
              <a:t>       id=redis.hget(‘users:</a:t>
            </a:r>
            <a:r>
              <a:rPr lang="en-US" altLang="zh-CN" sz="2400" dirty="0">
                <a:solidFill>
                  <a:srgbClr val="FF0000"/>
                </a:solidFill>
              </a:rPr>
              <a:t>lookup:</a:t>
            </a:r>
            <a:r>
              <a:rPr lang="en-US" altLang="zh-CN" sz="2400" dirty="0"/>
              <a:t>email’,’</a:t>
            </a:r>
            <a:r>
              <a:rPr lang="zh-CN" altLang="en-US" sz="2400" dirty="0"/>
              <a:t>‘</a:t>
            </a:r>
            <a:r>
              <a:rPr lang="en-US" altLang="zh-CN" sz="2400" dirty="0"/>
              <a:t>leto@dune.gov</a:t>
            </a:r>
            <a:r>
              <a:rPr lang="zh-CN" altLang="en-US" sz="2400" dirty="0"/>
              <a:t>’</a:t>
            </a:r>
            <a:r>
              <a:rPr lang="en-US" altLang="zh-CN" sz="2400" dirty="0"/>
              <a:t>)</a:t>
            </a:r>
          </a:p>
          <a:p>
            <a:pPr>
              <a:spcBef>
                <a:spcPts val="0"/>
              </a:spcBef>
            </a:pPr>
            <a:r>
              <a:rPr lang="en-US" altLang="zh-CN" sz="2400" dirty="0"/>
              <a:t>       user=redis.get(“users:=#{id}”)</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sp>
        <p:nvSpPr>
          <p:cNvPr id="9" name="矩形 8">
            <a:extLst>
              <a:ext uri="{FF2B5EF4-FFF2-40B4-BE49-F238E27FC236}">
                <a16:creationId xmlns:a16="http://schemas.microsoft.com/office/drawing/2014/main" id="{504E7675-AA97-46E0-939B-428CBFE812B2}"/>
              </a:ext>
            </a:extLst>
          </p:cNvPr>
          <p:cNvSpPr/>
          <p:nvPr/>
        </p:nvSpPr>
        <p:spPr>
          <a:xfrm>
            <a:off x="838200" y="6419078"/>
            <a:ext cx="6096000" cy="276999"/>
          </a:xfrm>
          <a:prstGeom prst="rect">
            <a:avLst/>
          </a:prstGeom>
        </p:spPr>
        <p:txBody>
          <a:bodyPr>
            <a:spAutoFit/>
          </a:bodyPr>
          <a:lstStyle/>
          <a:p>
            <a:r>
              <a:rPr lang="zh-CN" altLang="en-US" sz="1200" dirty="0">
                <a:solidFill>
                  <a:schemeClr val="bg1">
                    <a:lumMod val="85000"/>
                  </a:schemeClr>
                </a:solidFill>
              </a:rPr>
              <a:t>参考文献：</a:t>
            </a:r>
            <a:r>
              <a:rPr lang="en-US" altLang="zh-CN" sz="1200" dirty="0">
                <a:solidFill>
                  <a:schemeClr val="bg1">
                    <a:lumMod val="85000"/>
                  </a:schemeClr>
                </a:solidFill>
              </a:rPr>
              <a:t>https://www.cnblogs.com/cblogs/p/9720372.html</a:t>
            </a:r>
            <a:endParaRPr lang="zh-CN" altLang="en-US" sz="1200" dirty="0">
              <a:solidFill>
                <a:schemeClr val="bg1">
                  <a:lumMod val="85000"/>
                </a:schemeClr>
              </a:solidFill>
            </a:endParaRPr>
          </a:p>
        </p:txBody>
      </p:sp>
    </p:spTree>
    <p:extLst>
      <p:ext uri="{BB962C8B-B14F-4D97-AF65-F5344CB8AC3E}">
        <p14:creationId xmlns:p14="http://schemas.microsoft.com/office/powerpoint/2010/main" val="3707623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dirty="0"/>
              <a:t>Hash</a:t>
            </a:r>
            <a:r>
              <a:rPr lang="zh-CN" altLang="en-US" sz="2400" dirty="0"/>
              <a:t>类型其他指令</a:t>
            </a:r>
            <a:endParaRPr lang="en-US" altLang="zh-CN" sz="2400" dirty="0"/>
          </a:p>
          <a:p>
            <a:r>
              <a:rPr lang="zh-CN" altLang="en-US" sz="2400" dirty="0">
                <a:solidFill>
                  <a:srgbClr val="00B0F0"/>
                </a:solidFill>
              </a:rPr>
              <a:t>同时设置或获取多个域（所有域）的值</a:t>
            </a:r>
            <a:endParaRPr lang="en-US" altLang="zh-CN" sz="2400" dirty="0">
              <a:solidFill>
                <a:srgbClr val="00B0F0"/>
              </a:solidFill>
            </a:endParaRPr>
          </a:p>
          <a:p>
            <a:r>
              <a:rPr lang="en-US" altLang="zh-CN" sz="2400" dirty="0"/>
              <a:t>hmset users:goku race saiyan age 37</a:t>
            </a:r>
          </a:p>
          <a:p>
            <a:r>
              <a:rPr lang="en-US" altLang="zh-CN" sz="2400" dirty="0"/>
              <a:t>hmget users:goku race powerlevel</a:t>
            </a:r>
          </a:p>
          <a:p>
            <a:r>
              <a:rPr lang="en-US" altLang="zh-CN" sz="2400" dirty="0"/>
              <a:t>hgetall users:goku  </a:t>
            </a:r>
            <a:r>
              <a:rPr lang="en-US" altLang="zh-CN" sz="2400" dirty="0">
                <a:solidFill>
                  <a:srgbClr val="00B0F0"/>
                </a:solidFill>
              </a:rPr>
              <a:t>//</a:t>
            </a:r>
            <a:r>
              <a:rPr lang="zh-CN" altLang="en-US" sz="2400" dirty="0">
                <a:solidFill>
                  <a:srgbClr val="00B0F0"/>
                </a:solidFill>
              </a:rPr>
              <a:t>获取所有的域和值</a:t>
            </a:r>
            <a:endParaRPr lang="en-US" altLang="zh-CN" sz="2400" dirty="0">
              <a:solidFill>
                <a:srgbClr val="00B0F0"/>
              </a:solidFill>
            </a:endParaRPr>
          </a:p>
          <a:p>
            <a:r>
              <a:rPr lang="en-US" altLang="zh-CN" sz="2400" dirty="0"/>
              <a:t>hkeys users:goku  </a:t>
            </a:r>
            <a:r>
              <a:rPr lang="en-US" altLang="zh-CN" sz="2400" dirty="0">
                <a:solidFill>
                  <a:srgbClr val="00B0F0"/>
                </a:solidFill>
              </a:rPr>
              <a:t>//</a:t>
            </a:r>
            <a:r>
              <a:rPr lang="zh-CN" altLang="en-US" sz="2400" dirty="0">
                <a:solidFill>
                  <a:srgbClr val="00B0F0"/>
                </a:solidFill>
              </a:rPr>
              <a:t>列出所有域</a:t>
            </a:r>
            <a:endParaRPr lang="en-US" altLang="zh-CN" sz="2400" dirty="0">
              <a:solidFill>
                <a:srgbClr val="00B0F0"/>
              </a:solidFill>
            </a:endParaRPr>
          </a:p>
          <a:p>
            <a:r>
              <a:rPr lang="en-US" altLang="zh-CN" sz="2400" dirty="0"/>
              <a:t>hdel users:goku age   </a:t>
            </a:r>
            <a:r>
              <a:rPr lang="en-US" altLang="zh-CN" sz="2400" dirty="0">
                <a:solidFill>
                  <a:srgbClr val="00B0F0"/>
                </a:solidFill>
              </a:rPr>
              <a:t>//</a:t>
            </a:r>
            <a:r>
              <a:rPr lang="zh-CN" altLang="en-US" sz="2400" dirty="0">
                <a:solidFill>
                  <a:srgbClr val="00B0F0"/>
                </a:solidFill>
              </a:rPr>
              <a:t>删除指定域</a:t>
            </a:r>
            <a:endParaRPr lang="en-US" altLang="zh-CN" sz="2400" dirty="0">
              <a:solidFill>
                <a:srgbClr val="00B0F0"/>
              </a:solidFill>
            </a:endParaRPr>
          </a:p>
          <a:p>
            <a:endParaRPr lang="en-US" altLang="zh-CN" sz="2400" dirty="0"/>
          </a:p>
          <a:p>
            <a:r>
              <a:rPr lang="en-US" altLang="zh-CN" sz="2400" b="1" dirty="0"/>
              <a:t>Hash</a:t>
            </a:r>
            <a:r>
              <a:rPr lang="zh-CN" altLang="en-US" sz="2400" b="1" dirty="0"/>
              <a:t>类型的好处：</a:t>
            </a:r>
            <a:r>
              <a:rPr lang="zh-CN" altLang="en-US" sz="2400" dirty="0">
                <a:solidFill>
                  <a:srgbClr val="FF0000"/>
                </a:solidFill>
              </a:rPr>
              <a:t>使用哈希结构中的域作为二级索引</a:t>
            </a:r>
            <a:r>
              <a:rPr lang="zh-CN" altLang="en-US" sz="2400" dirty="0"/>
              <a:t>查找信息更加灵活方便，保持代码和</a:t>
            </a:r>
            <a:r>
              <a:rPr lang="en-US" altLang="zh-CN" sz="2400" dirty="0"/>
              <a:t>API</a:t>
            </a:r>
            <a:r>
              <a:rPr lang="zh-CN" altLang="en-US" sz="2400" dirty="0"/>
              <a:t>的整洁简单，避免数据的冗余存放。</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445667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dirty="0"/>
              <a:t>HashMap</a:t>
            </a:r>
            <a:r>
              <a:rPr lang="zh-CN" altLang="en-US" sz="2400" dirty="0"/>
              <a:t>有两种实现方式：</a:t>
            </a:r>
            <a:endParaRPr lang="en-US" altLang="zh-CN" sz="2400" dirty="0"/>
          </a:p>
          <a:p>
            <a:r>
              <a:rPr lang="en-US" altLang="zh-CN" sz="2400" dirty="0"/>
              <a:t>1</a:t>
            </a:r>
            <a:r>
              <a:rPr lang="zh-CN" altLang="en-US" sz="2400" dirty="0"/>
              <a:t>）当</a:t>
            </a:r>
            <a:r>
              <a:rPr lang="en-US" altLang="zh-CN" sz="2400" dirty="0"/>
              <a:t>HashMap</a:t>
            </a:r>
            <a:r>
              <a:rPr lang="zh-CN" altLang="en-US" sz="2400" dirty="0"/>
              <a:t>的成员比较少时，</a:t>
            </a:r>
            <a:r>
              <a:rPr lang="zh-CN" altLang="en-US" sz="2400" dirty="0">
                <a:solidFill>
                  <a:srgbClr val="FF0000"/>
                </a:solidFill>
              </a:rPr>
              <a:t>还是尽量节省内存，</a:t>
            </a:r>
            <a:r>
              <a:rPr lang="zh-CN" altLang="en-US" sz="2400" dirty="0"/>
              <a:t>采用</a:t>
            </a:r>
            <a:r>
              <a:rPr lang="zh-CN" altLang="en-US" sz="2400" dirty="0">
                <a:solidFill>
                  <a:srgbClr val="FF0000"/>
                </a:solidFill>
              </a:rPr>
              <a:t>类似一维数组的方式</a:t>
            </a:r>
            <a:r>
              <a:rPr lang="zh-CN" altLang="en-US" sz="2400" dirty="0"/>
              <a:t>紧凑存储，不真正采用</a:t>
            </a:r>
            <a:r>
              <a:rPr lang="en-US" altLang="zh-CN" sz="2400" dirty="0"/>
              <a:t>HashMap</a:t>
            </a:r>
            <a:r>
              <a:rPr lang="zh-CN" altLang="en-US" sz="2400" dirty="0"/>
              <a:t>结构，此时</a:t>
            </a:r>
            <a:r>
              <a:rPr lang="en-US" altLang="zh-CN" sz="2400" dirty="0"/>
              <a:t>value</a:t>
            </a:r>
            <a:r>
              <a:rPr lang="zh-CN" altLang="en-US" sz="2400" dirty="0"/>
              <a:t>的</a:t>
            </a:r>
            <a:r>
              <a:rPr lang="en-US" altLang="zh-CN" sz="2400" dirty="0"/>
              <a:t>encoding</a:t>
            </a:r>
            <a:r>
              <a:rPr lang="zh-CN" altLang="en-US" sz="2400" dirty="0"/>
              <a:t>字段为</a:t>
            </a:r>
            <a:r>
              <a:rPr lang="en-US" altLang="zh-CN" sz="2400" dirty="0"/>
              <a:t>zipmap</a:t>
            </a:r>
            <a:r>
              <a:rPr lang="zh-CN" altLang="en-US" sz="2400" dirty="0"/>
              <a:t>；</a:t>
            </a:r>
            <a:endParaRPr lang="en-US" altLang="zh-CN" sz="2400" dirty="0"/>
          </a:p>
          <a:p>
            <a:r>
              <a:rPr lang="en-US" altLang="zh-CN" sz="2400" dirty="0"/>
              <a:t>2</a:t>
            </a:r>
            <a:r>
              <a:rPr lang="zh-CN" altLang="en-US" sz="2400" dirty="0"/>
              <a:t>）当成员数量增多时，自动转成</a:t>
            </a:r>
            <a:r>
              <a:rPr lang="zh-CN" altLang="en-US" sz="2400" dirty="0">
                <a:solidFill>
                  <a:srgbClr val="FF0000"/>
                </a:solidFill>
              </a:rPr>
              <a:t>真正的</a:t>
            </a:r>
            <a:r>
              <a:rPr lang="en-US" altLang="zh-CN" sz="2400" dirty="0">
                <a:solidFill>
                  <a:srgbClr val="FF0000"/>
                </a:solidFill>
              </a:rPr>
              <a:t>HashMap</a:t>
            </a:r>
            <a:r>
              <a:rPr lang="zh-CN" altLang="en-US" sz="2400" dirty="0"/>
              <a:t>，此时</a:t>
            </a:r>
            <a:r>
              <a:rPr lang="en-US" altLang="zh-CN" sz="2400" dirty="0"/>
              <a:t>encoding</a:t>
            </a:r>
            <a:r>
              <a:rPr lang="zh-CN" altLang="en-US" sz="2400" dirty="0"/>
              <a:t>字段为</a:t>
            </a:r>
            <a:r>
              <a:rPr lang="en-US" altLang="zh-CN" sz="2400" dirty="0">
                <a:solidFill>
                  <a:srgbClr val="FF0000"/>
                </a:solidFill>
              </a:rPr>
              <a:t>ht</a:t>
            </a:r>
            <a:r>
              <a:rPr lang="zh-CN" altLang="en-US" sz="2400" dirty="0"/>
              <a:t>。</a:t>
            </a:r>
          </a:p>
          <a:p>
            <a:endParaRPr lang="en-US" altLang="zh-CN" sz="2400" dirty="0"/>
          </a:p>
          <a:p>
            <a:r>
              <a:rPr lang="en-US" altLang="zh-CN" sz="2400" dirty="0">
                <a:solidFill>
                  <a:srgbClr val="3366FF"/>
                </a:solidFill>
              </a:rPr>
              <a:t>Hashmap</a:t>
            </a:r>
            <a:r>
              <a:rPr lang="zh-CN" altLang="en-US" sz="2400" dirty="0">
                <a:solidFill>
                  <a:srgbClr val="3366FF"/>
                </a:solidFill>
              </a:rPr>
              <a:t>可用于实现其他对象类型</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712259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zh-CN" altLang="en-US" sz="2400" b="1" dirty="0"/>
              <a:t>列表（</a:t>
            </a:r>
            <a:r>
              <a:rPr lang="en-US" altLang="zh-CN" sz="2400" b="1" dirty="0"/>
              <a:t>list</a:t>
            </a:r>
            <a:r>
              <a:rPr lang="zh-CN" altLang="en-US" sz="2400" b="1" dirty="0"/>
              <a:t>）类型</a:t>
            </a:r>
            <a:endParaRPr lang="en-US" altLang="zh-CN" sz="2400" b="1" dirty="0"/>
          </a:p>
          <a:p>
            <a:r>
              <a:rPr lang="en-US" altLang="zh-CN" sz="2400" dirty="0"/>
              <a:t>       </a:t>
            </a:r>
            <a:r>
              <a:rPr lang="zh-CN" altLang="en-US" sz="2400" dirty="0"/>
              <a:t>链表，其中</a:t>
            </a:r>
            <a:r>
              <a:rPr lang="en-US" altLang="zh-CN" sz="2400" dirty="0"/>
              <a:t>value</a:t>
            </a:r>
            <a:r>
              <a:rPr lang="zh-CN" altLang="en-US" sz="2400" dirty="0"/>
              <a:t>可以重复，可以通过下标取出对应的</a:t>
            </a:r>
            <a:r>
              <a:rPr lang="en-US" altLang="zh-CN" sz="2400" dirty="0"/>
              <a:t>value</a:t>
            </a:r>
            <a:r>
              <a:rPr lang="zh-CN" altLang="en-US" sz="2400" dirty="0"/>
              <a:t>值。</a:t>
            </a:r>
            <a:endParaRPr lang="en-US" altLang="zh-CN" sz="2400" dirty="0"/>
          </a:p>
          <a:p>
            <a:r>
              <a:rPr lang="en-US" altLang="zh-CN" sz="2400" dirty="0"/>
              <a:t>redis </a:t>
            </a:r>
            <a:r>
              <a:rPr lang="zh-CN" altLang="en-US" sz="2400" dirty="0"/>
              <a:t>使用</a:t>
            </a:r>
            <a:r>
              <a:rPr lang="zh-CN" altLang="en-US" sz="2400" dirty="0">
                <a:solidFill>
                  <a:srgbClr val="FF0000"/>
                </a:solidFill>
              </a:rPr>
              <a:t>双向链表</a:t>
            </a:r>
            <a:r>
              <a:rPr lang="zh-CN" altLang="en-US" sz="2400" dirty="0"/>
              <a:t>实现的 </a:t>
            </a:r>
            <a:r>
              <a:rPr lang="en-US" altLang="zh-CN" sz="2400" dirty="0"/>
              <a:t>List</a:t>
            </a:r>
            <a:r>
              <a:rPr lang="zh-CN" altLang="en-US" sz="2400" dirty="0"/>
              <a:t>，从而可支持</a:t>
            </a:r>
            <a:r>
              <a:rPr lang="zh-CN" altLang="en-US" sz="2400" dirty="0">
                <a:solidFill>
                  <a:srgbClr val="FF0000"/>
                </a:solidFill>
              </a:rPr>
              <a:t>反向查找和遍历</a:t>
            </a:r>
            <a:r>
              <a:rPr lang="zh-CN" altLang="en-US" sz="2400" dirty="0"/>
              <a:t>，左右两边都能进行插入和删除数据。</a:t>
            </a:r>
            <a:r>
              <a:rPr lang="zh-CN" altLang="en-US" sz="2400" dirty="0">
                <a:solidFill>
                  <a:srgbClr val="00B0F0"/>
                </a:solidFill>
              </a:rPr>
              <a:t>双向链表带来了部分额外的内存开销。</a:t>
            </a:r>
            <a:endParaRPr lang="en-US" altLang="zh-CN" sz="2400" dirty="0">
              <a:solidFill>
                <a:srgbClr val="00B0F0"/>
              </a:solidFill>
            </a:endParaRPr>
          </a:p>
          <a:p>
            <a:endParaRPr lang="en-US" altLang="zh-CN" sz="2400" dirty="0">
              <a:solidFill>
                <a:srgbClr val="00B0F0"/>
              </a:solidFill>
            </a:endParaRPr>
          </a:p>
          <a:p>
            <a:r>
              <a:rPr lang="zh-CN" altLang="en-US" sz="2400" dirty="0"/>
              <a:t>应用场景：例如</a:t>
            </a:r>
            <a:r>
              <a:rPr lang="en-US" altLang="zh-CN" sz="2400" dirty="0"/>
              <a:t>twitter</a:t>
            </a:r>
            <a:r>
              <a:rPr lang="zh-CN" altLang="en-US" sz="2400" dirty="0"/>
              <a:t>的关注列表，粉丝列表等，又如</a:t>
            </a:r>
            <a:r>
              <a:rPr lang="en-US" altLang="zh-CN" sz="2400" dirty="0"/>
              <a:t> Redis</a:t>
            </a:r>
            <a:r>
              <a:rPr lang="zh-CN" altLang="en-US" sz="2400" dirty="0"/>
              <a:t>内部的缓冲队列等内容。</a:t>
            </a:r>
            <a:endParaRPr lang="en-US" altLang="zh-CN" sz="2400" dirty="0"/>
          </a:p>
          <a:p>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pic>
        <p:nvPicPr>
          <p:cNvPr id="9" name="Picture 3"/>
          <p:cNvPicPr>
            <a:picLocks noChangeAspect="1" noChangeArrowheads="1"/>
          </p:cNvPicPr>
          <p:nvPr/>
        </p:nvPicPr>
        <p:blipFill>
          <a:blip r:embed="rId3" cstate="print"/>
          <a:srcRect/>
          <a:stretch>
            <a:fillRect/>
          </a:stretch>
        </p:blipFill>
        <p:spPr bwMode="auto">
          <a:xfrm>
            <a:off x="2821131" y="4542559"/>
            <a:ext cx="6694443" cy="2178915"/>
          </a:xfrm>
          <a:prstGeom prst="rect">
            <a:avLst/>
          </a:prstGeom>
          <a:noFill/>
          <a:ln w="9525">
            <a:noFill/>
            <a:miter lim="800000"/>
            <a:headEnd/>
            <a:tailEnd/>
          </a:ln>
        </p:spPr>
      </p:pic>
    </p:spTree>
    <p:extLst>
      <p:ext uri="{BB962C8B-B14F-4D97-AF65-F5344CB8AC3E}">
        <p14:creationId xmlns:p14="http://schemas.microsoft.com/office/powerpoint/2010/main" val="598567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b="1" dirty="0"/>
              <a:t>list</a:t>
            </a:r>
            <a:r>
              <a:rPr lang="zh-CN" altLang="en-US" sz="2400" b="1" dirty="0"/>
              <a:t>操作</a:t>
            </a:r>
            <a:endParaRPr lang="en-US" altLang="zh-CN" sz="2400" b="1" dirty="0"/>
          </a:p>
          <a:p>
            <a:r>
              <a:rPr lang="zh-CN" altLang="en-US" sz="2400" dirty="0"/>
              <a:t>列表维护了值的顺序，提供基于索引的高效操作。</a:t>
            </a:r>
            <a:endParaRPr lang="en-US" altLang="zh-CN" sz="2400" dirty="0">
              <a:solidFill>
                <a:srgbClr val="00B0F0"/>
              </a:solidFill>
            </a:endParaRPr>
          </a:p>
          <a:p>
            <a:r>
              <a:rPr lang="zh-CN" altLang="en-US" sz="2400" dirty="0">
                <a:solidFill>
                  <a:srgbClr val="00B0F0"/>
                </a:solidFill>
              </a:rPr>
              <a:t>常用命令：</a:t>
            </a:r>
            <a:r>
              <a:rPr lang="en-US" altLang="zh-CN" sz="2400" dirty="0">
                <a:solidFill>
                  <a:srgbClr val="00B0F0"/>
                </a:solidFill>
              </a:rPr>
              <a:t>lpush/rpush/lpop/rpop/lrange</a:t>
            </a:r>
            <a:r>
              <a:rPr lang="zh-CN" altLang="en-US" sz="2400" dirty="0">
                <a:solidFill>
                  <a:srgbClr val="00B0F0"/>
                </a:solidFill>
              </a:rPr>
              <a:t>等；</a:t>
            </a:r>
            <a:endParaRPr lang="en-US" altLang="zh-CN" sz="2400" dirty="0"/>
          </a:p>
          <a:p>
            <a:r>
              <a:rPr lang="zh-CN" altLang="en-US" sz="2400" dirty="0"/>
              <a:t>例：为了跟踪网站注册的最新的用户，维护一个列表</a:t>
            </a:r>
            <a:r>
              <a:rPr lang="en-US" altLang="zh-CN" sz="2400" dirty="0"/>
              <a:t>List newusers</a:t>
            </a:r>
            <a:r>
              <a:rPr lang="zh-CN" altLang="en-US" sz="2400" dirty="0"/>
              <a:t>，可执行下述操作</a:t>
            </a:r>
            <a:endParaRPr lang="en-US" altLang="zh-CN" sz="2400" dirty="0"/>
          </a:p>
          <a:p>
            <a:r>
              <a:rPr lang="zh-CN" altLang="en-US" sz="2400" dirty="0"/>
              <a:t>       将一个新用户</a:t>
            </a:r>
            <a:r>
              <a:rPr lang="en-US" altLang="zh-CN" sz="2400" dirty="0"/>
              <a:t>goku</a:t>
            </a:r>
            <a:r>
              <a:rPr lang="zh-CN" altLang="en-US" sz="2400" dirty="0"/>
              <a:t>插入到列表前端</a:t>
            </a:r>
            <a:endParaRPr lang="en-US" altLang="zh-CN" sz="2400" dirty="0"/>
          </a:p>
          <a:p>
            <a:r>
              <a:rPr lang="en-US" altLang="zh-CN" sz="2400" dirty="0"/>
              <a:t>       lpush newusers goku</a:t>
            </a:r>
          </a:p>
          <a:p>
            <a:endParaRPr lang="en-US" altLang="zh-CN" sz="2400" dirty="0"/>
          </a:p>
          <a:p>
            <a:r>
              <a:rPr lang="en-US" altLang="zh-CN" sz="2400" dirty="0"/>
              <a:t>       </a:t>
            </a:r>
            <a:r>
              <a:rPr lang="zh-CN" altLang="en-US" sz="2400" dirty="0"/>
              <a:t>对列表</a:t>
            </a:r>
            <a:r>
              <a:rPr lang="en-US" altLang="zh-CN" sz="2400" dirty="0"/>
              <a:t>newusers</a:t>
            </a:r>
            <a:r>
              <a:rPr lang="zh-CN" altLang="en-US" sz="2400" dirty="0"/>
              <a:t>进行删减，只保留</a:t>
            </a:r>
            <a:r>
              <a:rPr lang="en-US" altLang="zh-CN" sz="2400" dirty="0"/>
              <a:t>50</a:t>
            </a:r>
            <a:r>
              <a:rPr lang="zh-CN" altLang="en-US" sz="2400" dirty="0"/>
              <a:t>个最近插入的用户</a:t>
            </a:r>
            <a:endParaRPr lang="en-US" altLang="zh-CN" sz="2400" dirty="0"/>
          </a:p>
          <a:p>
            <a:r>
              <a:rPr lang="en-US" altLang="zh-CN" sz="2400" dirty="0"/>
              <a:t>       ltrim newusers 50</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Tree>
    <p:extLst>
      <p:ext uri="{BB962C8B-B14F-4D97-AF65-F5344CB8AC3E}">
        <p14:creationId xmlns:p14="http://schemas.microsoft.com/office/powerpoint/2010/main" val="2898896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1"/>
            <a:ext cx="10515600" cy="920336"/>
          </a:xfrm>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702659"/>
            <a:ext cx="10515600" cy="2983970"/>
          </a:xfrm>
        </p:spPr>
        <p:txBody>
          <a:bodyPr>
            <a:normAutofit/>
          </a:bodyPr>
          <a:lstStyle/>
          <a:p>
            <a:r>
              <a:rPr lang="zh-CN" altLang="en-US" sz="3200" b="1" dirty="0"/>
              <a:t>应用需求发展</a:t>
            </a:r>
            <a:r>
              <a:rPr lang="en-US" altLang="zh-CN" sz="3200" b="1" dirty="0"/>
              <a:t>——</a:t>
            </a:r>
            <a:r>
              <a:rPr lang="zh-CN" altLang="en-US" sz="3200" b="1" dirty="0"/>
              <a:t>当前大数据应用</a:t>
            </a:r>
            <a:endParaRPr lang="en-US" altLang="zh-CN" sz="3200" b="1" dirty="0"/>
          </a:p>
          <a:p>
            <a:r>
              <a:rPr lang="zh-CN" altLang="en-US" sz="2400" b="1" dirty="0"/>
              <a:t>业务特征：</a:t>
            </a:r>
            <a:r>
              <a:rPr lang="zh-CN" altLang="en-US" sz="2400" dirty="0"/>
              <a:t>更加贴近生活，例如智能搜索引擎、电商畅销商品排行榜、客户偏好挖掘、购物车管理、社交网络分析与推荐、舆情热点追踪，系统强调可扩充性、可用性；结果注重价值发现，优中选优。</a:t>
            </a:r>
            <a:endParaRPr lang="en-US" altLang="zh-CN" sz="2400" dirty="0"/>
          </a:p>
          <a:p>
            <a:pPr>
              <a:defRPr/>
            </a:pPr>
            <a:r>
              <a:rPr lang="en-US" altLang="zh-CN" sz="2400" dirty="0">
                <a:solidFill>
                  <a:schemeClr val="accent1"/>
                </a:solidFill>
              </a:rPr>
              <a:t>    Velocity</a:t>
            </a:r>
            <a:r>
              <a:rPr lang="zh-CN" altLang="en-US" sz="2400" dirty="0"/>
              <a:t>：处理速度快（</a:t>
            </a:r>
            <a:r>
              <a:rPr lang="en-US" altLang="zh-CN" sz="2400" dirty="0">
                <a:solidFill>
                  <a:srgbClr val="FF0000"/>
                </a:solidFill>
              </a:rPr>
              <a:t>1</a:t>
            </a:r>
            <a:r>
              <a:rPr lang="zh-CN" altLang="en-US" sz="2400" dirty="0">
                <a:solidFill>
                  <a:srgbClr val="FF0000"/>
                </a:solidFill>
              </a:rPr>
              <a:t>秒定律，有别于传统的数据挖掘技术</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
        <p:nvSpPr>
          <p:cNvPr id="5" name="五边形 4"/>
          <p:cNvSpPr/>
          <p:nvPr/>
        </p:nvSpPr>
        <p:spPr>
          <a:xfrm>
            <a:off x="853272" y="3777760"/>
            <a:ext cx="10500528" cy="84347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t>目前的需求较注重能更好适应</a:t>
            </a:r>
            <a:r>
              <a:rPr lang="en-US" altLang="zh-CN" sz="2800" dirty="0"/>
              <a:t>4V</a:t>
            </a:r>
            <a:r>
              <a:rPr lang="zh-CN" altLang="en-US" sz="2800" dirty="0"/>
              <a:t>特征的数据模型，简化管理，灵活宽泛，增加“容量”</a:t>
            </a:r>
          </a:p>
        </p:txBody>
      </p:sp>
    </p:spTree>
    <p:extLst>
      <p:ext uri="{BB962C8B-B14F-4D97-AF65-F5344CB8AC3E}">
        <p14:creationId xmlns:p14="http://schemas.microsoft.com/office/powerpoint/2010/main" val="39699959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zh-CN" altLang="en-US" sz="2400" b="1" dirty="0"/>
              <a:t>集合（</a:t>
            </a:r>
            <a:r>
              <a:rPr lang="en-US" altLang="zh-CN" sz="2400" b="1" dirty="0"/>
              <a:t>Sets</a:t>
            </a:r>
            <a:r>
              <a:rPr lang="zh-CN" altLang="en-US" sz="2400" b="1" dirty="0"/>
              <a:t>）类型</a:t>
            </a:r>
            <a:endParaRPr lang="en-US" altLang="zh-CN" sz="2400" b="1" dirty="0"/>
          </a:p>
          <a:p>
            <a:r>
              <a:rPr lang="zh-CN" altLang="en-US" sz="2400" dirty="0"/>
              <a:t>        集合类型也是用来保存多个值，但和列表不同，</a:t>
            </a:r>
            <a:r>
              <a:rPr lang="zh-CN" altLang="en-US" sz="2400" dirty="0">
                <a:solidFill>
                  <a:srgbClr val="FF0000"/>
                </a:solidFill>
              </a:rPr>
              <a:t>不允许有重复的元素</a:t>
            </a:r>
            <a:r>
              <a:rPr lang="zh-CN" altLang="en-US" sz="2400" dirty="0"/>
              <a:t>。</a:t>
            </a:r>
            <a:r>
              <a:rPr lang="en-US" altLang="zh-CN" sz="2400" dirty="0"/>
              <a:t>          </a:t>
            </a:r>
            <a:r>
              <a:rPr lang="zh-CN" altLang="en-US" sz="2400" dirty="0"/>
              <a:t>集合中的</a:t>
            </a:r>
            <a:r>
              <a:rPr lang="zh-CN" altLang="en-US" sz="2400" dirty="0">
                <a:solidFill>
                  <a:srgbClr val="FF0000"/>
                </a:solidFill>
              </a:rPr>
              <a:t>元素是无序的</a:t>
            </a:r>
            <a:r>
              <a:rPr lang="zh-CN" altLang="en-US" sz="2400" dirty="0"/>
              <a:t>，</a:t>
            </a:r>
            <a:r>
              <a:rPr lang="zh-CN" altLang="en-US" sz="2400" dirty="0">
                <a:solidFill>
                  <a:srgbClr val="FF0000"/>
                </a:solidFill>
              </a:rPr>
              <a:t>不能通过索引下标获取元素</a:t>
            </a:r>
            <a:r>
              <a:rPr lang="zh-CN" altLang="en-US" sz="2400" dirty="0"/>
              <a:t>。</a:t>
            </a:r>
            <a:r>
              <a:rPr lang="en-US" altLang="zh-CN" sz="2400" dirty="0"/>
              <a:t>Redis</a:t>
            </a:r>
            <a:r>
              <a:rPr lang="zh-CN" altLang="en-US" sz="2400" dirty="0">
                <a:solidFill>
                  <a:srgbClr val="FF0000"/>
                </a:solidFill>
              </a:rPr>
              <a:t>支持集合间的操作</a:t>
            </a:r>
            <a:r>
              <a:rPr lang="zh-CN" altLang="en-US" sz="2400" dirty="0"/>
              <a:t>，提供了判断某个成员是否在一个集合内的接口，可以取多个集合取交集、并集、差集。</a:t>
            </a:r>
          </a:p>
          <a:p>
            <a:endParaRPr lang="en-US" altLang="zh-CN" sz="2400" dirty="0"/>
          </a:p>
          <a:p>
            <a:r>
              <a:rPr lang="en-US" altLang="zh-CN" sz="2400" b="1" dirty="0"/>
              <a:t>Set</a:t>
            </a:r>
            <a:r>
              <a:rPr lang="zh-CN" altLang="en-US" sz="2400" b="1" dirty="0"/>
              <a:t>的实现：</a:t>
            </a:r>
            <a:r>
              <a:rPr lang="zh-CN" altLang="en-US" sz="2400" dirty="0"/>
              <a:t>一个</a:t>
            </a:r>
            <a:r>
              <a:rPr lang="en-US" altLang="zh-CN" sz="2400" dirty="0">
                <a:solidFill>
                  <a:srgbClr val="FF0000"/>
                </a:solidFill>
              </a:rPr>
              <a:t>value</a:t>
            </a:r>
            <a:r>
              <a:rPr lang="zh-CN" altLang="en-US" sz="2400" dirty="0">
                <a:solidFill>
                  <a:srgbClr val="FF0000"/>
                </a:solidFill>
              </a:rPr>
              <a:t>永远为</a:t>
            </a:r>
            <a:r>
              <a:rPr lang="en-US" altLang="zh-CN" sz="2400" dirty="0">
                <a:solidFill>
                  <a:srgbClr val="FF0000"/>
                </a:solidFill>
              </a:rPr>
              <a:t>null</a:t>
            </a:r>
            <a:r>
              <a:rPr lang="zh-CN" altLang="en-US" sz="2400" dirty="0">
                <a:solidFill>
                  <a:srgbClr val="FF0000"/>
                </a:solidFill>
              </a:rPr>
              <a:t>的</a:t>
            </a:r>
            <a:r>
              <a:rPr lang="en-US" altLang="zh-CN" sz="2400" dirty="0">
                <a:solidFill>
                  <a:srgbClr val="FF0000"/>
                </a:solidFill>
              </a:rPr>
              <a:t>HashMap</a:t>
            </a:r>
            <a:r>
              <a:rPr lang="zh-CN" altLang="en-US" sz="2400" dirty="0"/>
              <a:t>。</a:t>
            </a:r>
            <a:endParaRPr lang="en-US" altLang="zh-CN" sz="2400" dirty="0"/>
          </a:p>
          <a:p>
            <a:r>
              <a:rPr lang="zh-CN" altLang="en-US" sz="2400" dirty="0"/>
              <a:t>     ↓</a:t>
            </a:r>
            <a:endParaRPr lang="en-US" altLang="zh-CN" sz="2400" dirty="0"/>
          </a:p>
          <a:p>
            <a:r>
              <a:rPr lang="zh-CN" altLang="en-US" sz="2400" dirty="0"/>
              <a:t>通过计算</a:t>
            </a:r>
            <a:r>
              <a:rPr lang="en-US" altLang="zh-CN" sz="2400" dirty="0"/>
              <a:t>hash</a:t>
            </a:r>
            <a:r>
              <a:rPr lang="zh-CN" altLang="en-US" sz="2400" dirty="0"/>
              <a:t>的方式来快速排重，也是</a:t>
            </a:r>
            <a:r>
              <a:rPr lang="en-US" altLang="zh-CN" sz="2400" dirty="0"/>
              <a:t>set</a:t>
            </a:r>
            <a:r>
              <a:rPr lang="zh-CN" altLang="en-US" sz="2400" dirty="0"/>
              <a:t>判断一个成员是否在集合内的思路。</a:t>
            </a:r>
          </a:p>
          <a:p>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pic>
        <p:nvPicPr>
          <p:cNvPr id="6" name="Picture 2"/>
          <p:cNvPicPr>
            <a:picLocks noChangeAspect="1" noChangeArrowheads="1"/>
          </p:cNvPicPr>
          <p:nvPr/>
        </p:nvPicPr>
        <p:blipFill>
          <a:blip r:embed="rId3" cstate="print"/>
          <a:srcRect/>
          <a:stretch>
            <a:fillRect/>
          </a:stretch>
        </p:blipFill>
        <p:spPr bwMode="auto">
          <a:xfrm>
            <a:off x="7532544" y="3136187"/>
            <a:ext cx="3555702" cy="1518941"/>
          </a:xfrm>
          <a:prstGeom prst="rect">
            <a:avLst/>
          </a:prstGeom>
          <a:noFill/>
          <a:ln w="9525">
            <a:noFill/>
            <a:miter lim="800000"/>
            <a:headEnd/>
            <a:tailEnd/>
          </a:ln>
        </p:spPr>
      </p:pic>
    </p:spTree>
    <p:extLst>
      <p:ext uri="{BB962C8B-B14F-4D97-AF65-F5344CB8AC3E}">
        <p14:creationId xmlns:p14="http://schemas.microsoft.com/office/powerpoint/2010/main" val="28961307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720433"/>
            <a:ext cx="10515600" cy="6137567"/>
          </a:xfrm>
        </p:spPr>
        <p:txBody>
          <a:bodyPr>
            <a:noAutofit/>
          </a:bodyPr>
          <a:lstStyle/>
          <a:p>
            <a:r>
              <a:rPr lang="en-US" altLang="zh-CN" sz="2400" b="1" dirty="0"/>
              <a:t>Sets</a:t>
            </a:r>
            <a:r>
              <a:rPr lang="zh-CN" altLang="en-US" sz="2400" b="1" dirty="0"/>
              <a:t>类型常用命令：</a:t>
            </a:r>
            <a:r>
              <a:rPr lang="en-US" altLang="zh-CN" sz="2400" dirty="0">
                <a:solidFill>
                  <a:srgbClr val="00B0F0"/>
                </a:solidFill>
              </a:rPr>
              <a:t>sadd/spop/sismembers/smembers/sunion/sinter</a:t>
            </a:r>
            <a:r>
              <a:rPr lang="zh-CN" altLang="en-US" sz="2400" dirty="0">
                <a:solidFill>
                  <a:srgbClr val="00B0F0"/>
                </a:solidFill>
              </a:rPr>
              <a:t>等；</a:t>
            </a:r>
          </a:p>
          <a:p>
            <a:r>
              <a:rPr lang="zh-CN" altLang="en-US" sz="2400" dirty="0"/>
              <a:t>例：</a:t>
            </a:r>
            <a:r>
              <a:rPr lang="en-US" altLang="zh-CN" sz="2400" dirty="0">
                <a:solidFill>
                  <a:srgbClr val="00B0F0"/>
                </a:solidFill>
              </a:rPr>
              <a:t>//</a:t>
            </a:r>
            <a:r>
              <a:rPr lang="zh-CN" altLang="en-US" sz="2400" dirty="0">
                <a:solidFill>
                  <a:srgbClr val="00B0F0"/>
                </a:solidFill>
              </a:rPr>
              <a:t>分别记录</a:t>
            </a:r>
            <a:r>
              <a:rPr lang="en-US" altLang="zh-CN" sz="2400" dirty="0">
                <a:solidFill>
                  <a:srgbClr val="00B0F0"/>
                </a:solidFill>
              </a:rPr>
              <a:t>leto</a:t>
            </a:r>
            <a:r>
              <a:rPr lang="zh-CN" altLang="en-US" sz="2400" dirty="0">
                <a:solidFill>
                  <a:srgbClr val="00B0F0"/>
                </a:solidFill>
              </a:rPr>
              <a:t>和</a:t>
            </a:r>
            <a:r>
              <a:rPr lang="en-US" altLang="zh-CN" sz="2400" dirty="0">
                <a:solidFill>
                  <a:srgbClr val="00B0F0"/>
                </a:solidFill>
              </a:rPr>
              <a:t>duncan</a:t>
            </a:r>
            <a:r>
              <a:rPr lang="zh-CN" altLang="en-US" sz="2400" dirty="0">
                <a:solidFill>
                  <a:srgbClr val="00B0F0"/>
                </a:solidFill>
              </a:rPr>
              <a:t>的朋友名单</a:t>
            </a:r>
            <a:endParaRPr lang="en-US" altLang="zh-CN" sz="2400" dirty="0">
              <a:solidFill>
                <a:srgbClr val="00B0F0"/>
              </a:solidFill>
            </a:endParaRPr>
          </a:p>
          <a:p>
            <a:r>
              <a:rPr lang="en-US" altLang="zh-CN" sz="2400" dirty="0"/>
              <a:t>       </a:t>
            </a:r>
            <a:r>
              <a:rPr lang="en-US" altLang="zh-CN" sz="2400" dirty="0">
                <a:solidFill>
                  <a:srgbClr val="FF0000"/>
                </a:solidFill>
              </a:rPr>
              <a:t>sadd</a:t>
            </a:r>
            <a:r>
              <a:rPr lang="en-US" altLang="zh-CN" sz="2400" dirty="0"/>
              <a:t> friends:leto ghanima paul chani Jessica </a:t>
            </a:r>
            <a:r>
              <a:rPr lang="en-US" altLang="zh-CN" sz="2400" dirty="0">
                <a:solidFill>
                  <a:srgbClr val="00B0F0"/>
                </a:solidFill>
              </a:rPr>
              <a:t>//</a:t>
            </a:r>
            <a:r>
              <a:rPr lang="zh-CN" altLang="en-US" sz="2400" dirty="0">
                <a:solidFill>
                  <a:srgbClr val="00B0F0"/>
                </a:solidFill>
              </a:rPr>
              <a:t>维护</a:t>
            </a:r>
            <a:r>
              <a:rPr lang="en-US" altLang="zh-CN" sz="2400" dirty="0">
                <a:solidFill>
                  <a:srgbClr val="00B0F0"/>
                </a:solidFill>
              </a:rPr>
              <a:t>leto</a:t>
            </a:r>
            <a:r>
              <a:rPr lang="zh-CN" altLang="en-US" sz="2400" dirty="0">
                <a:solidFill>
                  <a:srgbClr val="00B0F0"/>
                </a:solidFill>
              </a:rPr>
              <a:t>朋友集合</a:t>
            </a:r>
            <a:endParaRPr lang="en-US" altLang="zh-CN" sz="2400" dirty="0">
              <a:solidFill>
                <a:srgbClr val="00B0F0"/>
              </a:solidFill>
            </a:endParaRPr>
          </a:p>
          <a:p>
            <a:r>
              <a:rPr lang="en-US" altLang="zh-CN" sz="2400" dirty="0"/>
              <a:t>       sadd friends:duncan paul Jessica alia </a:t>
            </a:r>
            <a:r>
              <a:rPr lang="en-US" altLang="zh-CN" sz="2400" dirty="0">
                <a:solidFill>
                  <a:srgbClr val="00B0F0"/>
                </a:solidFill>
              </a:rPr>
              <a:t>//</a:t>
            </a:r>
            <a:r>
              <a:rPr lang="zh-CN" altLang="en-US" sz="2400" dirty="0">
                <a:solidFill>
                  <a:srgbClr val="00B0F0"/>
                </a:solidFill>
              </a:rPr>
              <a:t>维护</a:t>
            </a:r>
            <a:r>
              <a:rPr lang="en-US" altLang="zh-CN" sz="2400" dirty="0">
                <a:solidFill>
                  <a:srgbClr val="00B0F0"/>
                </a:solidFill>
              </a:rPr>
              <a:t>duncan</a:t>
            </a:r>
            <a:r>
              <a:rPr lang="zh-CN" altLang="en-US" sz="2400" dirty="0">
                <a:solidFill>
                  <a:srgbClr val="00B0F0"/>
                </a:solidFill>
              </a:rPr>
              <a:t>朋友集合</a:t>
            </a:r>
            <a:endParaRPr lang="en-US" altLang="zh-CN" sz="2400" dirty="0">
              <a:solidFill>
                <a:srgbClr val="00B0F0"/>
              </a:solidFill>
            </a:endParaRPr>
          </a:p>
          <a:p>
            <a:r>
              <a:rPr lang="zh-CN" altLang="en-US" sz="2400" dirty="0"/>
              <a:t>      </a:t>
            </a:r>
            <a:r>
              <a:rPr lang="en-US" altLang="zh-CN" sz="2400" dirty="0">
                <a:solidFill>
                  <a:srgbClr val="00B0F0"/>
                </a:solidFill>
              </a:rPr>
              <a:t>//</a:t>
            </a:r>
            <a:r>
              <a:rPr lang="zh-CN" altLang="en-US" sz="2400" dirty="0">
                <a:solidFill>
                  <a:srgbClr val="00B0F0"/>
                </a:solidFill>
              </a:rPr>
              <a:t>判断</a:t>
            </a:r>
            <a:r>
              <a:rPr lang="en-US" altLang="zh-CN" sz="2400" dirty="0">
                <a:solidFill>
                  <a:srgbClr val="00B0F0"/>
                </a:solidFill>
              </a:rPr>
              <a:t>jessica </a:t>
            </a:r>
            <a:r>
              <a:rPr lang="zh-CN" altLang="en-US" sz="2400" dirty="0">
                <a:solidFill>
                  <a:srgbClr val="00B0F0"/>
                </a:solidFill>
              </a:rPr>
              <a:t>是不是</a:t>
            </a:r>
            <a:r>
              <a:rPr lang="en-US" altLang="zh-CN" sz="2400" dirty="0">
                <a:solidFill>
                  <a:srgbClr val="00B0F0"/>
                </a:solidFill>
              </a:rPr>
              <a:t>leto</a:t>
            </a:r>
            <a:r>
              <a:rPr lang="zh-CN" altLang="en-US" sz="2400" dirty="0">
                <a:solidFill>
                  <a:srgbClr val="00B0F0"/>
                </a:solidFill>
              </a:rPr>
              <a:t>的朋友</a:t>
            </a:r>
            <a:endParaRPr lang="en-US" altLang="zh-CN" sz="2400" dirty="0">
              <a:solidFill>
                <a:srgbClr val="00B0F0"/>
              </a:solidFill>
            </a:endParaRPr>
          </a:p>
          <a:p>
            <a:r>
              <a:rPr lang="en-US" altLang="zh-CN" sz="2400" dirty="0"/>
              <a:t>       </a:t>
            </a:r>
            <a:r>
              <a:rPr lang="en-US" altLang="zh-CN" sz="2400" dirty="0">
                <a:solidFill>
                  <a:srgbClr val="FF0000"/>
                </a:solidFill>
              </a:rPr>
              <a:t>sismembers</a:t>
            </a:r>
            <a:r>
              <a:rPr lang="en-US" altLang="zh-CN" sz="2400" dirty="0"/>
              <a:t> friends:leto jessica </a:t>
            </a:r>
            <a:r>
              <a:rPr lang="en-US" altLang="zh-CN" sz="2400" dirty="0">
                <a:solidFill>
                  <a:srgbClr val="00B0F0"/>
                </a:solidFill>
              </a:rPr>
              <a:t>//</a:t>
            </a:r>
            <a:r>
              <a:rPr lang="zh-CN" altLang="en-US" sz="2400" dirty="0">
                <a:solidFill>
                  <a:srgbClr val="00B0F0"/>
                </a:solidFill>
              </a:rPr>
              <a:t>判断</a:t>
            </a:r>
            <a:r>
              <a:rPr lang="en-US" altLang="zh-CN" sz="2400" dirty="0">
                <a:solidFill>
                  <a:srgbClr val="00B0F0"/>
                </a:solidFill>
              </a:rPr>
              <a:t>jessica </a:t>
            </a:r>
            <a:r>
              <a:rPr lang="zh-CN" altLang="en-US" sz="2400" dirty="0">
                <a:solidFill>
                  <a:srgbClr val="00B0F0"/>
                </a:solidFill>
              </a:rPr>
              <a:t>是不是</a:t>
            </a:r>
            <a:r>
              <a:rPr lang="en-US" altLang="zh-CN" sz="2400" dirty="0">
                <a:solidFill>
                  <a:srgbClr val="00B0F0"/>
                </a:solidFill>
              </a:rPr>
              <a:t>leto</a:t>
            </a:r>
            <a:r>
              <a:rPr lang="zh-CN" altLang="en-US" sz="2400" dirty="0">
                <a:solidFill>
                  <a:srgbClr val="00B0F0"/>
                </a:solidFill>
              </a:rPr>
              <a:t>的朋友</a:t>
            </a:r>
            <a:endParaRPr lang="en-US" altLang="zh-CN" sz="2400" dirty="0">
              <a:solidFill>
                <a:srgbClr val="00B0F0"/>
              </a:solidFill>
            </a:endParaRPr>
          </a:p>
          <a:p>
            <a:r>
              <a:rPr lang="zh-CN" altLang="en-US" sz="2400" dirty="0"/>
              <a:t>      </a:t>
            </a:r>
            <a:r>
              <a:rPr lang="en-US" altLang="zh-CN" sz="2400" dirty="0">
                <a:solidFill>
                  <a:srgbClr val="00B0F0"/>
                </a:solidFill>
              </a:rPr>
              <a:t>//</a:t>
            </a:r>
            <a:r>
              <a:rPr lang="zh-CN" altLang="en-US" sz="2400" dirty="0">
                <a:solidFill>
                  <a:srgbClr val="00B0F0"/>
                </a:solidFill>
              </a:rPr>
              <a:t>求</a:t>
            </a:r>
            <a:r>
              <a:rPr lang="en-US" altLang="zh-CN" sz="2400" dirty="0">
                <a:solidFill>
                  <a:srgbClr val="00B0F0"/>
                </a:solidFill>
              </a:rPr>
              <a:t>leto</a:t>
            </a:r>
            <a:r>
              <a:rPr lang="zh-CN" altLang="en-US" sz="2400" dirty="0">
                <a:solidFill>
                  <a:srgbClr val="00B0F0"/>
                </a:solidFill>
              </a:rPr>
              <a:t>和</a:t>
            </a:r>
            <a:r>
              <a:rPr lang="en-US" altLang="zh-CN" sz="2400" dirty="0">
                <a:solidFill>
                  <a:srgbClr val="00B0F0"/>
                </a:solidFill>
              </a:rPr>
              <a:t>duncan</a:t>
            </a:r>
            <a:r>
              <a:rPr lang="zh-CN" altLang="en-US" sz="2400" dirty="0">
                <a:solidFill>
                  <a:srgbClr val="00B0F0"/>
                </a:solidFill>
              </a:rPr>
              <a:t>的共同朋友</a:t>
            </a:r>
            <a:r>
              <a:rPr lang="en-US" altLang="zh-CN" sz="2400" dirty="0">
                <a:solidFill>
                  <a:srgbClr val="00B0F0"/>
                </a:solidFill>
              </a:rPr>
              <a:t> </a:t>
            </a:r>
          </a:p>
          <a:p>
            <a:r>
              <a:rPr lang="en-US" altLang="zh-CN" sz="2400" dirty="0"/>
              <a:t>       </a:t>
            </a:r>
            <a:r>
              <a:rPr lang="en-US" altLang="zh-CN" sz="2400" dirty="0">
                <a:solidFill>
                  <a:srgbClr val="FF0000"/>
                </a:solidFill>
              </a:rPr>
              <a:t>sinter </a:t>
            </a:r>
            <a:r>
              <a:rPr lang="en-US" altLang="zh-CN" sz="2400" dirty="0"/>
              <a:t>friends:leto friends:Duncan</a:t>
            </a:r>
          </a:p>
          <a:p>
            <a:r>
              <a:rPr lang="en-US" altLang="zh-CN" sz="2400" dirty="0"/>
              <a:t>      </a:t>
            </a:r>
            <a:r>
              <a:rPr lang="en-US" altLang="zh-CN" sz="2400" dirty="0">
                <a:solidFill>
                  <a:srgbClr val="00B0F0"/>
                </a:solidFill>
              </a:rPr>
              <a:t>//</a:t>
            </a:r>
            <a:r>
              <a:rPr lang="zh-CN" altLang="en-US" sz="2400" dirty="0">
                <a:solidFill>
                  <a:srgbClr val="00B0F0"/>
                </a:solidFill>
              </a:rPr>
              <a:t>将</a:t>
            </a:r>
            <a:r>
              <a:rPr lang="en-US" altLang="zh-CN" sz="2400" dirty="0">
                <a:solidFill>
                  <a:srgbClr val="00B0F0"/>
                </a:solidFill>
              </a:rPr>
              <a:t>leto</a:t>
            </a:r>
            <a:r>
              <a:rPr lang="zh-CN" altLang="en-US" sz="2400" dirty="0">
                <a:solidFill>
                  <a:srgbClr val="00B0F0"/>
                </a:solidFill>
              </a:rPr>
              <a:t>和</a:t>
            </a:r>
            <a:r>
              <a:rPr lang="en-US" altLang="zh-CN" sz="2400" dirty="0">
                <a:solidFill>
                  <a:srgbClr val="00B0F0"/>
                </a:solidFill>
              </a:rPr>
              <a:t>duncan</a:t>
            </a:r>
            <a:r>
              <a:rPr lang="zh-CN" altLang="en-US" sz="2400" dirty="0">
                <a:solidFill>
                  <a:srgbClr val="00B0F0"/>
                </a:solidFill>
              </a:rPr>
              <a:t>共同的朋友用</a:t>
            </a:r>
            <a:r>
              <a:rPr lang="en-US" altLang="zh-CN" sz="2400" dirty="0">
                <a:solidFill>
                  <a:srgbClr val="00B0F0"/>
                </a:solidFill>
              </a:rPr>
              <a:t>friends:leto</a:t>
            </a:r>
            <a:r>
              <a:rPr lang="zh-CN" altLang="en-US" sz="2400" dirty="0">
                <a:solidFill>
                  <a:srgbClr val="00B0F0"/>
                </a:solidFill>
              </a:rPr>
              <a:t>键存储</a:t>
            </a:r>
            <a:endParaRPr lang="en-US" altLang="zh-CN" sz="2400" dirty="0">
              <a:solidFill>
                <a:srgbClr val="00B0F0"/>
              </a:solidFill>
            </a:endParaRPr>
          </a:p>
          <a:p>
            <a:r>
              <a:rPr lang="en-US" altLang="zh-CN" sz="2400" dirty="0">
                <a:solidFill>
                  <a:srgbClr val="FF0000"/>
                </a:solidFill>
              </a:rPr>
              <a:t>       sinterstore </a:t>
            </a:r>
            <a:r>
              <a:rPr lang="en-US" altLang="zh-CN" sz="2400" dirty="0"/>
              <a:t>friends:leto friends:leto friends:Duncan</a:t>
            </a:r>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Tree>
    <p:extLst>
      <p:ext uri="{BB962C8B-B14F-4D97-AF65-F5344CB8AC3E}">
        <p14:creationId xmlns:p14="http://schemas.microsoft.com/office/powerpoint/2010/main" val="38961986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469128"/>
          </a:xfrm>
        </p:spPr>
        <p:txBody>
          <a:bodyPr>
            <a:noAutofit/>
          </a:bodyPr>
          <a:lstStyle/>
          <a:p>
            <a:r>
              <a:rPr lang="zh-CN" altLang="en-US" sz="2400" b="1" dirty="0"/>
              <a:t>有序集合（</a:t>
            </a:r>
            <a:r>
              <a:rPr lang="en-US" altLang="zh-CN" sz="2400" b="1" dirty="0"/>
              <a:t>Sorted Sets</a:t>
            </a:r>
            <a:r>
              <a:rPr lang="zh-CN" altLang="en-US" sz="2400" b="1" dirty="0"/>
              <a:t>）类型</a:t>
            </a:r>
            <a:endParaRPr lang="en-US" altLang="zh-CN" sz="2400" b="1" dirty="0"/>
          </a:p>
          <a:p>
            <a:r>
              <a:rPr lang="zh-CN" altLang="en-US" sz="2400" dirty="0"/>
              <a:t>       有序集合保留了集合</a:t>
            </a:r>
            <a:r>
              <a:rPr lang="zh-CN" altLang="en-US" sz="2400" dirty="0">
                <a:solidFill>
                  <a:srgbClr val="FF0000"/>
                </a:solidFill>
              </a:rPr>
              <a:t>不能有重复成员</a:t>
            </a:r>
            <a:r>
              <a:rPr lang="zh-CN" altLang="en-US" sz="2400" dirty="0"/>
              <a:t>的特性，但是有序集合中的元素是</a:t>
            </a:r>
            <a:r>
              <a:rPr lang="zh-CN" altLang="en-US" sz="2400" dirty="0">
                <a:solidFill>
                  <a:srgbClr val="FF0000"/>
                </a:solidFill>
              </a:rPr>
              <a:t>可以排序</a:t>
            </a:r>
            <a:r>
              <a:rPr lang="zh-CN" altLang="en-US" sz="2400" dirty="0"/>
              <a:t>的，它给每个元素设置一个分数（</a:t>
            </a:r>
            <a:r>
              <a:rPr lang="en-US" altLang="zh-CN" sz="2400" dirty="0"/>
              <a:t>score</a:t>
            </a:r>
            <a:r>
              <a:rPr lang="zh-CN" altLang="en-US" sz="2400" dirty="0"/>
              <a:t>）作为排序的依据，从而实现插入有序，即自动排序。</a:t>
            </a:r>
            <a:r>
              <a:rPr lang="zh-CN" altLang="en-US" sz="2400" dirty="0">
                <a:solidFill>
                  <a:srgbClr val="FF0000"/>
                </a:solidFill>
              </a:rPr>
              <a:t>有序集合中的元素不可以重复，但是</a:t>
            </a:r>
            <a:r>
              <a:rPr lang="en-US" altLang="zh-CN" sz="2400" dirty="0">
                <a:solidFill>
                  <a:srgbClr val="FF0000"/>
                </a:solidFill>
              </a:rPr>
              <a:t>score </a:t>
            </a:r>
            <a:r>
              <a:rPr lang="zh-CN" altLang="en-US" sz="2400" dirty="0">
                <a:solidFill>
                  <a:srgbClr val="FF0000"/>
                </a:solidFill>
              </a:rPr>
              <a:t>分数 可以重复</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pic>
        <p:nvPicPr>
          <p:cNvPr id="7" name="Picture 3"/>
          <p:cNvPicPr>
            <a:picLocks noChangeAspect="1" noChangeArrowheads="1"/>
          </p:cNvPicPr>
          <p:nvPr/>
        </p:nvPicPr>
        <p:blipFill>
          <a:blip r:embed="rId3" cstate="print"/>
          <a:srcRect/>
          <a:stretch>
            <a:fillRect/>
          </a:stretch>
        </p:blipFill>
        <p:spPr bwMode="auto">
          <a:xfrm>
            <a:off x="7578436" y="2808272"/>
            <a:ext cx="3653269" cy="3343275"/>
          </a:xfrm>
          <a:prstGeom prst="rect">
            <a:avLst/>
          </a:prstGeom>
          <a:noFill/>
          <a:ln w="9525">
            <a:noFill/>
            <a:miter lim="800000"/>
            <a:headEnd/>
            <a:tailEnd/>
          </a:ln>
        </p:spPr>
      </p:pic>
      <p:sp>
        <p:nvSpPr>
          <p:cNvPr id="5" name="矩形 4"/>
          <p:cNvSpPr/>
          <p:nvPr/>
        </p:nvSpPr>
        <p:spPr>
          <a:xfrm>
            <a:off x="838200" y="3599167"/>
            <a:ext cx="6407727" cy="224305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实现：采用</a:t>
            </a:r>
            <a:r>
              <a:rPr lang="en-US" altLang="zh-CN" sz="2400" dirty="0">
                <a:latin typeface="微软雅黑" panose="020B0503020204020204" pitchFamily="34" charset="-122"/>
                <a:ea typeface="微软雅黑" panose="020B0503020204020204" pitchFamily="34" charset="-122"/>
              </a:rPr>
              <a:t>HashMap</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跳跃表</a:t>
            </a:r>
            <a:r>
              <a:rPr lang="en-US" altLang="zh-CN" sz="2400" b="1" dirty="0">
                <a:solidFill>
                  <a:srgbClr val="FF0000"/>
                </a:solidFill>
                <a:latin typeface="微软雅黑" panose="020B0503020204020204" pitchFamily="34" charset="-122"/>
                <a:ea typeface="微软雅黑" panose="020B0503020204020204" pitchFamily="34" charset="-122"/>
              </a:rPr>
              <a:t>(SkipList)</a:t>
            </a:r>
            <a:r>
              <a:rPr lang="zh-CN" altLang="en-US" sz="2400" dirty="0">
                <a:latin typeface="微软雅黑" panose="020B0503020204020204" pitchFamily="34" charset="-122"/>
                <a:ea typeface="微软雅黑" panose="020B0503020204020204" pitchFamily="34" charset="-122"/>
              </a:rPr>
              <a:t>来保证数据的存储和有序，</a:t>
            </a:r>
            <a:r>
              <a:rPr lang="en-US" altLang="zh-CN" sz="2400" dirty="0">
                <a:latin typeface="微软雅黑" panose="020B0503020204020204" pitchFamily="34" charset="-122"/>
                <a:ea typeface="微软雅黑" panose="020B0503020204020204" pitchFamily="34" charset="-122"/>
              </a:rPr>
              <a:t>HashMap</a:t>
            </a:r>
            <a:r>
              <a:rPr lang="zh-CN" altLang="en-US" sz="2400" dirty="0">
                <a:solidFill>
                  <a:srgbClr val="FF0000"/>
                </a:solidFill>
                <a:latin typeface="微软雅黑" panose="020B0503020204020204" pitchFamily="34" charset="-122"/>
                <a:ea typeface="微软雅黑" panose="020B0503020204020204" pitchFamily="34" charset="-122"/>
              </a:rPr>
              <a:t>记录成员到</a:t>
            </a:r>
            <a:r>
              <a:rPr lang="en-US" altLang="zh-CN" sz="2400" dirty="0">
                <a:solidFill>
                  <a:srgbClr val="FF0000"/>
                </a:solidFill>
                <a:latin typeface="微软雅黑" panose="020B0503020204020204" pitchFamily="34" charset="-122"/>
                <a:ea typeface="微软雅黑" panose="020B0503020204020204" pitchFamily="34" charset="-122"/>
              </a:rPr>
              <a:t>score</a:t>
            </a:r>
            <a:r>
              <a:rPr lang="zh-CN" altLang="en-US" sz="2400" dirty="0">
                <a:solidFill>
                  <a:srgbClr val="FF0000"/>
                </a:solidFill>
                <a:latin typeface="微软雅黑" panose="020B0503020204020204" pitchFamily="34" charset="-122"/>
                <a:ea typeface="微软雅黑" panose="020B0503020204020204" pitchFamily="34" charset="-122"/>
              </a:rPr>
              <a:t>的映射</a:t>
            </a:r>
            <a:r>
              <a:rPr lang="zh-CN" altLang="en-US" sz="2400" dirty="0">
                <a:latin typeface="微软雅黑" panose="020B0503020204020204" pitchFamily="34" charset="-122"/>
                <a:ea typeface="微软雅黑" panose="020B0503020204020204" pitchFamily="34" charset="-122"/>
              </a:rPr>
              <a:t>，跳跃表实现排序，</a:t>
            </a:r>
            <a:r>
              <a:rPr lang="en-US" altLang="zh-CN" sz="2400" dirty="0">
                <a:latin typeface="微软雅黑" panose="020B0503020204020204" pitchFamily="34" charset="-122"/>
                <a:ea typeface="微软雅黑" panose="020B0503020204020204" pitchFamily="34" charset="-122"/>
              </a:rPr>
              <a:t>HashMap</a:t>
            </a:r>
            <a:r>
              <a:rPr lang="zh-CN" altLang="en-US" sz="2400" dirty="0">
                <a:latin typeface="微软雅黑" panose="020B0503020204020204" pitchFamily="34" charset="-122"/>
                <a:ea typeface="微软雅黑" panose="020B0503020204020204" pitchFamily="34" charset="-122"/>
              </a:rPr>
              <a:t>里存的</a:t>
            </a:r>
            <a:r>
              <a:rPr lang="en-US" altLang="zh-CN" sz="2400" dirty="0">
                <a:solidFill>
                  <a:srgbClr val="FF0000"/>
                </a:solidFill>
                <a:latin typeface="微软雅黑" panose="020B0503020204020204" pitchFamily="34" charset="-122"/>
                <a:ea typeface="微软雅黑" panose="020B0503020204020204" pitchFamily="34" charset="-122"/>
              </a:rPr>
              <a:t>score</a:t>
            </a:r>
            <a:r>
              <a:rPr lang="zh-CN" altLang="en-US" sz="2400" dirty="0">
                <a:solidFill>
                  <a:srgbClr val="FF0000"/>
                </a:solidFill>
                <a:latin typeface="微软雅黑" panose="020B0503020204020204" pitchFamily="34" charset="-122"/>
                <a:ea typeface="微软雅黑" panose="020B0503020204020204" pitchFamily="34" charset="-122"/>
              </a:rPr>
              <a:t>作为排序依据</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66031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178182"/>
          </a:xfrm>
        </p:spPr>
        <p:txBody>
          <a:bodyPr>
            <a:noAutofit/>
          </a:bodyPr>
          <a:lstStyle/>
          <a:p>
            <a:r>
              <a:rPr lang="zh-CN" altLang="en-US" sz="2400" b="1" dirty="0"/>
              <a:t>有序集合（</a:t>
            </a:r>
            <a:r>
              <a:rPr lang="en-US" altLang="zh-CN" sz="2400" b="1" dirty="0"/>
              <a:t>Sorted Sets</a:t>
            </a:r>
            <a:r>
              <a:rPr lang="zh-CN" altLang="en-US" sz="2400" b="1" dirty="0"/>
              <a:t>）类型</a:t>
            </a:r>
            <a:endParaRPr lang="en-US" altLang="zh-CN" sz="2400" b="1" dirty="0"/>
          </a:p>
          <a:p>
            <a:r>
              <a:rPr lang="en-US" altLang="zh-CN" sz="2400" dirty="0"/>
              <a:t>Skip List</a:t>
            </a:r>
            <a:r>
              <a:rPr lang="zh-CN" altLang="en-US" sz="2400" dirty="0"/>
              <a:t>：</a:t>
            </a:r>
            <a:r>
              <a:rPr lang="zh-CN" altLang="zh-CN" sz="2400" dirty="0"/>
              <a:t>一种</a:t>
            </a:r>
            <a:r>
              <a:rPr lang="zh-CN" altLang="en-US" sz="2400" dirty="0">
                <a:solidFill>
                  <a:srgbClr val="FF0000"/>
                </a:solidFill>
              </a:rPr>
              <a:t>（对数）</a:t>
            </a:r>
            <a:r>
              <a:rPr lang="zh-CN" altLang="zh-CN" sz="2400" dirty="0">
                <a:solidFill>
                  <a:srgbClr val="FF0000"/>
                </a:solidFill>
              </a:rPr>
              <a:t>随机化的</a:t>
            </a:r>
            <a:r>
              <a:rPr lang="zh-CN" altLang="zh-CN" sz="2400" dirty="0"/>
              <a:t>数据结构，基于</a:t>
            </a:r>
            <a:r>
              <a:rPr lang="zh-CN" altLang="zh-CN" sz="2400" dirty="0">
                <a:solidFill>
                  <a:srgbClr val="FF0000"/>
                </a:solidFill>
              </a:rPr>
              <a:t>并联</a:t>
            </a:r>
            <a:r>
              <a:rPr lang="zh-CN" altLang="zh-CN" sz="2400" dirty="0"/>
              <a:t>的链表，其效率</a:t>
            </a:r>
            <a:r>
              <a:rPr lang="zh-CN" altLang="en-US" sz="2400" dirty="0"/>
              <a:t>相当于</a:t>
            </a:r>
            <a:r>
              <a:rPr lang="zh-CN" altLang="zh-CN" sz="2400" dirty="0"/>
              <a:t>二叉查找树（</a:t>
            </a:r>
            <a:r>
              <a:rPr lang="zh-CN" altLang="zh-CN" sz="2400" dirty="0">
                <a:solidFill>
                  <a:schemeClr val="accent1"/>
                </a:solidFill>
              </a:rPr>
              <a:t>对于大多数操作需要</a:t>
            </a:r>
            <a:r>
              <a:rPr lang="en-US" altLang="zh-CN" sz="2400" dirty="0">
                <a:solidFill>
                  <a:schemeClr val="accent1"/>
                </a:solidFill>
              </a:rPr>
              <a:t>O(log n)</a:t>
            </a:r>
            <a:r>
              <a:rPr lang="zh-CN" altLang="zh-CN" sz="2400" dirty="0">
                <a:solidFill>
                  <a:schemeClr val="accent1"/>
                </a:solidFill>
              </a:rPr>
              <a:t>平均时间</a:t>
            </a:r>
            <a:r>
              <a:rPr lang="zh-CN" altLang="zh-CN" sz="2400" dirty="0"/>
              <a:t>）。</a:t>
            </a:r>
            <a:endParaRPr lang="en-US" altLang="zh-CN" sz="2400" dirty="0"/>
          </a:p>
          <a:p>
            <a:r>
              <a:rPr lang="zh-CN" altLang="en-US" sz="2400" dirty="0"/>
              <a:t>基本思想：</a:t>
            </a:r>
            <a:r>
              <a:rPr lang="zh-CN" altLang="zh-CN" sz="2400" dirty="0"/>
              <a:t>有序的链表加上附加的前进链接</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pic>
        <p:nvPicPr>
          <p:cNvPr id="5" name="内容占位符 4" descr="skiplist.png"/>
          <p:cNvPicPr>
            <a:picLocks noChangeAspect="1"/>
          </p:cNvPicPr>
          <p:nvPr/>
        </p:nvPicPr>
        <p:blipFill>
          <a:blip r:embed="rId3" cstate="print"/>
          <a:stretch>
            <a:fillRect/>
          </a:stretch>
        </p:blipFill>
        <p:spPr>
          <a:xfrm>
            <a:off x="838200" y="3103418"/>
            <a:ext cx="9171624" cy="3252932"/>
          </a:xfrm>
          <a:prstGeom prst="rect">
            <a:avLst/>
          </a:prstGeom>
        </p:spPr>
      </p:pic>
    </p:spTree>
    <p:extLst>
      <p:ext uri="{BB962C8B-B14F-4D97-AF65-F5344CB8AC3E}">
        <p14:creationId xmlns:p14="http://schemas.microsoft.com/office/powerpoint/2010/main" val="1047328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数据结构</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5266852"/>
          </a:xfrm>
        </p:spPr>
        <p:txBody>
          <a:bodyPr>
            <a:noAutofit/>
          </a:bodyPr>
          <a:lstStyle/>
          <a:p>
            <a:pPr>
              <a:spcBef>
                <a:spcPts val="0"/>
              </a:spcBef>
            </a:pPr>
            <a:r>
              <a:rPr lang="en-US" altLang="zh-CN" sz="2200" dirty="0"/>
              <a:t>typedef struct zskiplistNode {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成员</a:t>
            </a:r>
            <a:r>
              <a:rPr lang="en-US" altLang="zh-CN" sz="2200" dirty="0">
                <a:solidFill>
                  <a:srgbClr val="0000FF"/>
                </a:solidFill>
              </a:rPr>
              <a:t>object</a:t>
            </a:r>
            <a:r>
              <a:rPr lang="zh-CN" altLang="en-US" sz="2200" dirty="0">
                <a:solidFill>
                  <a:srgbClr val="0000FF"/>
                </a:solidFill>
              </a:rPr>
              <a:t>对象*</a:t>
            </a:r>
            <a:r>
              <a:rPr lang="en-US" altLang="zh-CN" sz="2200" dirty="0">
                <a:solidFill>
                  <a:srgbClr val="0000FF"/>
                </a:solidFill>
              </a:rPr>
              <a:t>/    </a:t>
            </a:r>
          </a:p>
          <a:p>
            <a:pPr>
              <a:spcBef>
                <a:spcPts val="0"/>
              </a:spcBef>
            </a:pPr>
            <a:r>
              <a:rPr lang="en-US" altLang="zh-CN" sz="2200" dirty="0"/>
              <a:t>    robj *obj;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分数字段依赖此值对</a:t>
            </a:r>
            <a:r>
              <a:rPr lang="en-US" altLang="zh-CN" sz="2200" dirty="0">
                <a:solidFill>
                  <a:srgbClr val="0000FF"/>
                </a:solidFill>
              </a:rPr>
              <a:t>skiplist</a:t>
            </a:r>
            <a:r>
              <a:rPr lang="zh-CN" altLang="en-US" sz="2200" dirty="0">
                <a:solidFill>
                  <a:srgbClr val="0000FF"/>
                </a:solidFill>
              </a:rPr>
              <a:t>进行排序*</a:t>
            </a:r>
            <a:r>
              <a:rPr lang="en-US" altLang="zh-CN" sz="2200" dirty="0">
                <a:solidFill>
                  <a:srgbClr val="0000FF"/>
                </a:solidFill>
              </a:rPr>
              <a:t>/    </a:t>
            </a:r>
          </a:p>
          <a:p>
            <a:pPr>
              <a:spcBef>
                <a:spcPts val="0"/>
              </a:spcBef>
            </a:pPr>
            <a:r>
              <a:rPr lang="en-US" altLang="zh-CN" sz="2200" dirty="0"/>
              <a:t>    double score;     </a:t>
            </a:r>
          </a:p>
          <a:p>
            <a:pPr>
              <a:spcBef>
                <a:spcPts val="0"/>
              </a:spcBef>
            </a:pPr>
            <a:r>
              <a:rPr lang="en-US" altLang="zh-CN" sz="2200" dirty="0"/>
              <a:t>    struct zskiplistNode *backward;    </a:t>
            </a:r>
            <a:r>
              <a:rPr lang="en-US" altLang="zh-CN" sz="2200" dirty="0">
                <a:solidFill>
                  <a:srgbClr val="0000FF"/>
                </a:solidFill>
              </a:rPr>
              <a:t>/*</a:t>
            </a:r>
            <a:r>
              <a:rPr lang="zh-CN" altLang="en-US" sz="2200" dirty="0">
                <a:solidFill>
                  <a:srgbClr val="0000FF"/>
                </a:solidFill>
              </a:rPr>
              <a:t>后退指针，仅插入层中有*</a:t>
            </a:r>
            <a:r>
              <a:rPr lang="en-US" altLang="zh-CN" sz="2200" dirty="0">
                <a:solidFill>
                  <a:srgbClr val="0000FF"/>
                </a:solidFill>
              </a:rPr>
              <a:t>/   </a:t>
            </a:r>
            <a:r>
              <a:rPr lang="en-US" altLang="zh-CN" sz="2200" dirty="0"/>
              <a:t>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层数组*</a:t>
            </a:r>
            <a:r>
              <a:rPr lang="en-US" altLang="zh-CN" sz="2200" dirty="0">
                <a:solidFill>
                  <a:srgbClr val="0000FF"/>
                </a:solidFill>
              </a:rPr>
              <a:t>/   </a:t>
            </a:r>
            <a:r>
              <a:rPr lang="en-US" altLang="zh-CN" sz="2200" dirty="0"/>
              <a:t> </a:t>
            </a:r>
          </a:p>
          <a:p>
            <a:pPr>
              <a:spcBef>
                <a:spcPts val="0"/>
              </a:spcBef>
            </a:pPr>
            <a:r>
              <a:rPr lang="en-US" altLang="zh-CN" sz="2200" dirty="0"/>
              <a:t>    struct zskiplistLevel {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前进指针，每层中指向下一个元素的指针*</a:t>
            </a:r>
            <a:r>
              <a:rPr lang="en-US" altLang="zh-CN" sz="2200" dirty="0">
                <a:solidFill>
                  <a:srgbClr val="0000FF"/>
                </a:solidFill>
              </a:rPr>
              <a:t>/        </a:t>
            </a:r>
          </a:p>
          <a:p>
            <a:pPr>
              <a:spcBef>
                <a:spcPts val="0"/>
              </a:spcBef>
            </a:pPr>
            <a:r>
              <a:rPr lang="en-US" altLang="zh-CN" sz="2200" dirty="0"/>
              <a:t>           struct zskiplistNode *forward;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距离下一个元素之间元素数量</a:t>
            </a:r>
            <a:r>
              <a:rPr lang="en-US" altLang="zh-CN" sz="2200" dirty="0">
                <a:solidFill>
                  <a:srgbClr val="0000FF"/>
                </a:solidFill>
              </a:rPr>
              <a:t>, </a:t>
            </a:r>
            <a:r>
              <a:rPr lang="zh-CN" altLang="en-US" sz="2200" dirty="0">
                <a:solidFill>
                  <a:srgbClr val="0000FF"/>
                </a:solidFill>
              </a:rPr>
              <a:t>即</a:t>
            </a:r>
            <a:r>
              <a:rPr lang="en-US" altLang="zh-CN" sz="2200" dirty="0">
                <a:solidFill>
                  <a:srgbClr val="0000FF"/>
                </a:solidFill>
              </a:rPr>
              <a:t>forward</a:t>
            </a:r>
            <a:r>
              <a:rPr lang="zh-CN" altLang="en-US" sz="2200" dirty="0">
                <a:solidFill>
                  <a:srgbClr val="0000FF"/>
                </a:solidFill>
              </a:rPr>
              <a:t>指向的元素*</a:t>
            </a:r>
            <a:r>
              <a:rPr lang="en-US" altLang="zh-CN" sz="2200" dirty="0">
                <a:solidFill>
                  <a:srgbClr val="0000FF"/>
                </a:solidFill>
              </a:rPr>
              <a:t>/        </a:t>
            </a:r>
          </a:p>
          <a:p>
            <a:pPr>
              <a:spcBef>
                <a:spcPts val="0"/>
              </a:spcBef>
            </a:pPr>
            <a:r>
              <a:rPr lang="en-US" altLang="zh-CN" sz="2200" dirty="0"/>
              <a:t>           unsigned int span;    </a:t>
            </a:r>
          </a:p>
          <a:p>
            <a:pPr>
              <a:spcBef>
                <a:spcPts val="0"/>
              </a:spcBef>
            </a:pPr>
            <a:r>
              <a:rPr lang="en-US" altLang="zh-CN" sz="2200" dirty="0"/>
              <a:t>     } level[ ]; </a:t>
            </a:r>
          </a:p>
          <a:p>
            <a:pPr>
              <a:spcBef>
                <a:spcPts val="0"/>
              </a:spcBef>
            </a:pPr>
            <a:r>
              <a:rPr lang="en-US" altLang="zh-CN" sz="2200" dirty="0"/>
              <a:t> } zskiplistNode;  </a:t>
            </a:r>
            <a:r>
              <a:rPr lang="en-US" altLang="zh-CN" sz="2200" dirty="0">
                <a:solidFill>
                  <a:srgbClr val="0000FF"/>
                </a:solidFill>
              </a:rPr>
              <a:t>//</a:t>
            </a:r>
            <a:r>
              <a:rPr lang="zh-CN" altLang="en-US" sz="2200" dirty="0">
                <a:solidFill>
                  <a:srgbClr val="0000FF"/>
                </a:solidFill>
              </a:rPr>
              <a:t>节点数据结构</a:t>
            </a:r>
            <a:endParaRPr lang="en-US" altLang="zh-CN" sz="2200" dirty="0">
              <a:solidFill>
                <a:srgbClr val="0000FF"/>
              </a:solidFill>
            </a:endParaRPr>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457708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数据结构</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5266852"/>
          </a:xfrm>
        </p:spPr>
        <p:txBody>
          <a:bodyPr>
            <a:noAutofit/>
          </a:bodyPr>
          <a:lstStyle/>
          <a:p>
            <a:r>
              <a:rPr lang="en-US" altLang="zh-CN" sz="2400" dirty="0"/>
              <a:t>typedef struct zskiplist {     </a:t>
            </a:r>
          </a:p>
          <a:p>
            <a:r>
              <a:rPr lang="en-US" altLang="zh-CN" sz="2400" dirty="0"/>
              <a:t>     </a:t>
            </a:r>
            <a:r>
              <a:rPr lang="en-US" altLang="zh-CN" sz="2400" dirty="0">
                <a:solidFill>
                  <a:srgbClr val="0000FF"/>
                </a:solidFill>
              </a:rPr>
              <a:t> /*</a:t>
            </a:r>
            <a:r>
              <a:rPr lang="zh-CN" altLang="en-US" sz="2400" dirty="0">
                <a:solidFill>
                  <a:srgbClr val="0000FF"/>
                </a:solidFill>
              </a:rPr>
              <a:t>跳跃表头节点和尾节点*</a:t>
            </a:r>
            <a:r>
              <a:rPr lang="en-US" altLang="zh-CN" sz="2400" dirty="0">
                <a:solidFill>
                  <a:srgbClr val="0000FF"/>
                </a:solidFill>
              </a:rPr>
              <a:t>/    </a:t>
            </a:r>
          </a:p>
          <a:p>
            <a:r>
              <a:rPr lang="en-US" altLang="zh-CN" sz="2400" dirty="0"/>
              <a:t>      struct zskiplistNode *header, *tail;     </a:t>
            </a:r>
          </a:p>
          <a:p>
            <a:r>
              <a:rPr lang="en-US" altLang="zh-CN" sz="2400" dirty="0"/>
              <a:t>      </a:t>
            </a:r>
            <a:r>
              <a:rPr lang="en-US" altLang="zh-CN" sz="2400" dirty="0">
                <a:solidFill>
                  <a:srgbClr val="0000FF"/>
                </a:solidFill>
              </a:rPr>
              <a:t>/*</a:t>
            </a:r>
            <a:r>
              <a:rPr lang="zh-CN" altLang="en-US" sz="2400" dirty="0">
                <a:solidFill>
                  <a:srgbClr val="0000FF"/>
                </a:solidFill>
              </a:rPr>
              <a:t>跳跃表中元素个数*</a:t>
            </a:r>
            <a:r>
              <a:rPr lang="en-US" altLang="zh-CN" sz="2400" dirty="0">
                <a:solidFill>
                  <a:srgbClr val="0000FF"/>
                </a:solidFill>
              </a:rPr>
              <a:t>/    </a:t>
            </a:r>
          </a:p>
          <a:p>
            <a:r>
              <a:rPr lang="en-US" altLang="zh-CN" sz="2400" dirty="0"/>
              <a:t>      unsigned long length;     </a:t>
            </a:r>
          </a:p>
          <a:p>
            <a:r>
              <a:rPr lang="en-US" altLang="zh-CN" sz="2400" dirty="0"/>
              <a:t>      </a:t>
            </a:r>
            <a:r>
              <a:rPr lang="en-US" altLang="zh-CN" sz="2400" dirty="0">
                <a:solidFill>
                  <a:srgbClr val="0000FF"/>
                </a:solidFill>
              </a:rPr>
              <a:t>/*</a:t>
            </a:r>
            <a:r>
              <a:rPr lang="zh-CN" altLang="en-US" sz="2400" dirty="0">
                <a:solidFill>
                  <a:srgbClr val="0000FF"/>
                </a:solidFill>
              </a:rPr>
              <a:t>跳跃表当前最大层数*</a:t>
            </a:r>
            <a:r>
              <a:rPr lang="en-US" altLang="zh-CN" sz="2400" dirty="0">
                <a:solidFill>
                  <a:srgbClr val="0000FF"/>
                </a:solidFill>
              </a:rPr>
              <a:t>/    </a:t>
            </a:r>
          </a:p>
          <a:p>
            <a:r>
              <a:rPr lang="en-US" altLang="zh-CN" sz="2400" dirty="0"/>
              <a:t>      int level; </a:t>
            </a:r>
          </a:p>
          <a:p>
            <a:r>
              <a:rPr lang="en-US" altLang="zh-CN" sz="2400" dirty="0"/>
              <a:t>} zskiplist; </a:t>
            </a:r>
            <a:r>
              <a:rPr lang="en-US" altLang="zh-CN" sz="2400" dirty="0">
                <a:solidFill>
                  <a:srgbClr val="0000FF"/>
                </a:solidFill>
              </a:rPr>
              <a:t>//</a:t>
            </a:r>
            <a:r>
              <a:rPr lang="zh-CN" altLang="en-US" sz="2400" dirty="0">
                <a:solidFill>
                  <a:srgbClr val="0000FF"/>
                </a:solidFill>
              </a:rPr>
              <a:t>跳跃表数据结构</a:t>
            </a:r>
          </a:p>
          <a:p>
            <a:endParaRPr lang="en-US" altLang="zh-CN" sz="2400" dirty="0"/>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923160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操作</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5266852"/>
          </a:xfrm>
        </p:spPr>
        <p:txBody>
          <a:bodyPr>
            <a:noAutofit/>
          </a:bodyPr>
          <a:lstStyle/>
          <a:p>
            <a:r>
              <a:rPr lang="en-US" altLang="zh-CN" sz="2400" dirty="0">
                <a:solidFill>
                  <a:srgbClr val="0000FF"/>
                </a:solidFill>
              </a:rPr>
              <a:t>/*</a:t>
            </a:r>
            <a:r>
              <a:rPr lang="zh-CN" altLang="en-US" sz="2400" dirty="0">
                <a:solidFill>
                  <a:srgbClr val="0000FF"/>
                </a:solidFill>
              </a:rPr>
              <a:t>创建一个跳跃表节点*</a:t>
            </a:r>
            <a:r>
              <a:rPr lang="en-US" altLang="zh-CN" sz="2400" dirty="0">
                <a:solidFill>
                  <a:srgbClr val="0000FF"/>
                </a:solidFill>
              </a:rPr>
              <a:t>/</a:t>
            </a:r>
          </a:p>
          <a:p>
            <a:r>
              <a:rPr lang="en-US" altLang="zh-CN" sz="2400" dirty="0"/>
              <a:t>zskiplistNode *zslCreateNode(int level, double score, robj *obj) {</a:t>
            </a:r>
          </a:p>
          <a:p>
            <a:r>
              <a:rPr lang="en-US" altLang="zh-CN" sz="2400" dirty="0"/>
              <a:t>    zskiplistNode *zn = zmalloc(sizeof(*</a:t>
            </a:r>
            <a:r>
              <a:rPr lang="en-US" altLang="zh-CN" sz="2400" dirty="0">
                <a:solidFill>
                  <a:srgbClr val="FF0000"/>
                </a:solidFill>
              </a:rPr>
              <a:t>zn</a:t>
            </a:r>
            <a:r>
              <a:rPr lang="en-US" altLang="zh-CN" sz="2400" dirty="0"/>
              <a:t>)+level*sizeof(struct </a:t>
            </a:r>
            <a:r>
              <a:rPr lang="en-US" altLang="zh-CN" sz="2400" dirty="0">
                <a:solidFill>
                  <a:srgbClr val="FF0000"/>
                </a:solidFill>
              </a:rPr>
              <a:t>zskiplistLevel</a:t>
            </a:r>
            <a:r>
              <a:rPr lang="en-US" altLang="zh-CN" sz="2400" dirty="0"/>
              <a:t>));</a:t>
            </a:r>
          </a:p>
          <a:p>
            <a:r>
              <a:rPr lang="en-US" altLang="zh-CN" sz="2400" dirty="0"/>
              <a:t>    zn-&gt;score = score;</a:t>
            </a:r>
          </a:p>
          <a:p>
            <a:r>
              <a:rPr lang="en-US" altLang="zh-CN" sz="2400" dirty="0"/>
              <a:t>    zn-&gt;obj = obj;</a:t>
            </a:r>
          </a:p>
          <a:p>
            <a:r>
              <a:rPr lang="en-US" altLang="zh-CN" sz="2400" dirty="0"/>
              <a:t>    return zn;</a:t>
            </a:r>
          </a:p>
          <a:p>
            <a:r>
              <a:rPr lang="en-US" altLang="zh-CN" sz="2400" dirty="0"/>
              <a:t>}</a:t>
            </a:r>
          </a:p>
          <a:p>
            <a:endParaRPr lang="en-US" altLang="zh-CN" sz="2400" dirty="0"/>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908606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操作</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6098904"/>
          </a:xfrm>
        </p:spPr>
        <p:txBody>
          <a:bodyPr>
            <a:noAutofit/>
          </a:bodyPr>
          <a:lstStyle/>
          <a:p>
            <a:pPr>
              <a:spcBef>
                <a:spcPts val="0"/>
              </a:spcBef>
            </a:pPr>
            <a:r>
              <a:rPr lang="en-US" altLang="zh-CN" sz="2000" dirty="0"/>
              <a:t>zskiplist *zslCreate(void) </a:t>
            </a:r>
            <a:r>
              <a:rPr lang="en-US" altLang="zh-CN" sz="2000" dirty="0">
                <a:solidFill>
                  <a:srgbClr val="0000FF"/>
                </a:solidFill>
              </a:rPr>
              <a:t>{  //</a:t>
            </a:r>
            <a:r>
              <a:rPr lang="zh-CN" altLang="en-US" sz="2000" dirty="0">
                <a:solidFill>
                  <a:srgbClr val="0000FF"/>
                </a:solidFill>
              </a:rPr>
              <a:t>创建链表</a:t>
            </a:r>
            <a:endParaRPr lang="en-US" altLang="zh-CN" sz="2000" dirty="0">
              <a:solidFill>
                <a:srgbClr val="0000FF"/>
              </a:solidFill>
            </a:endParaRPr>
          </a:p>
          <a:p>
            <a:pPr>
              <a:spcBef>
                <a:spcPts val="0"/>
              </a:spcBef>
            </a:pPr>
            <a:r>
              <a:rPr lang="en-US" altLang="zh-CN" sz="2000" dirty="0"/>
              <a:t>    int j;</a:t>
            </a:r>
          </a:p>
          <a:p>
            <a:pPr>
              <a:spcBef>
                <a:spcPts val="0"/>
              </a:spcBef>
            </a:pPr>
            <a:r>
              <a:rPr lang="en-US" altLang="zh-CN" sz="2000" dirty="0"/>
              <a:t>    zskiplist *zsl;</a:t>
            </a:r>
          </a:p>
          <a:p>
            <a:pPr>
              <a:spcBef>
                <a:spcPts val="0"/>
              </a:spcBef>
            </a:pPr>
            <a:r>
              <a:rPr lang="en-US" altLang="zh-CN" sz="2000" dirty="0"/>
              <a:t> </a:t>
            </a:r>
          </a:p>
          <a:p>
            <a:pPr>
              <a:spcBef>
                <a:spcPts val="0"/>
              </a:spcBef>
            </a:pPr>
            <a:r>
              <a:rPr lang="en-US" altLang="zh-CN" sz="2000" dirty="0"/>
              <a:t>    zsl = zmalloc(sizeof(*zsl));</a:t>
            </a:r>
          </a:p>
          <a:p>
            <a:pPr>
              <a:spcBef>
                <a:spcPts val="0"/>
              </a:spcBef>
            </a:pPr>
            <a:r>
              <a:rPr lang="en-US" altLang="zh-CN" sz="2000" dirty="0"/>
              <a:t>    zsl-&gt;level = 1;</a:t>
            </a:r>
          </a:p>
          <a:p>
            <a:pPr>
              <a:spcBef>
                <a:spcPts val="0"/>
              </a:spcBef>
            </a:pPr>
            <a:r>
              <a:rPr lang="en-US" altLang="zh-CN" sz="2000" dirty="0"/>
              <a:t>    zsl-&gt;length = 0;</a:t>
            </a:r>
          </a:p>
          <a:p>
            <a:pPr>
              <a:spcBef>
                <a:spcPts val="0"/>
              </a:spcBef>
            </a:pPr>
            <a:r>
              <a:rPr lang="en-US" altLang="zh-CN" sz="2000" dirty="0"/>
              <a:t>   </a:t>
            </a:r>
            <a:r>
              <a:rPr lang="en-US" altLang="zh-CN" sz="2000" dirty="0">
                <a:solidFill>
                  <a:srgbClr val="0000FF"/>
                </a:solidFill>
              </a:rPr>
              <a:t>/*</a:t>
            </a:r>
            <a:r>
              <a:rPr lang="zh-CN" altLang="en-US" sz="2000" dirty="0">
                <a:solidFill>
                  <a:srgbClr val="0000FF"/>
                </a:solidFill>
              </a:rPr>
              <a:t>初始化创建一个头节点</a:t>
            </a:r>
            <a:r>
              <a:rPr lang="en-US" altLang="zh-CN" sz="2000" dirty="0">
                <a:solidFill>
                  <a:srgbClr val="0000FF"/>
                </a:solidFill>
              </a:rPr>
              <a:t>, </a:t>
            </a:r>
            <a:r>
              <a:rPr lang="zh-CN" altLang="en-US" sz="2000" dirty="0">
                <a:solidFill>
                  <a:srgbClr val="0000FF"/>
                </a:solidFill>
              </a:rPr>
              <a:t>初始化节点信息*</a:t>
            </a:r>
            <a:r>
              <a:rPr lang="en-US" altLang="zh-CN" sz="2000" dirty="0">
                <a:solidFill>
                  <a:srgbClr val="0000FF"/>
                </a:solidFill>
              </a:rPr>
              <a:t>/</a:t>
            </a:r>
          </a:p>
          <a:p>
            <a:pPr>
              <a:spcBef>
                <a:spcPts val="0"/>
              </a:spcBef>
            </a:pPr>
            <a:r>
              <a:rPr lang="en-US" altLang="zh-CN" sz="2000" dirty="0"/>
              <a:t>    zsl-&gt;header = zslCreateNode(ZSKIPLIST_MAXLEVEL,0,NULL);  </a:t>
            </a:r>
            <a:r>
              <a:rPr lang="en-US" altLang="zh-CN" sz="2000" dirty="0">
                <a:solidFill>
                  <a:srgbClr val="0000FF"/>
                </a:solidFill>
              </a:rPr>
              <a:t>//</a:t>
            </a:r>
            <a:r>
              <a:rPr lang="zh-CN" altLang="en-US" sz="2000" dirty="0">
                <a:solidFill>
                  <a:srgbClr val="0000FF"/>
                </a:solidFill>
              </a:rPr>
              <a:t>默认最大</a:t>
            </a:r>
            <a:r>
              <a:rPr lang="en-US" altLang="zh-CN" sz="2000" dirty="0">
                <a:solidFill>
                  <a:srgbClr val="0000FF"/>
                </a:solidFill>
              </a:rPr>
              <a:t>32</a:t>
            </a:r>
            <a:r>
              <a:rPr lang="zh-CN" altLang="en-US" sz="2000" dirty="0">
                <a:solidFill>
                  <a:srgbClr val="0000FF"/>
                </a:solidFill>
              </a:rPr>
              <a:t>层</a:t>
            </a:r>
            <a:endParaRPr lang="en-US" altLang="zh-CN" sz="2000" dirty="0">
              <a:solidFill>
                <a:srgbClr val="0000FF"/>
              </a:solidFill>
            </a:endParaRPr>
          </a:p>
          <a:p>
            <a:pPr>
              <a:spcBef>
                <a:spcPts val="0"/>
              </a:spcBef>
            </a:pPr>
            <a:r>
              <a:rPr lang="en-US" altLang="zh-CN" sz="2000" dirty="0"/>
              <a:t>    for (j = 0; j &lt; ZSKIPLIST_MAXLEVEL; j++) {</a:t>
            </a:r>
          </a:p>
          <a:p>
            <a:pPr>
              <a:spcBef>
                <a:spcPts val="0"/>
              </a:spcBef>
            </a:pPr>
            <a:r>
              <a:rPr lang="en-US" altLang="zh-CN" sz="2000" dirty="0"/>
              <a:t>        zsl-&gt;header-&gt;level[j].forward = NULL;</a:t>
            </a:r>
          </a:p>
          <a:p>
            <a:pPr>
              <a:spcBef>
                <a:spcPts val="0"/>
              </a:spcBef>
            </a:pPr>
            <a:r>
              <a:rPr lang="en-US" altLang="zh-CN" sz="2000" dirty="0"/>
              <a:t>        zsl-&gt;header-&gt;level[j].span = 0;</a:t>
            </a:r>
          </a:p>
          <a:p>
            <a:pPr>
              <a:spcBef>
                <a:spcPts val="0"/>
              </a:spcBef>
            </a:pPr>
            <a:r>
              <a:rPr lang="en-US" altLang="zh-CN" sz="2000" dirty="0"/>
              <a:t>    }</a:t>
            </a:r>
          </a:p>
          <a:p>
            <a:pPr>
              <a:spcBef>
                <a:spcPts val="0"/>
              </a:spcBef>
            </a:pPr>
            <a:r>
              <a:rPr lang="en-US" altLang="zh-CN" sz="2000" dirty="0"/>
              <a:t>    zsl-&gt;header-&gt;backward = NULL;</a:t>
            </a:r>
          </a:p>
          <a:p>
            <a:pPr>
              <a:spcBef>
                <a:spcPts val="0"/>
              </a:spcBef>
            </a:pPr>
            <a:r>
              <a:rPr lang="en-US" altLang="zh-CN" sz="2000" dirty="0"/>
              <a:t>    zsl-&gt;tail = NULL;</a:t>
            </a:r>
          </a:p>
          <a:p>
            <a:pPr>
              <a:spcBef>
                <a:spcPts val="0"/>
              </a:spcBef>
            </a:pPr>
            <a:r>
              <a:rPr lang="en-US" altLang="zh-CN" sz="2000" dirty="0"/>
              <a:t>    return zsl;}</a:t>
            </a:r>
          </a:p>
          <a:p>
            <a:pPr>
              <a:spcBef>
                <a:spcPts val="0"/>
              </a:spcBef>
            </a:pPr>
            <a:endParaRPr lang="en-US" altLang="zh-CN" sz="2000" dirty="0"/>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861133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Skip List</a:t>
            </a:r>
            <a:endParaRPr lang="zh-CN" altLang="en-US" dirty="0"/>
          </a:p>
        </p:txBody>
      </p:sp>
      <p:sp>
        <p:nvSpPr>
          <p:cNvPr id="3" name="内容占位符 2"/>
          <p:cNvSpPr>
            <a:spLocks noGrp="1"/>
          </p:cNvSpPr>
          <p:nvPr>
            <p:ph idx="1"/>
          </p:nvPr>
        </p:nvSpPr>
        <p:spPr>
          <a:xfrm>
            <a:off x="2027238" y="1340768"/>
            <a:ext cx="8183562" cy="4968552"/>
          </a:xfrm>
        </p:spPr>
        <p:txBody>
          <a:bodyPr>
            <a:normAutofit fontScale="92500"/>
          </a:bodyPr>
          <a:lstStyle/>
          <a:p>
            <a:r>
              <a:rPr lang="zh-CN" altLang="zh-CN" sz="2400" dirty="0"/>
              <a:t>一个跳表</a:t>
            </a:r>
            <a:r>
              <a:rPr lang="zh-CN" altLang="en-US" sz="2400" dirty="0"/>
              <a:t>的结构特征</a:t>
            </a:r>
            <a:r>
              <a:rPr lang="zh-CN" altLang="zh-CN" sz="2400" dirty="0"/>
              <a:t>：</a:t>
            </a:r>
          </a:p>
          <a:p>
            <a:r>
              <a:rPr lang="zh-CN" altLang="en-US" sz="2400" dirty="0"/>
              <a:t>（</a:t>
            </a:r>
            <a:r>
              <a:rPr lang="en-US" altLang="zh-CN" sz="2400" dirty="0"/>
              <a:t>1</a:t>
            </a:r>
            <a:r>
              <a:rPr lang="zh-CN" altLang="en-US" sz="2400" dirty="0"/>
              <a:t>）</a:t>
            </a:r>
            <a:r>
              <a:rPr lang="zh-CN" altLang="zh-CN" sz="2400" dirty="0"/>
              <a:t>一个跳表</a:t>
            </a:r>
            <a:r>
              <a:rPr lang="zh-CN" altLang="en-US" sz="2400" dirty="0"/>
              <a:t>由多</a:t>
            </a:r>
            <a:r>
              <a:rPr lang="zh-CN" altLang="zh-CN" sz="2400" dirty="0"/>
              <a:t>个层（</a:t>
            </a:r>
            <a:r>
              <a:rPr lang="en-US" altLang="zh-CN" sz="2400" dirty="0"/>
              <a:t>level</a:t>
            </a:r>
            <a:r>
              <a:rPr lang="zh-CN" altLang="zh-CN" sz="2400" dirty="0"/>
              <a:t>）组成；</a:t>
            </a:r>
          </a:p>
          <a:p>
            <a:r>
              <a:rPr lang="zh-CN" altLang="en-US" sz="2400" dirty="0"/>
              <a:t>（</a:t>
            </a:r>
            <a:r>
              <a:rPr lang="en-US" altLang="zh-CN" sz="2400" dirty="0"/>
              <a:t>2</a:t>
            </a:r>
            <a:r>
              <a:rPr lang="zh-CN" altLang="en-US" sz="2400" dirty="0"/>
              <a:t>）</a:t>
            </a:r>
            <a:r>
              <a:rPr lang="zh-CN" altLang="zh-CN" sz="2400" dirty="0">
                <a:solidFill>
                  <a:srgbClr val="FF0000"/>
                </a:solidFill>
              </a:rPr>
              <a:t>每一层都是一个有序的链表；</a:t>
            </a:r>
          </a:p>
          <a:p>
            <a:r>
              <a:rPr lang="zh-CN" altLang="en-US" sz="2400" dirty="0"/>
              <a:t>（</a:t>
            </a:r>
            <a:r>
              <a:rPr lang="en-US" altLang="zh-CN" sz="2400" dirty="0"/>
              <a:t>3</a:t>
            </a:r>
            <a:r>
              <a:rPr lang="zh-CN" altLang="en-US" sz="2400" dirty="0"/>
              <a:t>）</a:t>
            </a:r>
            <a:r>
              <a:rPr lang="zh-CN" altLang="zh-CN" sz="2400" dirty="0">
                <a:solidFill>
                  <a:srgbClr val="FF0000"/>
                </a:solidFill>
              </a:rPr>
              <a:t>第</a:t>
            </a:r>
            <a:r>
              <a:rPr lang="en-US" altLang="zh-CN" sz="2400" dirty="0">
                <a:solidFill>
                  <a:srgbClr val="FF0000"/>
                </a:solidFill>
              </a:rPr>
              <a:t>1</a:t>
            </a:r>
            <a:r>
              <a:rPr lang="zh-CN" altLang="zh-CN" sz="2400" dirty="0">
                <a:solidFill>
                  <a:srgbClr val="FF0000"/>
                </a:solidFill>
              </a:rPr>
              <a:t>层</a:t>
            </a:r>
            <a:r>
              <a:rPr lang="zh-CN" altLang="zh-CN" sz="2400" dirty="0"/>
              <a:t>包含所有的元素；</a:t>
            </a:r>
          </a:p>
          <a:p>
            <a:r>
              <a:rPr lang="zh-CN" altLang="en-US" sz="2400" dirty="0"/>
              <a:t>（</a:t>
            </a:r>
            <a:r>
              <a:rPr lang="en-US" altLang="zh-CN" sz="2400" dirty="0"/>
              <a:t>4</a:t>
            </a:r>
            <a:r>
              <a:rPr lang="zh-CN" altLang="en-US" sz="2400" dirty="0"/>
              <a:t>）</a:t>
            </a:r>
            <a:r>
              <a:rPr lang="zh-CN" altLang="zh-CN" sz="2400" dirty="0">
                <a:solidFill>
                  <a:srgbClr val="FF0000"/>
                </a:solidFill>
              </a:rPr>
              <a:t>如果元素</a:t>
            </a:r>
            <a:r>
              <a:rPr lang="en-US" altLang="zh-CN" sz="2400" dirty="0">
                <a:solidFill>
                  <a:srgbClr val="FF0000"/>
                </a:solidFill>
              </a:rPr>
              <a:t>x</a:t>
            </a:r>
            <a:r>
              <a:rPr lang="zh-CN" altLang="zh-CN" sz="2400" dirty="0">
                <a:solidFill>
                  <a:srgbClr val="FF0000"/>
                </a:solidFill>
              </a:rPr>
              <a:t>出现在第</a:t>
            </a:r>
            <a:r>
              <a:rPr lang="en-US" altLang="zh-CN" sz="2400" dirty="0">
                <a:solidFill>
                  <a:srgbClr val="FF0000"/>
                </a:solidFill>
              </a:rPr>
              <a:t>i</a:t>
            </a:r>
            <a:r>
              <a:rPr lang="zh-CN" altLang="zh-CN" sz="2400" dirty="0">
                <a:solidFill>
                  <a:srgbClr val="FF0000"/>
                </a:solidFill>
              </a:rPr>
              <a:t>层，则所有比</a:t>
            </a:r>
            <a:r>
              <a:rPr lang="en-US" altLang="zh-CN" sz="2400" dirty="0">
                <a:solidFill>
                  <a:srgbClr val="FF0000"/>
                </a:solidFill>
              </a:rPr>
              <a:t>i</a:t>
            </a:r>
            <a:r>
              <a:rPr lang="zh-CN" altLang="zh-CN" sz="2400" dirty="0">
                <a:solidFill>
                  <a:srgbClr val="FF0000"/>
                </a:solidFill>
              </a:rPr>
              <a:t>小的层都包含</a:t>
            </a:r>
            <a:r>
              <a:rPr lang="en-US" altLang="zh-CN" sz="2400" dirty="0">
                <a:solidFill>
                  <a:srgbClr val="FF0000"/>
                </a:solidFill>
              </a:rPr>
              <a:t>x</a:t>
            </a:r>
            <a:r>
              <a:rPr lang="zh-CN" altLang="zh-CN" sz="2400" dirty="0">
                <a:solidFill>
                  <a:srgbClr val="FF0000"/>
                </a:solidFill>
              </a:rPr>
              <a:t>；</a:t>
            </a:r>
          </a:p>
          <a:p>
            <a:r>
              <a:rPr lang="zh-CN" altLang="en-US" sz="2400" dirty="0"/>
              <a:t>（</a:t>
            </a:r>
            <a:r>
              <a:rPr lang="en-US" altLang="zh-CN" sz="2400" dirty="0"/>
              <a:t>5</a:t>
            </a:r>
            <a:r>
              <a:rPr lang="zh-CN" altLang="en-US" sz="2400" dirty="0"/>
              <a:t>）</a:t>
            </a:r>
            <a:r>
              <a:rPr lang="zh-CN" altLang="zh-CN" sz="2400" dirty="0"/>
              <a:t>第</a:t>
            </a:r>
            <a:r>
              <a:rPr lang="en-US" altLang="zh-CN" sz="2400" dirty="0"/>
              <a:t>i</a:t>
            </a:r>
            <a:r>
              <a:rPr lang="zh-CN" altLang="zh-CN" sz="2400" dirty="0"/>
              <a:t>层的元素通过</a:t>
            </a:r>
            <a:r>
              <a:rPr lang="en-US" altLang="zh-CN" sz="2400" dirty="0"/>
              <a:t>level</a:t>
            </a:r>
            <a:r>
              <a:rPr lang="zh-CN" altLang="en-US" sz="2400" dirty="0"/>
              <a:t>数组</a:t>
            </a:r>
            <a:r>
              <a:rPr lang="zh-CN" altLang="zh-CN" sz="2400" dirty="0"/>
              <a:t>指向下一层拥有相同值的元素；</a:t>
            </a:r>
          </a:p>
          <a:p>
            <a:r>
              <a:rPr lang="zh-CN" altLang="en-US" sz="2400" dirty="0"/>
              <a:t>（</a:t>
            </a:r>
            <a:r>
              <a:rPr lang="en-US" altLang="zh-CN" sz="2400" dirty="0"/>
              <a:t>6</a:t>
            </a:r>
            <a:r>
              <a:rPr lang="zh-CN" altLang="en-US" sz="2400" dirty="0"/>
              <a:t>）</a:t>
            </a:r>
            <a:r>
              <a:rPr lang="zh-CN" altLang="zh-CN" sz="2400" dirty="0"/>
              <a:t>在每一层中</a:t>
            </a:r>
            <a:r>
              <a:rPr lang="zh-CN" altLang="en-US" sz="2400" dirty="0"/>
              <a:t>都包含</a:t>
            </a:r>
            <a:r>
              <a:rPr lang="en-US" altLang="zh-CN" sz="2400" dirty="0">
                <a:solidFill>
                  <a:srgbClr val="FF0000"/>
                </a:solidFill>
              </a:rPr>
              <a:t>-1</a:t>
            </a:r>
            <a:r>
              <a:rPr lang="zh-CN" altLang="zh-CN" sz="2400" dirty="0">
                <a:solidFill>
                  <a:srgbClr val="FF0000"/>
                </a:solidFill>
              </a:rPr>
              <a:t>和</a:t>
            </a:r>
            <a:r>
              <a:rPr lang="en-US" altLang="zh-CN" sz="2400" dirty="0">
                <a:solidFill>
                  <a:srgbClr val="FF0000"/>
                </a:solidFill>
              </a:rPr>
              <a:t>1</a:t>
            </a:r>
            <a:r>
              <a:rPr lang="zh-CN" altLang="zh-CN" sz="2400" dirty="0">
                <a:solidFill>
                  <a:srgbClr val="FF0000"/>
                </a:solidFill>
              </a:rPr>
              <a:t>两个元素</a:t>
            </a:r>
            <a:r>
              <a:rPr lang="zh-CN" altLang="en-US" sz="2400" dirty="0"/>
              <a:t>，</a:t>
            </a:r>
            <a:r>
              <a:rPr lang="zh-CN" altLang="zh-CN" sz="2400" dirty="0"/>
              <a:t>分别表示</a:t>
            </a:r>
            <a:r>
              <a:rPr lang="en-US" altLang="zh-CN" sz="2400" dirty="0"/>
              <a:t>INT_MIN</a:t>
            </a:r>
            <a:r>
              <a:rPr lang="zh-CN" altLang="zh-CN" sz="2400" dirty="0"/>
              <a:t>和</a:t>
            </a:r>
            <a:r>
              <a:rPr lang="en-US" altLang="zh-CN" sz="2400" dirty="0"/>
              <a:t>INT_MAX</a:t>
            </a:r>
            <a:r>
              <a:rPr lang="zh-CN" altLang="zh-CN" sz="2400" dirty="0"/>
              <a:t>；</a:t>
            </a:r>
          </a:p>
          <a:p>
            <a:r>
              <a:rPr lang="zh-CN" altLang="en-US" sz="2400" dirty="0"/>
              <a:t>（</a:t>
            </a:r>
            <a:r>
              <a:rPr lang="en-US" altLang="zh-CN" sz="2400" dirty="0"/>
              <a:t>7</a:t>
            </a:r>
            <a:r>
              <a:rPr lang="zh-CN" altLang="en-US" sz="2400" dirty="0"/>
              <a:t>）</a:t>
            </a:r>
            <a:r>
              <a:rPr lang="en-US" altLang="zh-CN" sz="2400" dirty="0">
                <a:solidFill>
                  <a:srgbClr val="FF0000"/>
                </a:solidFill>
              </a:rPr>
              <a:t>Top</a:t>
            </a:r>
            <a:r>
              <a:rPr lang="zh-CN" altLang="zh-CN" sz="2400" dirty="0">
                <a:solidFill>
                  <a:srgbClr val="FF0000"/>
                </a:solidFill>
              </a:rPr>
              <a:t>指针</a:t>
            </a:r>
            <a:r>
              <a:rPr lang="zh-CN" altLang="zh-CN" sz="2400" dirty="0"/>
              <a:t>指向最高层的第一个元素。</a:t>
            </a:r>
            <a:endParaRPr lang="zh-CN" altLang="en-US" sz="2400" dirty="0"/>
          </a:p>
        </p:txBody>
      </p:sp>
      <p:sp>
        <p:nvSpPr>
          <p:cNvPr id="4" name="灯片编号占位符 3"/>
          <p:cNvSpPr>
            <a:spLocks noGrp="1"/>
          </p:cNvSpPr>
          <p:nvPr>
            <p:ph type="sldNum" sz="quarter" idx="12"/>
          </p:nvPr>
        </p:nvSpPr>
        <p:spPr/>
        <p:txBody>
          <a:bodyPr/>
          <a:lstStyle/>
          <a:p>
            <a:pPr>
              <a:defRPr/>
            </a:pPr>
            <a:fld id="{B056A5FD-7424-4222-8FE6-B75B53351CB2}" type="slidenum">
              <a:rPr lang="zh-CN" altLang="en-US" smtClean="0"/>
              <a:pPr>
                <a:defRPr/>
              </a:pPr>
              <a:t>88</a:t>
            </a:fld>
            <a:endParaRPr lang="zh-CN" altLang="en-US"/>
          </a:p>
        </p:txBody>
      </p:sp>
    </p:spTree>
    <p:extLst>
      <p:ext uri="{BB962C8B-B14F-4D97-AF65-F5344CB8AC3E}">
        <p14:creationId xmlns:p14="http://schemas.microsoft.com/office/powerpoint/2010/main" val="3983593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Skip List</a:t>
            </a:r>
            <a:r>
              <a:rPr lang="zh-CN" altLang="en-US" dirty="0"/>
              <a:t>插入</a:t>
            </a:r>
          </a:p>
        </p:txBody>
      </p:sp>
      <p:sp>
        <p:nvSpPr>
          <p:cNvPr id="3" name="内容占位符 2"/>
          <p:cNvSpPr>
            <a:spLocks noGrp="1"/>
          </p:cNvSpPr>
          <p:nvPr>
            <p:ph idx="1"/>
          </p:nvPr>
        </p:nvSpPr>
        <p:spPr/>
        <p:txBody>
          <a:bodyPr/>
          <a:lstStyle/>
          <a:p>
            <a:r>
              <a:rPr lang="en-US" altLang="zh-CN" sz="2400" dirty="0"/>
              <a:t>       </a:t>
            </a:r>
            <a:r>
              <a:rPr lang="zh-CN" altLang="zh-CN" sz="2400" dirty="0"/>
              <a:t>跳跃列表</a:t>
            </a:r>
            <a:r>
              <a:rPr lang="zh-CN" altLang="en-US" sz="2400" dirty="0"/>
              <a:t>的</a:t>
            </a:r>
            <a:r>
              <a:rPr lang="zh-CN" altLang="zh-CN" sz="2400" dirty="0"/>
              <a:t>增加是以</a:t>
            </a:r>
            <a:r>
              <a:rPr lang="zh-CN" altLang="zh-CN" sz="2400" dirty="0">
                <a:solidFill>
                  <a:srgbClr val="FF0000"/>
                </a:solidFill>
              </a:rPr>
              <a:t>随机化的方式</a:t>
            </a:r>
            <a:r>
              <a:rPr lang="zh-CN" altLang="zh-CN" sz="2400" dirty="0"/>
              <a:t>进行的，所以在列表中的查找可以</a:t>
            </a:r>
            <a:r>
              <a:rPr lang="zh-CN" altLang="zh-CN" sz="2400" dirty="0">
                <a:solidFill>
                  <a:srgbClr val="FF0000"/>
                </a:solidFill>
              </a:rPr>
              <a:t>快速的跳过部分列表</a:t>
            </a:r>
            <a:r>
              <a:rPr lang="en-US" altLang="zh-CN" sz="2400" dirty="0"/>
              <a:t>(</a:t>
            </a:r>
            <a:r>
              <a:rPr lang="zh-CN" altLang="zh-CN" sz="2400" dirty="0"/>
              <a:t>因此得名</a:t>
            </a:r>
            <a:r>
              <a:rPr lang="en-US" altLang="zh-CN" sz="2400" dirty="0"/>
              <a:t>)</a:t>
            </a:r>
            <a:r>
              <a:rPr lang="zh-CN" altLang="zh-CN" sz="2400" dirty="0"/>
              <a:t>。</a:t>
            </a:r>
            <a:endParaRPr lang="en-US" altLang="zh-CN" sz="2400" dirty="0"/>
          </a:p>
          <a:p>
            <a:endParaRPr lang="en-US" altLang="zh-CN" sz="2400" dirty="0"/>
          </a:p>
          <a:p>
            <a:r>
              <a:rPr lang="zh-CN" altLang="zh-CN" sz="2400" dirty="0"/>
              <a:t>跳表的插入需要三个步骤</a:t>
            </a:r>
            <a:r>
              <a:rPr lang="zh-CN" altLang="en-US" sz="2400" dirty="0"/>
              <a:t>：</a:t>
            </a:r>
            <a:endParaRPr lang="en-US" altLang="zh-CN" sz="2400" dirty="0"/>
          </a:p>
          <a:p>
            <a:r>
              <a:rPr lang="zh-CN" altLang="en-US" sz="2400" dirty="0"/>
              <a:t>（</a:t>
            </a:r>
            <a:r>
              <a:rPr lang="en-US" altLang="zh-CN" sz="2400" dirty="0"/>
              <a:t>1</a:t>
            </a:r>
            <a:r>
              <a:rPr lang="zh-CN" altLang="en-US" sz="2400" dirty="0"/>
              <a:t>）</a:t>
            </a:r>
            <a:r>
              <a:rPr lang="zh-CN" altLang="zh-CN" sz="2400" dirty="0"/>
              <a:t>查找到在每层待插入位置</a:t>
            </a:r>
            <a:r>
              <a:rPr lang="zh-CN" altLang="en-US" sz="2400" dirty="0"/>
              <a:t>；</a:t>
            </a:r>
            <a:endParaRPr lang="en-US" altLang="zh-CN" sz="2400" dirty="0"/>
          </a:p>
          <a:p>
            <a:r>
              <a:rPr lang="zh-CN" altLang="en-US" sz="2400" dirty="0"/>
              <a:t>（</a:t>
            </a:r>
            <a:r>
              <a:rPr lang="en-US" altLang="zh-CN" sz="2400" dirty="0"/>
              <a:t>2</a:t>
            </a:r>
            <a:r>
              <a:rPr lang="zh-CN" altLang="en-US" sz="2400" dirty="0"/>
              <a:t>）</a:t>
            </a:r>
            <a:r>
              <a:rPr lang="zh-CN" altLang="zh-CN" sz="2400" dirty="0">
                <a:solidFill>
                  <a:srgbClr val="FF0000"/>
                </a:solidFill>
              </a:rPr>
              <a:t>随机产生一个层数</a:t>
            </a:r>
            <a:r>
              <a:rPr lang="zh-CN" altLang="en-US" sz="2400" dirty="0"/>
              <a:t>；</a:t>
            </a:r>
            <a:endParaRPr lang="en-US" altLang="zh-CN" sz="2400" dirty="0"/>
          </a:p>
          <a:p>
            <a:r>
              <a:rPr lang="zh-CN" altLang="en-US" sz="2400" dirty="0"/>
              <a:t>（</a:t>
            </a:r>
            <a:r>
              <a:rPr lang="en-US" altLang="zh-CN" sz="2400" dirty="0"/>
              <a:t>3</a:t>
            </a:r>
            <a:r>
              <a:rPr lang="zh-CN" altLang="en-US" sz="2400" dirty="0"/>
              <a:t>）</a:t>
            </a:r>
            <a:r>
              <a:rPr lang="zh-CN" altLang="zh-CN" sz="2400" dirty="0"/>
              <a:t>从高层至下插入，插入时算法和普通链表的插入完全相同。</a:t>
            </a:r>
            <a:endParaRPr lang="en-US" altLang="zh-CN" sz="2400" dirty="0"/>
          </a:p>
        </p:txBody>
      </p:sp>
      <p:sp>
        <p:nvSpPr>
          <p:cNvPr id="4" name="灯片编号占位符 3"/>
          <p:cNvSpPr>
            <a:spLocks noGrp="1"/>
          </p:cNvSpPr>
          <p:nvPr>
            <p:ph type="sldNum" sz="quarter" idx="12"/>
          </p:nvPr>
        </p:nvSpPr>
        <p:spPr/>
        <p:txBody>
          <a:bodyPr/>
          <a:lstStyle/>
          <a:p>
            <a:pPr>
              <a:defRPr/>
            </a:pPr>
            <a:fld id="{B056A5FD-7424-4222-8FE6-B75B53351CB2}" type="slidenum">
              <a:rPr lang="zh-CN" altLang="en-US" smtClean="0"/>
              <a:pPr>
                <a:defRPr/>
              </a:pPr>
              <a:t>89</a:t>
            </a:fld>
            <a:endParaRPr lang="zh-CN" altLang="en-US"/>
          </a:p>
        </p:txBody>
      </p:sp>
    </p:spTree>
    <p:extLst>
      <p:ext uri="{BB962C8B-B14F-4D97-AF65-F5344CB8AC3E}">
        <p14:creationId xmlns:p14="http://schemas.microsoft.com/office/powerpoint/2010/main" val="217659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1"/>
            <a:ext cx="10515600" cy="5205773"/>
          </a:xfrm>
        </p:spPr>
        <p:txBody>
          <a:bodyPr>
            <a:normAutofit/>
          </a:bodyPr>
          <a:lstStyle/>
          <a:p>
            <a:pPr lvl="0">
              <a:lnSpc>
                <a:spcPct val="100000"/>
              </a:lnSpc>
            </a:pPr>
            <a:r>
              <a:rPr lang="zh-CN" altLang="en-US" sz="2400" b="1" kern="0" dirty="0">
                <a:solidFill>
                  <a:prstClr val="black"/>
                </a:solidFill>
                <a:cs typeface="+mn-ea"/>
              </a:rPr>
              <a:t>键值对模型的提出</a:t>
            </a:r>
            <a:endParaRPr lang="en-US" altLang="zh-CN" sz="2400" b="1" kern="0" dirty="0">
              <a:solidFill>
                <a:prstClr val="black"/>
              </a:solidFill>
              <a:cs typeface="+mn-ea"/>
            </a:endParaRPr>
          </a:p>
          <a:p>
            <a:pPr marL="800100" lvl="1" indent="-342900">
              <a:lnSpc>
                <a:spcPct val="100000"/>
              </a:lnSpc>
              <a:buFont typeface="Wingdings" panose="05000000000000000000" pitchFamily="2" charset="2"/>
              <a:buChar char="Ø"/>
            </a:pPr>
            <a:r>
              <a:rPr lang="zh-CN" altLang="en-US" kern="0" dirty="0">
                <a:solidFill>
                  <a:prstClr val="black"/>
                </a:solidFill>
                <a:cs typeface="+mn-ea"/>
              </a:rPr>
              <a:t>灵活的模型表达</a:t>
            </a:r>
            <a:endParaRPr lang="en-US" altLang="zh-CN" kern="0" dirty="0">
              <a:solidFill>
                <a:prstClr val="black"/>
              </a:solidFill>
              <a:cs typeface="+mn-ea"/>
            </a:endParaRPr>
          </a:p>
          <a:p>
            <a:pPr marL="1257300" lvl="2" indent="-342900">
              <a:lnSpc>
                <a:spcPct val="100000"/>
              </a:lnSpc>
              <a:buFont typeface="Wingdings" panose="05000000000000000000" pitchFamily="2" charset="2"/>
              <a:buChar char="Ø"/>
            </a:pPr>
            <a:r>
              <a:rPr lang="zh-CN" altLang="en-US" kern="0" dirty="0">
                <a:solidFill>
                  <a:srgbClr val="FF0000"/>
                </a:solidFill>
                <a:cs typeface="+mn-ea"/>
              </a:rPr>
              <a:t>无模式</a:t>
            </a:r>
            <a:r>
              <a:rPr lang="zh-CN" altLang="en-US" kern="0" dirty="0">
                <a:solidFill>
                  <a:prstClr val="black"/>
                </a:solidFill>
                <a:cs typeface="+mn-ea"/>
              </a:rPr>
              <a:t>（</a:t>
            </a:r>
            <a:r>
              <a:rPr lang="en-US" altLang="zh-CN" kern="0" dirty="0">
                <a:solidFill>
                  <a:prstClr val="black"/>
                </a:solidFill>
                <a:cs typeface="+mn-ea"/>
              </a:rPr>
              <a:t>Schema-less</a:t>
            </a:r>
            <a:r>
              <a:rPr lang="zh-CN" altLang="en-US" kern="0" dirty="0">
                <a:solidFill>
                  <a:prstClr val="black"/>
                </a:solidFill>
                <a:cs typeface="+mn-ea"/>
              </a:rPr>
              <a:t>）</a:t>
            </a:r>
            <a:endParaRPr lang="en-US" altLang="zh-CN" kern="0" dirty="0">
              <a:solidFill>
                <a:prstClr val="black"/>
              </a:solidFill>
              <a:cs typeface="+mn-ea"/>
            </a:endParaRPr>
          </a:p>
          <a:p>
            <a:pPr marL="800100" lvl="1" indent="-342900">
              <a:lnSpc>
                <a:spcPct val="100000"/>
              </a:lnSpc>
              <a:buFont typeface="Wingdings" panose="05000000000000000000" pitchFamily="2" charset="2"/>
              <a:buChar char="Ø"/>
            </a:pPr>
            <a:r>
              <a:rPr lang="zh-CN" altLang="en-US" kern="0" dirty="0">
                <a:solidFill>
                  <a:srgbClr val="FF0000"/>
                </a:solidFill>
                <a:cs typeface="+mn-ea"/>
              </a:rPr>
              <a:t>可扩展、高性能</a:t>
            </a:r>
            <a:r>
              <a:rPr lang="zh-CN" altLang="en-US" kern="0" dirty="0">
                <a:solidFill>
                  <a:prstClr val="black"/>
                </a:solidFill>
                <a:cs typeface="+mn-ea"/>
              </a:rPr>
              <a:t>的数据查询</a:t>
            </a:r>
            <a:endParaRPr lang="en-US" altLang="zh-CN" kern="0" dirty="0">
              <a:solidFill>
                <a:prstClr val="black"/>
              </a:solidFill>
              <a:cs typeface="+mn-ea"/>
            </a:endParaRPr>
          </a:p>
          <a:p>
            <a:pPr marL="1257300" lvl="2" indent="-342900">
              <a:lnSpc>
                <a:spcPct val="100000"/>
              </a:lnSpc>
              <a:buFont typeface="Wingdings" panose="05000000000000000000" pitchFamily="2" charset="2"/>
              <a:buChar char="Ø"/>
            </a:pPr>
            <a:r>
              <a:rPr lang="zh-CN" altLang="en-US" kern="0" dirty="0">
                <a:solidFill>
                  <a:srgbClr val="FF0000"/>
                </a:solidFill>
                <a:cs typeface="+mn-ea"/>
              </a:rPr>
              <a:t>引入数据冗余和数据异常，降低关系范式</a:t>
            </a:r>
            <a:r>
              <a:rPr lang="zh-CN" altLang="en-US" kern="0" dirty="0">
                <a:solidFill>
                  <a:prstClr val="black"/>
                </a:solidFill>
                <a:cs typeface="+mn-ea"/>
              </a:rPr>
              <a:t>，尽量减少甚至</a:t>
            </a:r>
            <a:r>
              <a:rPr lang="zh-CN" altLang="en-US" kern="0" dirty="0">
                <a:solidFill>
                  <a:srgbClr val="FF0000"/>
                </a:solidFill>
                <a:cs typeface="+mn-ea"/>
              </a:rPr>
              <a:t>避免多表连接</a:t>
            </a:r>
            <a:endParaRPr lang="en-US" altLang="zh-CN" kern="0" dirty="0">
              <a:solidFill>
                <a:srgbClr val="FF0000"/>
              </a:solidFill>
              <a:cs typeface="+mn-ea"/>
            </a:endParaRPr>
          </a:p>
          <a:p>
            <a:pPr marL="1257300" lvl="2" indent="-342900">
              <a:lnSpc>
                <a:spcPct val="100000"/>
              </a:lnSpc>
              <a:buFont typeface="Wingdings" panose="05000000000000000000" pitchFamily="2" charset="2"/>
              <a:buChar char="Ø"/>
            </a:pPr>
            <a:r>
              <a:rPr lang="zh-CN" altLang="zh-CN" kern="0" dirty="0">
                <a:solidFill>
                  <a:prstClr val="black"/>
                </a:solidFill>
                <a:cs typeface="+mn-ea"/>
              </a:rPr>
              <a:t>复杂的查询逻辑留给高层应用，从而保证了系统的高性能。</a:t>
            </a:r>
            <a:r>
              <a:rPr lang="zh-CN" altLang="zh-CN" dirty="0">
                <a:solidFill>
                  <a:prstClr val="black"/>
                </a:solidFill>
              </a:rPr>
              <a:t> </a:t>
            </a:r>
            <a:endParaRPr lang="zh-CN" altLang="en-US" dirty="0">
              <a:solidFill>
                <a:prstClr val="black"/>
              </a:solidFill>
              <a:cs typeface="宋体" panose="02010600030101010101" pitchFamily="2" charset="-122"/>
            </a:endParaRPr>
          </a:p>
          <a:p>
            <a:endParaRPr lang="en-US" altLang="zh-CN" sz="2400" b="1" dirty="0"/>
          </a:p>
          <a:p>
            <a:r>
              <a:rPr lang="zh-CN" altLang="en-US" sz="2400" b="1" dirty="0"/>
              <a:t>键值对（</a:t>
            </a:r>
            <a:r>
              <a:rPr lang="en-US" altLang="zh-CN" sz="2400" b="1" dirty="0"/>
              <a:t>key-value</a:t>
            </a:r>
            <a:r>
              <a:rPr lang="zh-CN" altLang="en-US" sz="2400" b="1" dirty="0"/>
              <a:t>）模型</a:t>
            </a:r>
            <a:endParaRPr lang="en-US" altLang="zh-CN" sz="2400" b="1" dirty="0"/>
          </a:p>
          <a:p>
            <a:r>
              <a:rPr lang="zh-CN" altLang="en-US" sz="2400" dirty="0"/>
              <a:t>（</a:t>
            </a:r>
            <a:r>
              <a:rPr lang="en-US" altLang="zh-CN" sz="2400" dirty="0"/>
              <a:t>1</a:t>
            </a:r>
            <a:r>
              <a:rPr lang="zh-CN" altLang="en-US" sz="2400" dirty="0"/>
              <a:t>）在键值对模型中，每个键映射到一个值</a:t>
            </a:r>
            <a:endParaRPr lang="en-US" altLang="zh-CN" sz="2400" dirty="0"/>
          </a:p>
          <a:p>
            <a:r>
              <a:rPr lang="zh-CN" altLang="en-US" sz="2400" dirty="0"/>
              <a:t>（</a:t>
            </a:r>
            <a:r>
              <a:rPr lang="en-US" altLang="zh-CN" sz="2400" dirty="0"/>
              <a:t>2</a:t>
            </a:r>
            <a:r>
              <a:rPr lang="zh-CN" altLang="en-US" sz="2400" dirty="0"/>
              <a:t>）存储层不负责对值的解释，由</a:t>
            </a:r>
            <a:r>
              <a:rPr lang="zh-CN" altLang="en-US" sz="2400" dirty="0">
                <a:solidFill>
                  <a:srgbClr val="FF0000"/>
                </a:solidFill>
              </a:rPr>
              <a:t>应用层负责对值的解释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spTree>
    <p:extLst>
      <p:ext uri="{BB962C8B-B14F-4D97-AF65-F5344CB8AC3E}">
        <p14:creationId xmlns:p14="http://schemas.microsoft.com/office/powerpoint/2010/main" val="150171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Skip List</a:t>
            </a:r>
            <a:r>
              <a:rPr lang="zh-CN" altLang="en-US" dirty="0"/>
              <a:t>删除</a:t>
            </a:r>
          </a:p>
        </p:txBody>
      </p:sp>
      <p:sp>
        <p:nvSpPr>
          <p:cNvPr id="3" name="内容占位符 2"/>
          <p:cNvSpPr>
            <a:spLocks noGrp="1"/>
          </p:cNvSpPr>
          <p:nvPr>
            <p:ph idx="1"/>
          </p:nvPr>
        </p:nvSpPr>
        <p:spPr/>
        <p:txBody>
          <a:bodyPr/>
          <a:lstStyle/>
          <a:p>
            <a:r>
              <a:rPr lang="en-US" altLang="zh-CN" sz="2400" dirty="0"/>
              <a:t>       </a:t>
            </a:r>
            <a:r>
              <a:rPr lang="zh-CN" altLang="zh-CN" sz="2400" dirty="0"/>
              <a:t>删除节点操作和插入</a:t>
            </a:r>
            <a:r>
              <a:rPr lang="zh-CN" altLang="en-US" sz="2400" dirty="0"/>
              <a:t>类似</a:t>
            </a:r>
            <a:r>
              <a:rPr lang="zh-CN" altLang="zh-CN" sz="2400" dirty="0"/>
              <a:t>，找到每层需要删除的位置，</a:t>
            </a:r>
            <a:r>
              <a:rPr lang="zh-CN" altLang="en-US" sz="2400" dirty="0"/>
              <a:t>之后</a:t>
            </a:r>
            <a:r>
              <a:rPr lang="zh-CN" altLang="zh-CN" sz="2400" dirty="0"/>
              <a:t>删除操作</a:t>
            </a:r>
            <a:r>
              <a:rPr lang="zh-CN" altLang="en-US" sz="2400" dirty="0"/>
              <a:t>和</a:t>
            </a:r>
            <a:r>
              <a:rPr lang="zh-CN" altLang="zh-CN" sz="2400" dirty="0"/>
              <a:t>普通链表一样。</a:t>
            </a:r>
            <a:endParaRPr lang="en-US" altLang="zh-CN" sz="2400" dirty="0"/>
          </a:p>
          <a:p>
            <a:endParaRPr lang="en-US" altLang="zh-CN" sz="2400" dirty="0"/>
          </a:p>
          <a:p>
            <a:r>
              <a:rPr lang="zh-CN" altLang="zh-CN" sz="2400" dirty="0">
                <a:solidFill>
                  <a:srgbClr val="3366FF"/>
                </a:solidFill>
              </a:rPr>
              <a:t>注</a:t>
            </a:r>
            <a:r>
              <a:rPr lang="zh-CN" altLang="en-US" sz="2400" dirty="0">
                <a:solidFill>
                  <a:srgbClr val="3366FF"/>
                </a:solidFill>
              </a:rPr>
              <a:t>：</a:t>
            </a:r>
            <a:r>
              <a:rPr lang="zh-CN" altLang="zh-CN" sz="2400" dirty="0">
                <a:solidFill>
                  <a:srgbClr val="3366FF"/>
                </a:solidFill>
              </a:rPr>
              <a:t>如果该节点的</a:t>
            </a:r>
            <a:r>
              <a:rPr lang="en-US" altLang="zh-CN" sz="2400" dirty="0">
                <a:solidFill>
                  <a:srgbClr val="3366FF"/>
                </a:solidFill>
              </a:rPr>
              <a:t>level</a:t>
            </a:r>
            <a:r>
              <a:rPr lang="zh-CN" altLang="zh-CN" sz="2400" dirty="0">
                <a:solidFill>
                  <a:srgbClr val="3366FF"/>
                </a:solidFill>
              </a:rPr>
              <a:t>是最大的，</a:t>
            </a:r>
            <a:r>
              <a:rPr lang="en-US" altLang="zh-CN" sz="2400" dirty="0">
                <a:solidFill>
                  <a:srgbClr val="3366FF"/>
                </a:solidFill>
              </a:rPr>
              <a:t> </a:t>
            </a:r>
            <a:r>
              <a:rPr lang="zh-CN" altLang="en-US" sz="2400" dirty="0">
                <a:solidFill>
                  <a:srgbClr val="3366FF"/>
                </a:solidFill>
              </a:rPr>
              <a:t>则有可能因为该节点在本层唯一存在而</a:t>
            </a:r>
            <a:r>
              <a:rPr lang="zh-CN" altLang="zh-CN" sz="2400" dirty="0">
                <a:solidFill>
                  <a:srgbClr val="3366FF"/>
                </a:solidFill>
              </a:rPr>
              <a:t>需</a:t>
            </a:r>
            <a:r>
              <a:rPr lang="zh-CN" altLang="en-US" sz="2400" dirty="0">
                <a:solidFill>
                  <a:srgbClr val="3366FF"/>
                </a:solidFill>
              </a:rPr>
              <a:t>减少跳跃表</a:t>
            </a:r>
            <a:r>
              <a:rPr lang="zh-CN" altLang="zh-CN" sz="2400" dirty="0">
                <a:solidFill>
                  <a:srgbClr val="3366FF"/>
                </a:solidFill>
              </a:rPr>
              <a:t>的</a:t>
            </a:r>
            <a:r>
              <a:rPr lang="en-US" altLang="zh-CN" sz="2400" dirty="0">
                <a:solidFill>
                  <a:srgbClr val="3366FF"/>
                </a:solidFill>
              </a:rPr>
              <a:t>level</a:t>
            </a:r>
            <a:r>
              <a:rPr lang="zh-CN" altLang="zh-CN" sz="2400" dirty="0">
                <a:solidFill>
                  <a:srgbClr val="3366FF"/>
                </a:solidFill>
              </a:rPr>
              <a:t>。</a:t>
            </a:r>
            <a:endParaRPr lang="en-US" altLang="zh-CN" sz="2400" dirty="0">
              <a:solidFill>
                <a:srgbClr val="3366FF"/>
              </a:solidFill>
            </a:endParaRPr>
          </a:p>
        </p:txBody>
      </p:sp>
      <p:sp>
        <p:nvSpPr>
          <p:cNvPr id="4" name="灯片编号占位符 3"/>
          <p:cNvSpPr>
            <a:spLocks noGrp="1"/>
          </p:cNvSpPr>
          <p:nvPr>
            <p:ph type="sldNum" sz="quarter" idx="12"/>
          </p:nvPr>
        </p:nvSpPr>
        <p:spPr/>
        <p:txBody>
          <a:bodyPr/>
          <a:lstStyle/>
          <a:p>
            <a:pPr>
              <a:defRPr/>
            </a:pPr>
            <a:fld id="{B056A5FD-7424-4222-8FE6-B75B53351CB2}" type="slidenum">
              <a:rPr lang="zh-CN" altLang="en-US" smtClean="0"/>
              <a:pPr>
                <a:defRPr/>
              </a:pPr>
              <a:t>90</a:t>
            </a:fld>
            <a:endParaRPr lang="zh-CN" altLang="en-US"/>
          </a:p>
        </p:txBody>
      </p:sp>
    </p:spTree>
    <p:extLst>
      <p:ext uri="{BB962C8B-B14F-4D97-AF65-F5344CB8AC3E}">
        <p14:creationId xmlns:p14="http://schemas.microsoft.com/office/powerpoint/2010/main" val="3550672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查找</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6098904"/>
          </a:xfrm>
        </p:spPr>
        <p:txBody>
          <a:bodyPr>
            <a:noAutofit/>
          </a:bodyPr>
          <a:lstStyle/>
          <a:p>
            <a:pPr>
              <a:spcBef>
                <a:spcPts val="0"/>
              </a:spcBef>
            </a:pPr>
            <a:r>
              <a:rPr lang="en-US" altLang="zh-CN" sz="2000" dirty="0"/>
              <a:t>unsigned long zslGetRank(zskiplist *zsl, double score, sds ele) {</a:t>
            </a:r>
            <a:r>
              <a:rPr lang="en-US" altLang="zh-CN" sz="2000" dirty="0">
                <a:solidFill>
                  <a:srgbClr val="0000FF"/>
                </a:solidFill>
              </a:rPr>
              <a:t>//</a:t>
            </a:r>
            <a:r>
              <a:rPr lang="zh-CN" altLang="en-US" sz="2000" dirty="0">
                <a:solidFill>
                  <a:srgbClr val="0000FF"/>
                </a:solidFill>
              </a:rPr>
              <a:t>查找</a:t>
            </a:r>
            <a:br>
              <a:rPr lang="en-US" altLang="zh-CN" sz="2000" dirty="0">
                <a:solidFill>
                  <a:srgbClr val="0000FF"/>
                </a:solidFill>
              </a:rPr>
            </a:br>
            <a:r>
              <a:rPr lang="en-US" altLang="zh-CN" sz="2000" dirty="0"/>
              <a:t>zskiplistNode *x;</a:t>
            </a:r>
            <a:br>
              <a:rPr lang="en-US" altLang="zh-CN" sz="2000" dirty="0"/>
            </a:br>
            <a:r>
              <a:rPr lang="en-US" altLang="zh-CN" sz="2000" dirty="0"/>
              <a:t>unsigned long rank = 0;</a:t>
            </a:r>
            <a:br>
              <a:rPr lang="en-US" altLang="zh-CN" sz="2000" dirty="0"/>
            </a:br>
            <a:r>
              <a:rPr lang="en-US" altLang="zh-CN" sz="2000" dirty="0"/>
              <a:t>int i;</a:t>
            </a:r>
            <a:br>
              <a:rPr lang="en-US" altLang="zh-CN" sz="2000" dirty="0"/>
            </a:br>
            <a:r>
              <a:rPr lang="en-US" altLang="zh-CN" sz="2000" dirty="0">
                <a:solidFill>
                  <a:srgbClr val="0000FF"/>
                </a:solidFill>
              </a:rPr>
              <a:t>//</a:t>
            </a:r>
            <a:r>
              <a:rPr lang="zh-CN" altLang="en-US" sz="2000" dirty="0">
                <a:solidFill>
                  <a:srgbClr val="0000FF"/>
                </a:solidFill>
              </a:rPr>
              <a:t>初始化</a:t>
            </a:r>
            <a:r>
              <a:rPr lang="en-US" altLang="zh-CN" sz="2000" dirty="0">
                <a:solidFill>
                  <a:srgbClr val="0000FF"/>
                </a:solidFill>
              </a:rPr>
              <a:t>x</a:t>
            </a:r>
            <a:r>
              <a:rPr lang="zh-CN" altLang="en-US" sz="2000" dirty="0">
                <a:solidFill>
                  <a:srgbClr val="0000FF"/>
                </a:solidFill>
              </a:rPr>
              <a:t>指向头节点</a:t>
            </a:r>
            <a:br>
              <a:rPr lang="zh-CN" altLang="en-US" sz="2000" dirty="0">
                <a:solidFill>
                  <a:srgbClr val="0000FF"/>
                </a:solidFill>
              </a:rPr>
            </a:br>
            <a:r>
              <a:rPr lang="en-US" altLang="zh-CN" sz="2000" dirty="0"/>
              <a:t>x = zsl-&gt;header;</a:t>
            </a:r>
            <a:br>
              <a:rPr lang="en-US" altLang="zh-CN" sz="2000" dirty="0"/>
            </a:br>
            <a:r>
              <a:rPr lang="en-US" altLang="zh-CN" sz="2000" dirty="0">
                <a:solidFill>
                  <a:srgbClr val="0000FF"/>
                </a:solidFill>
              </a:rPr>
              <a:t>//</a:t>
            </a:r>
            <a:r>
              <a:rPr lang="zh-CN" altLang="en-US" sz="2000" dirty="0">
                <a:solidFill>
                  <a:srgbClr val="0000FF"/>
                </a:solidFill>
              </a:rPr>
              <a:t>从最高层开始遍历，逐层向下</a:t>
            </a:r>
            <a:br>
              <a:rPr lang="zh-CN" altLang="en-US" sz="2000" dirty="0">
                <a:solidFill>
                  <a:srgbClr val="0000FF"/>
                </a:solidFill>
              </a:rPr>
            </a:br>
            <a:r>
              <a:rPr lang="en-US" altLang="zh-CN" sz="2000" dirty="0"/>
              <a:t>for (i = zsl-&gt;level-1; i &gt;= 0; i--) {</a:t>
            </a:r>
            <a:br>
              <a:rPr lang="en-US" altLang="zh-CN" sz="2000" dirty="0"/>
            </a:br>
            <a:r>
              <a:rPr lang="en-US" altLang="zh-CN" sz="2000" dirty="0"/>
              <a:t>  </a:t>
            </a:r>
            <a:r>
              <a:rPr lang="en-US" altLang="zh-CN" sz="2000" dirty="0">
                <a:solidFill>
                  <a:srgbClr val="0000FF"/>
                </a:solidFill>
              </a:rPr>
              <a:t>//</a:t>
            </a:r>
            <a:r>
              <a:rPr lang="zh-CN" altLang="en-US" sz="2000" dirty="0">
                <a:solidFill>
                  <a:srgbClr val="0000FF"/>
                </a:solidFill>
              </a:rPr>
              <a:t>如果下一个节点不为空，且下一个节点分数</a:t>
            </a:r>
            <a:r>
              <a:rPr lang="en-US" altLang="zh-CN" sz="2000" dirty="0">
                <a:solidFill>
                  <a:srgbClr val="0000FF"/>
                </a:solidFill>
              </a:rPr>
              <a:t>&lt;</a:t>
            </a:r>
            <a:r>
              <a:rPr lang="zh-CN" altLang="en-US" sz="2000" dirty="0">
                <a:solidFill>
                  <a:srgbClr val="0000FF"/>
                </a:solidFill>
              </a:rPr>
              <a:t>当前</a:t>
            </a:r>
            <a:r>
              <a:rPr lang="en-US" altLang="zh-CN" sz="2000" dirty="0">
                <a:solidFill>
                  <a:srgbClr val="0000FF"/>
                </a:solidFill>
              </a:rPr>
              <a:t>score</a:t>
            </a:r>
            <a:r>
              <a:rPr lang="zh-CN" altLang="en-US" sz="2000" dirty="0">
                <a:solidFill>
                  <a:srgbClr val="0000FF"/>
                </a:solidFill>
              </a:rPr>
              <a:t>，或者分数相等但是小于等于下一个元素的字典序</a:t>
            </a:r>
            <a:br>
              <a:rPr lang="zh-CN" altLang="en-US" sz="2000" dirty="0">
                <a:solidFill>
                  <a:srgbClr val="0000FF"/>
                </a:solidFill>
              </a:rPr>
            </a:br>
            <a:r>
              <a:rPr lang="zh-CN" altLang="en-US" sz="2000" dirty="0">
                <a:solidFill>
                  <a:srgbClr val="0000FF"/>
                </a:solidFill>
              </a:rPr>
              <a:t>  </a:t>
            </a:r>
            <a:r>
              <a:rPr lang="en-US" altLang="zh-CN" sz="2000" dirty="0"/>
              <a:t>while (x-&gt;level[i].forward &amp;&amp;(x-&gt;level[i].forward-&gt;score &lt; score ||</a:t>
            </a:r>
            <a:br>
              <a:rPr lang="en-US" altLang="zh-CN" sz="2000" dirty="0"/>
            </a:br>
            <a:r>
              <a:rPr lang="en-US" altLang="zh-CN" sz="2000" dirty="0"/>
              <a:t>(x-&gt;level[i].forward-&gt;score == score &amp;&amp;sdscmp(x-&gt;level[i].forward-&gt;ele,ele) &lt;= 0)))       </a:t>
            </a:r>
          </a:p>
          <a:p>
            <a:pPr>
              <a:spcBef>
                <a:spcPts val="0"/>
              </a:spcBef>
            </a:pPr>
            <a:r>
              <a:rPr lang="en-US" altLang="zh-CN" sz="2000" dirty="0"/>
              <a:t>  {   </a:t>
            </a:r>
            <a:r>
              <a:rPr lang="en-US" altLang="zh-CN" sz="2000" dirty="0">
                <a:solidFill>
                  <a:srgbClr val="0000FF"/>
                </a:solidFill>
              </a:rPr>
              <a:t>//</a:t>
            </a:r>
            <a:r>
              <a:rPr lang="zh-CN" altLang="en-US" sz="2000" dirty="0">
                <a:solidFill>
                  <a:srgbClr val="0000FF"/>
                </a:solidFill>
              </a:rPr>
              <a:t>利用</a:t>
            </a:r>
            <a:r>
              <a:rPr lang="en-US" altLang="zh-CN" sz="2000" dirty="0">
                <a:solidFill>
                  <a:srgbClr val="0000FF"/>
                </a:solidFill>
              </a:rPr>
              <a:t>span</a:t>
            </a:r>
            <a:r>
              <a:rPr lang="zh-CN" altLang="en-US" sz="2000" dirty="0">
                <a:solidFill>
                  <a:srgbClr val="0000FF"/>
                </a:solidFill>
              </a:rPr>
              <a:t>更新排名</a:t>
            </a:r>
            <a:br>
              <a:rPr lang="zh-CN" altLang="en-US" sz="2000" dirty="0">
                <a:solidFill>
                  <a:srgbClr val="0000FF"/>
                </a:solidFill>
              </a:rPr>
            </a:br>
            <a:r>
              <a:rPr lang="zh-CN" altLang="en-US" sz="2000" dirty="0">
                <a:solidFill>
                  <a:srgbClr val="0000FF"/>
                </a:solidFill>
              </a:rPr>
              <a:t>      </a:t>
            </a:r>
            <a:r>
              <a:rPr lang="en-US" altLang="zh-CN" sz="2000" dirty="0">
                <a:solidFill>
                  <a:srgbClr val="FF0000"/>
                </a:solidFill>
              </a:rPr>
              <a:t>rank</a:t>
            </a:r>
            <a:r>
              <a:rPr lang="en-US" altLang="zh-CN" sz="2000" dirty="0"/>
              <a:t> </a:t>
            </a:r>
            <a:r>
              <a:rPr lang="en-US" altLang="zh-CN" sz="2000" dirty="0">
                <a:solidFill>
                  <a:srgbClr val="FF0000"/>
                </a:solidFill>
              </a:rPr>
              <a:t>+=</a:t>
            </a:r>
            <a:r>
              <a:rPr lang="en-US" altLang="zh-CN" sz="2000" dirty="0"/>
              <a:t> x-&gt;level[i].span;</a:t>
            </a:r>
          </a:p>
          <a:p>
            <a:pPr>
              <a:spcBef>
                <a:spcPts val="0"/>
              </a:spcBef>
            </a:pPr>
            <a:r>
              <a:rPr lang="en-US" altLang="zh-CN" sz="2000" dirty="0">
                <a:solidFill>
                  <a:srgbClr val="0000FF"/>
                </a:solidFill>
              </a:rPr>
              <a:t>      //</a:t>
            </a:r>
            <a:r>
              <a:rPr lang="zh-CN" altLang="en-US" sz="2000" dirty="0">
                <a:solidFill>
                  <a:srgbClr val="0000FF"/>
                </a:solidFill>
              </a:rPr>
              <a:t>指向下一个同层元素</a:t>
            </a:r>
            <a:br>
              <a:rPr lang="zh-CN" altLang="en-US" sz="2000" dirty="0">
                <a:solidFill>
                  <a:srgbClr val="0000FF"/>
                </a:solidFill>
              </a:rPr>
            </a:br>
            <a:r>
              <a:rPr lang="zh-CN" altLang="en-US" sz="2000" dirty="0">
                <a:solidFill>
                  <a:srgbClr val="0000FF"/>
                </a:solidFill>
              </a:rPr>
              <a:t>      </a:t>
            </a:r>
            <a:r>
              <a:rPr lang="en-US" altLang="zh-CN" sz="2000" dirty="0"/>
              <a:t>x = x-&gt;level[i].forward;</a:t>
            </a:r>
            <a:br>
              <a:rPr lang="en-US" altLang="zh-CN" sz="2000" dirty="0"/>
            </a:br>
            <a:r>
              <a:rPr lang="en-US" altLang="zh-CN" sz="2000" dirty="0"/>
              <a:t>  }</a:t>
            </a:r>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 https://www.modb.pro/db/71731</a:t>
            </a:r>
            <a:endParaRPr lang="zh-CN" altLang="en-US" sz="1000" dirty="0">
              <a:solidFill>
                <a:schemeClr val="bg1">
                  <a:lumMod val="65000"/>
                </a:schemeClr>
              </a:solidFill>
            </a:endParaRPr>
          </a:p>
        </p:txBody>
      </p:sp>
    </p:spTree>
    <p:extLst>
      <p:ext uri="{BB962C8B-B14F-4D97-AF65-F5344CB8AC3E}">
        <p14:creationId xmlns:p14="http://schemas.microsoft.com/office/powerpoint/2010/main" val="963938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查找</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843277"/>
            <a:ext cx="10515600" cy="5878198"/>
          </a:xfrm>
        </p:spPr>
        <p:txBody>
          <a:bodyPr>
            <a:noAutofit/>
          </a:bodyPr>
          <a:lstStyle/>
          <a:p>
            <a:pPr>
              <a:spcBef>
                <a:spcPts val="0"/>
              </a:spcBef>
            </a:pPr>
            <a:r>
              <a:rPr lang="en-US" altLang="zh-CN" sz="2000" dirty="0">
                <a:solidFill>
                  <a:srgbClr val="0000FF"/>
                </a:solidFill>
              </a:rPr>
              <a:t>/* x might be equal to zsl-&gt;header, so test if obj is non-NULL */</a:t>
            </a:r>
            <a:br>
              <a:rPr lang="en-US" altLang="zh-CN" sz="2000" dirty="0">
                <a:solidFill>
                  <a:srgbClr val="0000FF"/>
                </a:solidFill>
              </a:rPr>
            </a:br>
            <a:r>
              <a:rPr lang="en-US" altLang="zh-CN" sz="2000" dirty="0">
                <a:solidFill>
                  <a:srgbClr val="0000FF"/>
                </a:solidFill>
              </a:rPr>
              <a:t>//</a:t>
            </a:r>
            <a:r>
              <a:rPr lang="zh-CN" altLang="en-US" sz="2000" dirty="0">
                <a:solidFill>
                  <a:srgbClr val="0000FF"/>
                </a:solidFill>
              </a:rPr>
              <a:t>可能跳表里没有</a:t>
            </a:r>
            <a:r>
              <a:rPr lang="en-US" altLang="zh-CN" sz="2000" dirty="0">
                <a:solidFill>
                  <a:srgbClr val="0000FF"/>
                </a:solidFill>
              </a:rPr>
              <a:t>score</a:t>
            </a:r>
            <a:r>
              <a:rPr lang="zh-CN" altLang="en-US" sz="2000" dirty="0">
                <a:solidFill>
                  <a:srgbClr val="0000FF"/>
                </a:solidFill>
              </a:rPr>
              <a:t>元素，所以执行到此处的</a:t>
            </a:r>
            <a:r>
              <a:rPr lang="en-US" altLang="zh-CN" sz="2000" dirty="0">
                <a:solidFill>
                  <a:srgbClr val="0000FF"/>
                </a:solidFill>
              </a:rPr>
              <a:t>x</a:t>
            </a:r>
            <a:r>
              <a:rPr lang="zh-CN" altLang="en-US" sz="2000" dirty="0">
                <a:solidFill>
                  <a:srgbClr val="0000FF"/>
                </a:solidFill>
              </a:rPr>
              <a:t>可能是头节点，于是这里判断是否为空来防止是头节点，并且如果元素相等就返回计算好的排名</a:t>
            </a:r>
            <a:br>
              <a:rPr lang="zh-CN" altLang="en-US" sz="2000" dirty="0">
                <a:solidFill>
                  <a:srgbClr val="0000FF"/>
                </a:solidFill>
              </a:rPr>
            </a:br>
            <a:r>
              <a:rPr lang="en-US" altLang="zh-CN" sz="2000" dirty="0"/>
              <a:t>if (x-&gt;ele &amp;&amp; sdscmp(x-&gt;ele,ele) == 0) {</a:t>
            </a:r>
            <a:br>
              <a:rPr lang="en-US" altLang="zh-CN" sz="2000" dirty="0"/>
            </a:br>
            <a:r>
              <a:rPr lang="en-US" altLang="zh-CN" sz="2000" dirty="0"/>
              <a:t>return </a:t>
            </a:r>
            <a:r>
              <a:rPr lang="en-US" altLang="zh-CN" sz="2000" dirty="0">
                <a:solidFill>
                  <a:srgbClr val="FF0000"/>
                </a:solidFill>
              </a:rPr>
              <a:t>rank</a:t>
            </a:r>
            <a:r>
              <a:rPr lang="en-US" altLang="zh-CN" sz="2000" dirty="0"/>
              <a:t>;</a:t>
            </a:r>
            <a:br>
              <a:rPr lang="en-US" altLang="zh-CN" sz="2000" dirty="0"/>
            </a:br>
            <a:r>
              <a:rPr lang="en-US" altLang="zh-CN" sz="2000" dirty="0"/>
              <a:t>}</a:t>
            </a:r>
            <a:br>
              <a:rPr lang="en-US" altLang="zh-CN" sz="2000" dirty="0"/>
            </a:br>
            <a:r>
              <a:rPr lang="en-US" altLang="zh-CN" sz="2000" dirty="0"/>
              <a:t>}</a:t>
            </a:r>
            <a:r>
              <a:rPr lang="en-US" altLang="zh-CN" sz="2000" dirty="0">
                <a:solidFill>
                  <a:srgbClr val="0000FF"/>
                </a:solidFill>
              </a:rPr>
              <a:t>//for</a:t>
            </a:r>
            <a:r>
              <a:rPr lang="zh-CN" altLang="en-US" sz="2000" dirty="0">
                <a:solidFill>
                  <a:srgbClr val="0000FF"/>
                </a:solidFill>
              </a:rPr>
              <a:t>下降循环</a:t>
            </a:r>
            <a:br>
              <a:rPr lang="en-US" altLang="zh-CN" sz="2000" dirty="0"/>
            </a:br>
            <a:endParaRPr lang="en-US" altLang="zh-CN" sz="2000" dirty="0"/>
          </a:p>
          <a:p>
            <a:pPr>
              <a:spcBef>
                <a:spcPts val="0"/>
              </a:spcBef>
            </a:pPr>
            <a:r>
              <a:rPr lang="en-US" altLang="zh-CN" sz="2000" dirty="0">
                <a:solidFill>
                  <a:srgbClr val="0000FF"/>
                </a:solidFill>
              </a:rPr>
              <a:t>//</a:t>
            </a:r>
            <a:r>
              <a:rPr lang="zh-CN" altLang="en-US" sz="2000" dirty="0">
                <a:solidFill>
                  <a:srgbClr val="0000FF"/>
                </a:solidFill>
              </a:rPr>
              <a:t>执行到这里说明元素不存在</a:t>
            </a:r>
            <a:r>
              <a:rPr lang="en-US" altLang="zh-CN" sz="2000" dirty="0">
                <a:solidFill>
                  <a:srgbClr val="0000FF"/>
                </a:solidFill>
              </a:rPr>
              <a:t>,</a:t>
            </a:r>
            <a:r>
              <a:rPr lang="zh-CN" altLang="en-US" sz="2000" dirty="0">
                <a:solidFill>
                  <a:srgbClr val="0000FF"/>
                </a:solidFill>
              </a:rPr>
              <a:t>返回</a:t>
            </a:r>
            <a:r>
              <a:rPr lang="en-US" altLang="zh-CN" sz="2000" dirty="0">
                <a:solidFill>
                  <a:srgbClr val="0000FF"/>
                </a:solidFill>
              </a:rPr>
              <a:t>0</a:t>
            </a:r>
            <a:br>
              <a:rPr lang="zh-CN" altLang="en-US" sz="2000" dirty="0">
                <a:solidFill>
                  <a:srgbClr val="0000FF"/>
                </a:solidFill>
              </a:rPr>
            </a:br>
            <a:r>
              <a:rPr lang="en-US" altLang="zh-CN" sz="2000" dirty="0"/>
              <a:t>return 0;</a:t>
            </a:r>
            <a:br>
              <a:rPr lang="en-US" altLang="zh-CN" sz="2000" dirty="0"/>
            </a:br>
            <a:r>
              <a:rPr lang="en-US" altLang="zh-CN" sz="2000" dirty="0"/>
              <a:t>}</a:t>
            </a:r>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sp>
        <p:nvSpPr>
          <p:cNvPr id="6" name="矩形 5">
            <a:extLst>
              <a:ext uri="{FF2B5EF4-FFF2-40B4-BE49-F238E27FC236}">
                <a16:creationId xmlns:a16="http://schemas.microsoft.com/office/drawing/2014/main" id="{E1F7EAFC-48B3-47CD-B98A-2B38748FEB3D}"/>
              </a:ext>
            </a:extLst>
          </p:cNvPr>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 https://www.modb.pro/db/71731</a:t>
            </a:r>
            <a:endParaRPr lang="zh-CN" altLang="en-US" sz="1000" dirty="0">
              <a:solidFill>
                <a:schemeClr val="bg1">
                  <a:lumMod val="65000"/>
                </a:schemeClr>
              </a:solidFill>
            </a:endParaRPr>
          </a:p>
        </p:txBody>
      </p:sp>
    </p:spTree>
    <p:extLst>
      <p:ext uri="{BB962C8B-B14F-4D97-AF65-F5344CB8AC3E}">
        <p14:creationId xmlns:p14="http://schemas.microsoft.com/office/powerpoint/2010/main" val="28814114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1104418" cy="5530982"/>
          </a:xfrm>
        </p:spPr>
        <p:txBody>
          <a:bodyPr>
            <a:noAutofit/>
          </a:bodyPr>
          <a:lstStyle/>
          <a:p>
            <a:r>
              <a:rPr lang="en-US" altLang="zh-CN" sz="2400" b="1" dirty="0"/>
              <a:t>Sorted Sets</a:t>
            </a:r>
            <a:r>
              <a:rPr lang="zh-CN" altLang="en-US" sz="2400" b="1" dirty="0"/>
              <a:t>类型常用命令：</a:t>
            </a:r>
            <a:r>
              <a:rPr lang="en-US" altLang="zh-CN" sz="2400" dirty="0">
                <a:solidFill>
                  <a:srgbClr val="00B0F0"/>
                </a:solidFill>
              </a:rPr>
              <a:t>zadd/zcount/zrevrank/zrank/zrange/zrem/zcard</a:t>
            </a:r>
            <a:r>
              <a:rPr lang="zh-CN" altLang="en-US" sz="2400" dirty="0">
                <a:solidFill>
                  <a:srgbClr val="00B0F0"/>
                </a:solidFill>
              </a:rPr>
              <a:t>等；</a:t>
            </a:r>
            <a:endParaRPr lang="en-US" altLang="zh-CN" sz="2400" dirty="0">
              <a:solidFill>
                <a:srgbClr val="00B0F0"/>
              </a:solidFill>
            </a:endParaRPr>
          </a:p>
          <a:p>
            <a:r>
              <a:rPr lang="zh-CN" altLang="en-US" sz="2400" dirty="0"/>
              <a:t>例：</a:t>
            </a:r>
            <a:r>
              <a:rPr lang="zh-CN" altLang="en-US" sz="2400" dirty="0">
                <a:solidFill>
                  <a:srgbClr val="00B0F0"/>
                </a:solidFill>
              </a:rPr>
              <a:t>将</a:t>
            </a:r>
            <a:r>
              <a:rPr lang="en-US" altLang="zh-CN" sz="2400" dirty="0">
                <a:solidFill>
                  <a:srgbClr val="00B0F0"/>
                </a:solidFill>
              </a:rPr>
              <a:t>duncan</a:t>
            </a:r>
            <a:r>
              <a:rPr lang="zh-CN" altLang="en-US" sz="2400" dirty="0">
                <a:solidFill>
                  <a:srgbClr val="00B0F0"/>
                </a:solidFill>
              </a:rPr>
              <a:t>的朋友按照</a:t>
            </a:r>
            <a:r>
              <a:rPr lang="en-US" altLang="zh-CN" sz="2400" dirty="0">
                <a:solidFill>
                  <a:srgbClr val="00B0F0"/>
                </a:solidFill>
              </a:rPr>
              <a:t>score</a:t>
            </a:r>
            <a:r>
              <a:rPr lang="en-US" altLang="zh-CN" sz="2400" b="1" dirty="0">
                <a:solidFill>
                  <a:srgbClr val="00B0F0"/>
                </a:solidFill>
              </a:rPr>
              <a:t>”</a:t>
            </a:r>
            <a:r>
              <a:rPr lang="zh-CN" altLang="en-US" sz="2400" b="1" dirty="0">
                <a:solidFill>
                  <a:srgbClr val="00B0F0"/>
                </a:solidFill>
              </a:rPr>
              <a:t>分类</a:t>
            </a:r>
            <a:r>
              <a:rPr lang="en-US" altLang="zh-CN" sz="2400" b="1" dirty="0">
                <a:solidFill>
                  <a:srgbClr val="00B0F0"/>
                </a:solidFill>
              </a:rPr>
              <a:t>”</a:t>
            </a:r>
          </a:p>
          <a:p>
            <a:r>
              <a:rPr lang="en-US" altLang="zh-CN" sz="2400" dirty="0">
                <a:solidFill>
                  <a:srgbClr val="00B0F0"/>
                </a:solidFill>
              </a:rPr>
              <a:t>       </a:t>
            </a:r>
            <a:r>
              <a:rPr lang="en-US" altLang="zh-CN" sz="2400" dirty="0">
                <a:solidFill>
                  <a:srgbClr val="FF0000"/>
                </a:solidFill>
              </a:rPr>
              <a:t>zadd </a:t>
            </a:r>
            <a:r>
              <a:rPr lang="en-US" altLang="zh-CN" sz="2400" dirty="0"/>
              <a:t>friends:duncan 70 ghanima 95 paul 95 chani 75 jessica 1 vladir</a:t>
            </a:r>
          </a:p>
          <a:p>
            <a:r>
              <a:rPr lang="en-US" altLang="zh-CN" sz="2400" dirty="0">
                <a:solidFill>
                  <a:srgbClr val="00B0F0"/>
                </a:solidFill>
              </a:rPr>
              <a:t>       </a:t>
            </a:r>
            <a:r>
              <a:rPr lang="zh-CN" altLang="en-US" sz="2400" dirty="0">
                <a:solidFill>
                  <a:srgbClr val="00B0F0"/>
                </a:solidFill>
              </a:rPr>
              <a:t>计算出</a:t>
            </a:r>
            <a:r>
              <a:rPr lang="en-US" altLang="zh-CN" sz="2400" dirty="0">
                <a:solidFill>
                  <a:srgbClr val="00B0F0"/>
                </a:solidFill>
              </a:rPr>
              <a:t>score</a:t>
            </a:r>
            <a:r>
              <a:rPr lang="zh-CN" altLang="en-US" sz="2400" dirty="0">
                <a:solidFill>
                  <a:srgbClr val="00B0F0"/>
                </a:solidFill>
              </a:rPr>
              <a:t>在</a:t>
            </a:r>
            <a:r>
              <a:rPr lang="en-US" altLang="zh-CN" sz="2400" dirty="0">
                <a:solidFill>
                  <a:srgbClr val="00B0F0"/>
                </a:solidFill>
              </a:rPr>
              <a:t>90~100</a:t>
            </a:r>
            <a:r>
              <a:rPr lang="zh-CN" altLang="en-US" sz="2400" dirty="0">
                <a:solidFill>
                  <a:srgbClr val="00B0F0"/>
                </a:solidFill>
              </a:rPr>
              <a:t>之间的</a:t>
            </a:r>
            <a:r>
              <a:rPr lang="en-US" altLang="zh-CN" sz="2400" dirty="0">
                <a:solidFill>
                  <a:srgbClr val="00B0F0"/>
                </a:solidFill>
              </a:rPr>
              <a:t>duncan</a:t>
            </a:r>
            <a:r>
              <a:rPr lang="zh-CN" altLang="en-US" sz="2400" dirty="0">
                <a:solidFill>
                  <a:srgbClr val="00B0F0"/>
                </a:solidFill>
              </a:rPr>
              <a:t>的朋友个数</a:t>
            </a:r>
            <a:endParaRPr lang="en-US" altLang="zh-CN" sz="2400" dirty="0">
              <a:solidFill>
                <a:srgbClr val="00B0F0"/>
              </a:solidFill>
            </a:endParaRPr>
          </a:p>
          <a:p>
            <a:r>
              <a:rPr lang="en-US" altLang="zh-CN" sz="2400" dirty="0">
                <a:solidFill>
                  <a:srgbClr val="00B0F0"/>
                </a:solidFill>
              </a:rPr>
              <a:t>       </a:t>
            </a:r>
            <a:r>
              <a:rPr lang="en-US" altLang="zh-CN" sz="2400" dirty="0">
                <a:solidFill>
                  <a:srgbClr val="FF0000"/>
                </a:solidFill>
              </a:rPr>
              <a:t>zcount</a:t>
            </a:r>
            <a:r>
              <a:rPr lang="en-US" altLang="zh-CN" sz="2400" dirty="0"/>
              <a:t> friends:duncan 90 100</a:t>
            </a:r>
          </a:p>
          <a:p>
            <a:r>
              <a:rPr lang="en-US" altLang="zh-CN" sz="2400" dirty="0">
                <a:solidFill>
                  <a:srgbClr val="00B0F0"/>
                </a:solidFill>
              </a:rPr>
              <a:t>       </a:t>
            </a:r>
            <a:r>
              <a:rPr lang="zh-CN" altLang="en-US" sz="2400" dirty="0">
                <a:solidFill>
                  <a:srgbClr val="00B0F0"/>
                </a:solidFill>
              </a:rPr>
              <a:t>查询</a:t>
            </a:r>
            <a:r>
              <a:rPr lang="en-US" altLang="zh-CN" sz="2400" dirty="0">
                <a:solidFill>
                  <a:srgbClr val="00B0F0"/>
                </a:solidFill>
              </a:rPr>
              <a:t>chani</a:t>
            </a:r>
            <a:r>
              <a:rPr lang="zh-CN" altLang="en-US" sz="2400" dirty="0">
                <a:solidFill>
                  <a:srgbClr val="00B0F0"/>
                </a:solidFill>
              </a:rPr>
              <a:t>在</a:t>
            </a:r>
            <a:r>
              <a:rPr lang="en-US" altLang="zh-CN" sz="2400" dirty="0">
                <a:solidFill>
                  <a:srgbClr val="00B0F0"/>
                </a:solidFill>
              </a:rPr>
              <a:t>duncan</a:t>
            </a:r>
            <a:r>
              <a:rPr lang="zh-CN" altLang="en-US" sz="2400" dirty="0">
                <a:solidFill>
                  <a:srgbClr val="00B0F0"/>
                </a:solidFill>
              </a:rPr>
              <a:t>的朋友名单里由高到低排第几位</a:t>
            </a:r>
            <a:endParaRPr lang="en-US" altLang="zh-CN" sz="2400" dirty="0">
              <a:solidFill>
                <a:srgbClr val="00B0F0"/>
              </a:solidFill>
            </a:endParaRPr>
          </a:p>
          <a:p>
            <a:r>
              <a:rPr lang="en-US" altLang="zh-CN" sz="2400" dirty="0">
                <a:solidFill>
                  <a:srgbClr val="00B0F0"/>
                </a:solidFill>
              </a:rPr>
              <a:t>       </a:t>
            </a:r>
            <a:r>
              <a:rPr lang="en-US" altLang="zh-CN" sz="2400" dirty="0"/>
              <a:t>z</a:t>
            </a:r>
            <a:r>
              <a:rPr lang="en-US" altLang="zh-CN" sz="2400" dirty="0">
                <a:solidFill>
                  <a:srgbClr val="FF0000"/>
                </a:solidFill>
              </a:rPr>
              <a:t>rev</a:t>
            </a:r>
            <a:r>
              <a:rPr lang="en-US" altLang="zh-CN" sz="2400" dirty="0"/>
              <a:t>rank friends:duncan chani</a:t>
            </a:r>
          </a:p>
          <a:p>
            <a:r>
              <a:rPr lang="zh-CN" altLang="en-US" sz="2400" dirty="0">
                <a:solidFill>
                  <a:srgbClr val="00B0F0"/>
                </a:solidFill>
              </a:rPr>
              <a:t>       查询</a:t>
            </a:r>
            <a:r>
              <a:rPr lang="en-US" altLang="zh-CN" sz="2400" dirty="0">
                <a:solidFill>
                  <a:srgbClr val="00B0F0"/>
                </a:solidFill>
              </a:rPr>
              <a:t>chani</a:t>
            </a:r>
            <a:r>
              <a:rPr lang="zh-CN" altLang="en-US" sz="2400" dirty="0">
                <a:solidFill>
                  <a:srgbClr val="00B0F0"/>
                </a:solidFill>
              </a:rPr>
              <a:t>在</a:t>
            </a:r>
            <a:r>
              <a:rPr lang="en-US" altLang="zh-CN" sz="2400" dirty="0">
                <a:solidFill>
                  <a:srgbClr val="00B0F0"/>
                </a:solidFill>
              </a:rPr>
              <a:t>duncan</a:t>
            </a:r>
            <a:r>
              <a:rPr lang="zh-CN" altLang="en-US" sz="2400" dirty="0">
                <a:solidFill>
                  <a:srgbClr val="00B0F0"/>
                </a:solidFill>
              </a:rPr>
              <a:t>的朋友名单里由低到高排第几位</a:t>
            </a:r>
            <a:endParaRPr lang="en-US" altLang="zh-CN" sz="2400" dirty="0">
              <a:solidFill>
                <a:srgbClr val="00B0F0"/>
              </a:solidFill>
            </a:endParaRPr>
          </a:p>
          <a:p>
            <a:r>
              <a:rPr lang="en-US" altLang="zh-CN" sz="2400" dirty="0">
                <a:solidFill>
                  <a:srgbClr val="00B0F0"/>
                </a:solidFill>
              </a:rPr>
              <a:t>       </a:t>
            </a:r>
            <a:r>
              <a:rPr lang="en-US" altLang="zh-CN" sz="2400" dirty="0">
                <a:solidFill>
                  <a:srgbClr val="FF0000"/>
                </a:solidFill>
              </a:rPr>
              <a:t>zrank</a:t>
            </a:r>
            <a:r>
              <a:rPr lang="en-US" altLang="zh-CN" sz="2400" dirty="0"/>
              <a:t> friends:duncan chani</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spTree>
    <p:extLst>
      <p:ext uri="{BB962C8B-B14F-4D97-AF65-F5344CB8AC3E}">
        <p14:creationId xmlns:p14="http://schemas.microsoft.com/office/powerpoint/2010/main" val="15235908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1676403"/>
          </a:xfrm>
        </p:spPr>
        <p:txBody>
          <a:bodyPr>
            <a:noAutofit/>
          </a:bodyPr>
          <a:lstStyle/>
          <a:p>
            <a:r>
              <a:rPr lang="en-US" altLang="zh-CN" sz="2400" b="1" dirty="0"/>
              <a:t>3.2.3.3 </a:t>
            </a:r>
            <a:r>
              <a:rPr lang="zh-CN" altLang="en-US" sz="2400" b="1" dirty="0"/>
              <a:t>内存管理</a:t>
            </a:r>
            <a:endParaRPr lang="en-US" altLang="zh-CN" sz="2400" b="1" dirty="0"/>
          </a:p>
          <a:p>
            <a:r>
              <a:rPr lang="en-US" altLang="zh-CN" sz="2400" dirty="0"/>
              <a:t>       Redis</a:t>
            </a:r>
            <a:r>
              <a:rPr lang="zh-CN" altLang="en-US" sz="2400" dirty="0"/>
              <a:t>为了方便内存的管理，在分配一块内存之后，</a:t>
            </a:r>
            <a:r>
              <a:rPr lang="zh-CN" altLang="en-US" sz="2400" dirty="0">
                <a:solidFill>
                  <a:srgbClr val="FF0000"/>
                </a:solidFill>
              </a:rPr>
              <a:t>会将 这块内存的大小存入内存块的头部</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5" name="矩形 4"/>
          <p:cNvSpPr/>
          <p:nvPr/>
        </p:nvSpPr>
        <p:spPr>
          <a:xfrm>
            <a:off x="966354" y="4412450"/>
            <a:ext cx="10259291" cy="1938992"/>
          </a:xfrm>
          <a:prstGeom prst="rect">
            <a:avLst/>
          </a:prstGeom>
        </p:spPr>
        <p:txBody>
          <a:bodyPr wrap="square">
            <a:spAutoFit/>
          </a:bodyPr>
          <a:lstStyle/>
          <a:p>
            <a:pPr marL="0" indent="0">
              <a:buNone/>
            </a:pPr>
            <a:r>
              <a:rPr lang="en-US" altLang="zh-CN" sz="2400" dirty="0">
                <a:solidFill>
                  <a:schemeClr val="accent1"/>
                </a:solidFill>
                <a:latin typeface="微软雅黑" panose="020B0503020204020204" pitchFamily="34" charset="-122"/>
                <a:ea typeface="微软雅黑" panose="020B0503020204020204" pitchFamily="34" charset="-122"/>
              </a:rPr>
              <a:t>       real_ptr</a:t>
            </a:r>
            <a:r>
              <a:rPr lang="zh-CN" altLang="en-US" sz="2400" dirty="0">
                <a:latin typeface="微软雅黑" panose="020B0503020204020204" pitchFamily="34" charset="-122"/>
                <a:ea typeface="微软雅黑" panose="020B0503020204020204" pitchFamily="34" charset="-122"/>
              </a:rPr>
              <a:t>是调用</a:t>
            </a:r>
            <a:r>
              <a:rPr lang="en-US" altLang="zh-CN" sz="2400" dirty="0">
                <a:latin typeface="微软雅黑" panose="020B0503020204020204" pitchFamily="34" charset="-122"/>
                <a:ea typeface="微软雅黑" panose="020B0503020204020204" pitchFamily="34" charset="-122"/>
              </a:rPr>
              <a:t>malloc</a:t>
            </a:r>
            <a:r>
              <a:rPr lang="zh-CN" altLang="en-US" sz="2400" dirty="0">
                <a:latin typeface="微软雅黑" panose="020B0503020204020204" pitchFamily="34" charset="-122"/>
                <a:ea typeface="微软雅黑" panose="020B0503020204020204" pitchFamily="34" charset="-122"/>
              </a:rPr>
              <a:t>后返回的指针，内存块的大小</a:t>
            </a:r>
            <a:r>
              <a:rPr lang="en-US" altLang="zh-CN" sz="2400" dirty="0">
                <a:latin typeface="微软雅黑" panose="020B0503020204020204" pitchFamily="34" charset="-122"/>
                <a:ea typeface="微软雅黑" panose="020B0503020204020204" pitchFamily="34" charset="-122"/>
              </a:rPr>
              <a:t>size</a:t>
            </a:r>
            <a:r>
              <a:rPr lang="zh-CN" altLang="en-US" sz="2400" dirty="0">
                <a:latin typeface="微软雅黑" panose="020B0503020204020204" pitchFamily="34" charset="-122"/>
                <a:ea typeface="微软雅黑" panose="020B0503020204020204" pitchFamily="34" charset="-122"/>
              </a:rPr>
              <a:t>存入头部（占据为 </a:t>
            </a:r>
            <a:r>
              <a:rPr lang="en-US" altLang="zh-CN" sz="2400" dirty="0">
                <a:latin typeface="微软雅黑" panose="020B0503020204020204" pitchFamily="34" charset="-122"/>
                <a:ea typeface="微软雅黑" panose="020B0503020204020204" pitchFamily="34" charset="-122"/>
              </a:rPr>
              <a:t>size_t</a:t>
            </a:r>
            <a:r>
              <a:rPr lang="zh-CN" altLang="en-US" sz="2400" dirty="0">
                <a:latin typeface="微软雅黑" panose="020B0503020204020204" pitchFamily="34" charset="-122"/>
                <a:ea typeface="微软雅黑" panose="020B0503020204020204" pitchFamily="34" charset="-122"/>
              </a:rPr>
              <a:t>类型的内存），然后返回</a:t>
            </a:r>
            <a:r>
              <a:rPr lang="en-US" altLang="zh-CN" sz="2400" dirty="0">
                <a:solidFill>
                  <a:schemeClr val="accent1"/>
                </a:solidFill>
                <a:latin typeface="微软雅黑" panose="020B0503020204020204" pitchFamily="34" charset="-122"/>
                <a:ea typeface="微软雅黑" panose="020B0503020204020204" pitchFamily="34" charset="-122"/>
              </a:rPr>
              <a:t>ret_ptr</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0" indent="0">
              <a:buNone/>
            </a:pPr>
            <a:endParaRPr lang="en-US" altLang="zh-CN" sz="2400"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       当需要释放内存时，</a:t>
            </a:r>
            <a:r>
              <a:rPr lang="en-US" altLang="zh-CN" sz="2400" dirty="0">
                <a:latin typeface="微软雅黑" panose="020B0503020204020204" pitchFamily="34" charset="-122"/>
                <a:ea typeface="微软雅黑" panose="020B0503020204020204" pitchFamily="34" charset="-122"/>
              </a:rPr>
              <a:t>ret_ptr</a:t>
            </a:r>
            <a:r>
              <a:rPr lang="zh-CN" altLang="en-US" sz="2400" dirty="0">
                <a:latin typeface="微软雅黑" panose="020B0503020204020204" pitchFamily="34" charset="-122"/>
                <a:ea typeface="微软雅黑" panose="020B0503020204020204" pitchFamily="34" charset="-122"/>
              </a:rPr>
              <a:t>被传给内存管理程序，算出 </a:t>
            </a:r>
            <a:r>
              <a:rPr lang="en-US" altLang="zh-CN" sz="2400" dirty="0">
                <a:latin typeface="微软雅黑" panose="020B0503020204020204" pitchFamily="34" charset="-122"/>
                <a:ea typeface="微软雅黑" panose="020B0503020204020204" pitchFamily="34" charset="-122"/>
              </a:rPr>
              <a:t>real_ptr</a:t>
            </a:r>
            <a:r>
              <a:rPr lang="zh-CN" altLang="en-US" sz="2400" dirty="0">
                <a:latin typeface="微软雅黑" panose="020B0503020204020204" pitchFamily="34" charset="-122"/>
                <a:ea typeface="微软雅黑" panose="020B0503020204020204" pitchFamily="34" charset="-122"/>
              </a:rPr>
              <a:t>的值，然后将</a:t>
            </a:r>
            <a:r>
              <a:rPr lang="en-US" altLang="zh-CN" sz="2400" dirty="0">
                <a:latin typeface="微软雅黑" panose="020B0503020204020204" pitchFamily="34" charset="-122"/>
                <a:ea typeface="微软雅黑" panose="020B0503020204020204" pitchFamily="34" charset="-122"/>
              </a:rPr>
              <a:t>real_ptr</a:t>
            </a:r>
            <a:r>
              <a:rPr lang="zh-CN" altLang="en-US" sz="2400" dirty="0">
                <a:latin typeface="微软雅黑" panose="020B0503020204020204" pitchFamily="34" charset="-122"/>
                <a:ea typeface="微软雅黑" panose="020B0503020204020204" pitchFamily="34" charset="-122"/>
              </a:rPr>
              <a:t>传给</a:t>
            </a:r>
            <a:r>
              <a:rPr lang="en-US" altLang="zh-CN" sz="2400" dirty="0">
                <a:latin typeface="微软雅黑" panose="020B0503020204020204" pitchFamily="34" charset="-122"/>
                <a:ea typeface="微软雅黑" panose="020B0503020204020204" pitchFamily="34" charset="-122"/>
              </a:rPr>
              <a:t>free</a:t>
            </a:r>
            <a:r>
              <a:rPr lang="zh-CN" altLang="en-US" sz="2400" dirty="0">
                <a:latin typeface="微软雅黑" panose="020B0503020204020204" pitchFamily="34" charset="-122"/>
                <a:ea typeface="微软雅黑" panose="020B0503020204020204" pitchFamily="34" charset="-122"/>
              </a:rPr>
              <a:t>释放内存。</a:t>
            </a:r>
          </a:p>
        </p:txBody>
      </p:sp>
      <p:pic>
        <p:nvPicPr>
          <p:cNvPr id="6" name="图片 5" descr="Redis内存分配.png"/>
          <p:cNvPicPr>
            <a:picLocks noChangeAspect="1"/>
          </p:cNvPicPr>
          <p:nvPr/>
        </p:nvPicPr>
        <p:blipFill>
          <a:blip r:embed="rId2" cstate="print"/>
          <a:stretch>
            <a:fillRect/>
          </a:stretch>
        </p:blipFill>
        <p:spPr>
          <a:xfrm>
            <a:off x="2533213" y="2350364"/>
            <a:ext cx="6659962" cy="1745673"/>
          </a:xfrm>
          <a:prstGeom prst="rect">
            <a:avLst/>
          </a:prstGeom>
        </p:spPr>
      </p:pic>
    </p:spTree>
    <p:extLst>
      <p:ext uri="{BB962C8B-B14F-4D97-AF65-F5344CB8AC3E}">
        <p14:creationId xmlns:p14="http://schemas.microsoft.com/office/powerpoint/2010/main" val="16127243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3.2.3.3 </a:t>
            </a:r>
            <a:r>
              <a:rPr lang="zh-CN" altLang="en-US" sz="2400" b="1" dirty="0"/>
              <a:t>内存管理（续）</a:t>
            </a:r>
            <a:endParaRPr lang="en-US" altLang="zh-CN" sz="2400" b="1" dirty="0"/>
          </a:p>
          <a:p>
            <a:r>
              <a:rPr lang="zh-CN" altLang="en-US" sz="2400" dirty="0"/>
              <a:t>       总体上看，</a:t>
            </a:r>
            <a:r>
              <a:rPr lang="en-US" altLang="zh-CN" sz="2400" dirty="0"/>
              <a:t>Redis</a:t>
            </a:r>
            <a:r>
              <a:rPr lang="zh-CN" altLang="en-US" sz="2400" dirty="0"/>
              <a:t>采用的是包装的</a:t>
            </a:r>
            <a:r>
              <a:rPr lang="en-US" altLang="zh-CN" sz="2400" dirty="0"/>
              <a:t>malloc/free</a:t>
            </a:r>
            <a:r>
              <a:rPr lang="zh-CN" altLang="en-US" sz="2400" dirty="0"/>
              <a:t>，有一个静态变量 </a:t>
            </a:r>
            <a:r>
              <a:rPr lang="en-US" altLang="zh-CN" sz="2400" dirty="0"/>
              <a:t>used_memory</a:t>
            </a:r>
            <a:r>
              <a:rPr lang="zh-CN" altLang="en-US" sz="2400" dirty="0"/>
              <a:t>记录当前分配内存的总和。</a:t>
            </a:r>
            <a:endParaRPr lang="en-US" altLang="zh-CN" sz="2400" dirty="0"/>
          </a:p>
          <a:p>
            <a:endParaRPr lang="en-US" altLang="zh-CN" sz="2400" dirty="0"/>
          </a:p>
          <a:p>
            <a:r>
              <a:rPr lang="zh-CN" altLang="en-US" sz="2400" dirty="0"/>
              <a:t>调用</a:t>
            </a:r>
            <a:r>
              <a:rPr lang="en-US" altLang="zh-CN" sz="2400" dirty="0"/>
              <a:t>malloc</a:t>
            </a:r>
            <a:r>
              <a:rPr lang="zh-CN" altLang="en-US" sz="2400" dirty="0"/>
              <a:t>时，</a:t>
            </a:r>
            <a:r>
              <a:rPr lang="en-US" altLang="zh-CN" sz="2400" dirty="0"/>
              <a:t>malloc</a:t>
            </a:r>
            <a:r>
              <a:rPr lang="zh-CN" altLang="en-US" sz="2400" dirty="0"/>
              <a:t>并不是严格按照参数的值来分配内存。</a:t>
            </a:r>
            <a:endParaRPr lang="en-US" altLang="zh-CN" sz="2400" dirty="0"/>
          </a:p>
          <a:p>
            <a:r>
              <a:rPr lang="zh-CN" altLang="en-US" sz="2400" dirty="0"/>
              <a:t>例如，基于</a:t>
            </a:r>
            <a:r>
              <a:rPr lang="zh-CN" altLang="en-US" sz="2400" dirty="0">
                <a:solidFill>
                  <a:srgbClr val="FF0000"/>
                </a:solidFill>
              </a:rPr>
              <a:t>内存对齐</a:t>
            </a:r>
            <a:r>
              <a:rPr lang="zh-CN" altLang="en-US" sz="2400" dirty="0"/>
              <a:t>等方面的考虑，程序只请求一个</a:t>
            </a:r>
            <a:r>
              <a:rPr lang="en-US" altLang="zh-CN" sz="2400" dirty="0"/>
              <a:t>byte</a:t>
            </a:r>
            <a:r>
              <a:rPr lang="zh-CN" altLang="en-US" sz="2400" dirty="0"/>
              <a:t>时</a:t>
            </a:r>
            <a:r>
              <a:rPr lang="en-US" altLang="zh-CN" sz="2400" dirty="0"/>
              <a:t>malloc</a:t>
            </a:r>
            <a:r>
              <a:rPr lang="zh-CN" altLang="en-US" sz="2400" dirty="0"/>
              <a:t>可能会分配</a:t>
            </a:r>
            <a:r>
              <a:rPr lang="en-US" altLang="zh-CN" sz="2400" dirty="0"/>
              <a:t>4</a:t>
            </a:r>
            <a:r>
              <a:rPr lang="zh-CN" altLang="en-US" sz="2400" dirty="0"/>
              <a:t>个</a:t>
            </a:r>
            <a:r>
              <a:rPr lang="en-US" altLang="zh-CN" sz="2400" dirty="0"/>
              <a:t>byte</a:t>
            </a:r>
            <a:r>
              <a:rPr lang="zh-CN" altLang="en-US" sz="2400" dirty="0"/>
              <a:t>。</a:t>
            </a:r>
            <a:endParaRPr lang="en-US" altLang="zh-CN" sz="2400" dirty="0"/>
          </a:p>
          <a:p>
            <a:r>
              <a:rPr lang="zh-CN" altLang="en-US" sz="2400" dirty="0"/>
              <a:t>如果程序中大量请求</a:t>
            </a:r>
            <a:r>
              <a:rPr lang="en-US" altLang="zh-CN" sz="2400" dirty="0"/>
              <a:t>1byte</a:t>
            </a:r>
            <a:r>
              <a:rPr lang="zh-CN" altLang="en-US" sz="2400" dirty="0"/>
              <a:t>内存。</a:t>
            </a:r>
            <a:endParaRPr lang="en-US" altLang="zh-CN" sz="2400" dirty="0"/>
          </a:p>
          <a:p>
            <a:r>
              <a:rPr lang="en-US" altLang="zh-CN" sz="2400" dirty="0"/>
              <a:t>     ↓</a:t>
            </a:r>
          </a:p>
          <a:p>
            <a:r>
              <a:rPr lang="zh-CN" altLang="en-US" sz="2400" dirty="0"/>
              <a:t>小内存分配导致浪费、碎片。</a:t>
            </a:r>
            <a:endParaRPr lang="en-US" altLang="zh-CN" sz="2400" dirty="0"/>
          </a:p>
          <a:p>
            <a:r>
              <a:rPr lang="zh-CN" altLang="en-US" sz="2400" dirty="0"/>
              <a:t>      </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Tree>
    <p:extLst>
      <p:ext uri="{BB962C8B-B14F-4D97-AF65-F5344CB8AC3E}">
        <p14:creationId xmlns:p14="http://schemas.microsoft.com/office/powerpoint/2010/main" val="24236650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a:t>
            </a:r>
            <a:endParaRPr lang="en-US" altLang="zh-CN" sz="2400" b="1" dirty="0"/>
          </a:p>
          <a:p>
            <a:r>
              <a:rPr lang="en-US" altLang="zh-CN" sz="2400" dirty="0"/>
              <a:t>       Redis</a:t>
            </a:r>
            <a:r>
              <a:rPr lang="zh-CN" altLang="en-US" sz="2400" dirty="0"/>
              <a:t>提供内存数据持久化的机制，有两种持久化策略：</a:t>
            </a:r>
            <a:r>
              <a:rPr lang="en-US" altLang="zh-CN" sz="2400" dirty="0"/>
              <a:t>RDB</a:t>
            </a:r>
            <a:r>
              <a:rPr lang="zh-CN" altLang="en-US" sz="2400" dirty="0"/>
              <a:t>快照、      </a:t>
            </a:r>
            <a:r>
              <a:rPr lang="en-US" altLang="zh-CN" sz="2400" dirty="0"/>
              <a:t>AOF</a:t>
            </a:r>
            <a:r>
              <a:rPr lang="zh-CN" altLang="en-US" sz="2400" dirty="0"/>
              <a:t>日志。</a:t>
            </a:r>
            <a:endParaRPr lang="en-US" altLang="zh-CN" sz="2400" dirty="0"/>
          </a:p>
          <a:p>
            <a:r>
              <a:rPr lang="en-US" altLang="zh-CN" sz="2400" dirty="0"/>
              <a:t>1</a:t>
            </a:r>
            <a:r>
              <a:rPr lang="zh-CN" altLang="en-US" sz="2400" dirty="0"/>
              <a:t>）</a:t>
            </a:r>
            <a:r>
              <a:rPr lang="en-US" altLang="zh-CN" sz="2400" b="1" dirty="0"/>
              <a:t>RDB</a:t>
            </a:r>
            <a:r>
              <a:rPr lang="zh-CN" altLang="en-US" sz="2400" b="1" dirty="0"/>
              <a:t>快照：</a:t>
            </a:r>
            <a:r>
              <a:rPr lang="zh-CN" altLang="en-US" sz="2400" dirty="0"/>
              <a:t>将当前数据的快照存成一个数据文件，从而持久化。</a:t>
            </a:r>
            <a:endParaRPr lang="en-US" altLang="zh-CN" sz="2400" dirty="0"/>
          </a:p>
          <a:p>
            <a:r>
              <a:rPr lang="en-US" altLang="zh-CN" sz="2400" dirty="0"/>
              <a:t>      RDB</a:t>
            </a:r>
            <a:r>
              <a:rPr lang="zh-CN" altLang="en-US" sz="2400" dirty="0"/>
              <a:t>的实现借助了</a:t>
            </a:r>
            <a:r>
              <a:rPr lang="en-US" altLang="zh-CN" sz="2400" dirty="0">
                <a:solidFill>
                  <a:srgbClr val="FF0000"/>
                </a:solidFill>
              </a:rPr>
              <a:t>fork</a:t>
            </a:r>
            <a:r>
              <a:rPr lang="zh-CN" altLang="en-US" sz="2400" dirty="0">
                <a:solidFill>
                  <a:srgbClr val="FF0000"/>
                </a:solidFill>
              </a:rPr>
              <a:t>命令</a:t>
            </a:r>
            <a:r>
              <a:rPr lang="zh-CN" altLang="en-US" sz="2400" dirty="0"/>
              <a:t>的</a:t>
            </a:r>
            <a:r>
              <a:rPr lang="en-US" altLang="zh-CN" sz="2400" dirty="0">
                <a:solidFill>
                  <a:srgbClr val="FF0000"/>
                </a:solidFill>
              </a:rPr>
              <a:t>copy on write</a:t>
            </a:r>
            <a:r>
              <a:rPr lang="zh-CN" altLang="en-US" sz="2400" dirty="0"/>
              <a:t>机制。在生成快照时，将当前进程</a:t>
            </a:r>
            <a:r>
              <a:rPr lang="en-US" altLang="zh-CN" sz="2400" dirty="0"/>
              <a:t>fork</a:t>
            </a:r>
            <a:r>
              <a:rPr lang="zh-CN" altLang="en-US" sz="2400" dirty="0"/>
              <a:t>出一个子进程，然后在子进程中循环所有的数据，将数据写成为</a:t>
            </a:r>
            <a:r>
              <a:rPr lang="en-US" altLang="zh-CN" sz="2400" dirty="0"/>
              <a:t>RDB</a:t>
            </a:r>
            <a:r>
              <a:rPr lang="zh-CN" altLang="en-US" sz="2400" dirty="0"/>
              <a:t>文件。</a:t>
            </a:r>
            <a:endParaRPr lang="en-US" altLang="zh-CN" sz="2400" dirty="0"/>
          </a:p>
          <a:p>
            <a:endParaRPr lang="zh-CN" altLang="en-US" sz="2400" dirty="0"/>
          </a:p>
          <a:p>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Tree>
    <p:extLst>
      <p:ext uri="{BB962C8B-B14F-4D97-AF65-F5344CB8AC3E}">
        <p14:creationId xmlns:p14="http://schemas.microsoft.com/office/powerpoint/2010/main" val="3294574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内存持久化（续）</a:t>
            </a:r>
            <a:endParaRPr lang="en-US" altLang="zh-CN" sz="2400" b="1" dirty="0"/>
          </a:p>
          <a:p>
            <a:r>
              <a:rPr lang="zh-CN" altLang="en-US" sz="2400" b="1" dirty="0">
                <a:solidFill>
                  <a:srgbClr val="FF0000"/>
                </a:solidFill>
              </a:rPr>
              <a:t>可靠性：</a:t>
            </a:r>
            <a:r>
              <a:rPr lang="zh-CN" altLang="en-US" sz="2400" dirty="0"/>
              <a:t>当生成一个新的</a:t>
            </a:r>
            <a:r>
              <a:rPr lang="en-US" altLang="zh-CN" sz="2400" dirty="0"/>
              <a:t>RDB</a:t>
            </a:r>
            <a:r>
              <a:rPr lang="zh-CN" altLang="en-US" sz="2400" dirty="0"/>
              <a:t>文件时，</a:t>
            </a:r>
            <a:r>
              <a:rPr lang="en-US" altLang="zh-CN" sz="2400" dirty="0"/>
              <a:t>Redis</a:t>
            </a:r>
            <a:r>
              <a:rPr lang="zh-CN" altLang="en-US" sz="2400" dirty="0"/>
              <a:t>生成的子进程先将数据写到一个临时文件中，然后通过</a:t>
            </a:r>
            <a:r>
              <a:rPr lang="zh-CN" altLang="en-US" sz="2400" dirty="0">
                <a:solidFill>
                  <a:srgbClr val="FF0000"/>
                </a:solidFill>
              </a:rPr>
              <a:t>原子性系统调用</a:t>
            </a:r>
            <a:r>
              <a:rPr lang="en-US" altLang="zh-CN" sz="2400" dirty="0">
                <a:solidFill>
                  <a:srgbClr val="FF0000"/>
                </a:solidFill>
              </a:rPr>
              <a:t>rename</a:t>
            </a:r>
            <a:r>
              <a:rPr lang="zh-CN" altLang="en-US" sz="2400" dirty="0"/>
              <a:t>将临时文件重命名为</a:t>
            </a:r>
            <a:r>
              <a:rPr lang="en-US" altLang="zh-CN" sz="2400" dirty="0"/>
              <a:t>RDB</a:t>
            </a:r>
            <a:r>
              <a:rPr lang="zh-CN" altLang="en-US" sz="2400" dirty="0"/>
              <a:t>文件，这样在任何时候出现故障，</a:t>
            </a:r>
            <a:r>
              <a:rPr lang="en-US" altLang="zh-CN" sz="2400" dirty="0"/>
              <a:t>RDB</a:t>
            </a:r>
            <a:r>
              <a:rPr lang="zh-CN" altLang="en-US" sz="2400" dirty="0"/>
              <a:t>快照文件总是可用的。</a:t>
            </a:r>
            <a:endParaRPr lang="en-US" altLang="zh-CN" sz="2400" dirty="0"/>
          </a:p>
          <a:p>
            <a:r>
              <a:rPr lang="zh-CN" altLang="en-US" sz="2400" b="1" dirty="0">
                <a:solidFill>
                  <a:srgbClr val="FF0000"/>
                </a:solidFill>
              </a:rPr>
              <a:t>生成时机：</a:t>
            </a:r>
            <a:r>
              <a:rPr lang="zh-CN" altLang="en-US" sz="2400" dirty="0"/>
              <a:t>可以通过</a:t>
            </a:r>
            <a:r>
              <a:rPr lang="en-US" altLang="zh-CN" sz="2400" dirty="0"/>
              <a:t>save</a:t>
            </a:r>
            <a:r>
              <a:rPr lang="zh-CN" altLang="en-US" sz="2400" dirty="0"/>
              <a:t>指令配置</a:t>
            </a:r>
            <a:r>
              <a:rPr lang="en-US" altLang="zh-CN" sz="2400" dirty="0"/>
              <a:t>RDB</a:t>
            </a:r>
            <a:r>
              <a:rPr lang="zh-CN" altLang="en-US" sz="2400" dirty="0"/>
              <a:t>快照生成的时机（</a:t>
            </a:r>
            <a:r>
              <a:rPr lang="zh-CN" altLang="en-US" sz="2400" dirty="0">
                <a:solidFill>
                  <a:srgbClr val="3366FF"/>
                </a:solidFill>
              </a:rPr>
              <a:t>例如当</a:t>
            </a:r>
            <a:r>
              <a:rPr lang="en-US" altLang="zh-CN" sz="2400" dirty="0">
                <a:solidFill>
                  <a:srgbClr val="3366FF"/>
                </a:solidFill>
              </a:rPr>
              <a:t>10</a:t>
            </a:r>
            <a:r>
              <a:rPr lang="zh-CN" altLang="en-US" sz="2400" dirty="0">
                <a:solidFill>
                  <a:srgbClr val="3366FF"/>
                </a:solidFill>
              </a:rPr>
              <a:t>分钟以内有</a:t>
            </a:r>
            <a:r>
              <a:rPr lang="en-US" altLang="zh-CN" sz="2400" dirty="0">
                <a:solidFill>
                  <a:srgbClr val="3366FF"/>
                </a:solidFill>
              </a:rPr>
              <a:t>100</a:t>
            </a:r>
            <a:r>
              <a:rPr lang="zh-CN" altLang="en-US" sz="2400" dirty="0">
                <a:solidFill>
                  <a:srgbClr val="3366FF"/>
                </a:solidFill>
              </a:rPr>
              <a:t>次写入就生成快照，或者</a:t>
            </a:r>
            <a:r>
              <a:rPr lang="en-US" altLang="zh-CN" sz="2400" dirty="0">
                <a:solidFill>
                  <a:srgbClr val="3366FF"/>
                </a:solidFill>
              </a:rPr>
              <a:t>1</a:t>
            </a:r>
            <a:r>
              <a:rPr lang="zh-CN" altLang="en-US" sz="2400" dirty="0">
                <a:solidFill>
                  <a:srgbClr val="3366FF"/>
                </a:solidFill>
              </a:rPr>
              <a:t>小时内有</a:t>
            </a:r>
            <a:r>
              <a:rPr lang="en-US" altLang="zh-CN" sz="2400" dirty="0">
                <a:solidFill>
                  <a:srgbClr val="3366FF"/>
                </a:solidFill>
              </a:rPr>
              <a:t>1000</a:t>
            </a:r>
            <a:r>
              <a:rPr lang="zh-CN" altLang="en-US" sz="2400" dirty="0">
                <a:solidFill>
                  <a:srgbClr val="3366FF"/>
                </a:solidFill>
              </a:rPr>
              <a:t>次写入就生成快照，或者多个规则一起实施</a:t>
            </a:r>
            <a:r>
              <a:rPr lang="zh-CN" altLang="en-US" sz="2400" dirty="0"/>
              <a:t>）。</a:t>
            </a:r>
            <a:endParaRPr lang="en-US" altLang="zh-CN" sz="2400" dirty="0"/>
          </a:p>
          <a:p>
            <a:r>
              <a:rPr lang="zh-CN" altLang="en-US" sz="2400" b="1" dirty="0">
                <a:solidFill>
                  <a:srgbClr val="FF0000"/>
                </a:solidFill>
              </a:rPr>
              <a:t>可用性：</a:t>
            </a:r>
            <a:r>
              <a:rPr lang="zh-CN" altLang="en-US" sz="2400" dirty="0"/>
              <a:t>开启</a:t>
            </a:r>
            <a:r>
              <a:rPr lang="en-US" altLang="zh-CN" sz="2400" dirty="0"/>
              <a:t>RDB</a:t>
            </a:r>
            <a:r>
              <a:rPr lang="zh-CN" altLang="en-US" sz="2400" dirty="0"/>
              <a:t>的代价不高，但是</a:t>
            </a:r>
            <a:r>
              <a:rPr lang="en-US" altLang="zh-CN" sz="2400" dirty="0"/>
              <a:t>RDB</a:t>
            </a:r>
            <a:r>
              <a:rPr lang="zh-CN" altLang="en-US" sz="2400" dirty="0"/>
              <a:t>文件中的数据并不是全新的，从上次</a:t>
            </a:r>
            <a:r>
              <a:rPr lang="en-US" altLang="zh-CN" sz="2400" dirty="0"/>
              <a:t>RDB</a:t>
            </a:r>
            <a:r>
              <a:rPr lang="zh-CN" altLang="en-US" sz="2400" dirty="0"/>
              <a:t>文件生成到</a:t>
            </a:r>
            <a:r>
              <a:rPr lang="en-US" altLang="zh-CN" sz="2400" dirty="0"/>
              <a:t>Redis</a:t>
            </a:r>
            <a:r>
              <a:rPr lang="zh-CN" altLang="en-US" sz="2400" dirty="0"/>
              <a:t>停机这段时间的数据将丢失。</a:t>
            </a:r>
          </a:p>
          <a:p>
            <a:endParaRPr lang="zh-CN" altLang="en-US" sz="2400" dirty="0"/>
          </a:p>
          <a:p>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Tree>
    <p:extLst>
      <p:ext uri="{BB962C8B-B14F-4D97-AF65-F5344CB8AC3E}">
        <p14:creationId xmlns:p14="http://schemas.microsoft.com/office/powerpoint/2010/main" val="2484273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内存持久化（续）</a:t>
            </a:r>
            <a:endParaRPr lang="en-US" altLang="zh-CN" sz="2400" b="1" dirty="0"/>
          </a:p>
          <a:p>
            <a:r>
              <a:rPr lang="en-US" altLang="zh-CN" sz="2400" dirty="0"/>
              <a:t>2</a:t>
            </a:r>
            <a:r>
              <a:rPr lang="zh-CN" altLang="en-US" sz="2400" dirty="0"/>
              <a:t>）</a:t>
            </a:r>
            <a:r>
              <a:rPr lang="en-US" altLang="zh-CN" sz="2400" b="1" dirty="0"/>
              <a:t>AOF</a:t>
            </a:r>
            <a:r>
              <a:rPr lang="zh-CN" altLang="en-US" sz="2400" b="1" dirty="0"/>
              <a:t>日志</a:t>
            </a:r>
            <a:r>
              <a:rPr lang="zh-CN" altLang="en-US" sz="2400" dirty="0"/>
              <a:t>（</a:t>
            </a:r>
            <a:r>
              <a:rPr lang="en-US" altLang="zh-CN" sz="2400" dirty="0"/>
              <a:t>Append Only File</a:t>
            </a:r>
            <a:r>
              <a:rPr lang="zh-CN" altLang="en-US" sz="2400" dirty="0"/>
              <a:t>）：一个</a:t>
            </a:r>
            <a:r>
              <a:rPr lang="zh-CN" altLang="en-US" sz="2400" dirty="0">
                <a:solidFill>
                  <a:srgbClr val="FF0000"/>
                </a:solidFill>
              </a:rPr>
              <a:t>追加写入</a:t>
            </a:r>
            <a:r>
              <a:rPr lang="zh-CN" altLang="en-US" sz="2400" dirty="0"/>
              <a:t>的日志文件，与一般数据库的</a:t>
            </a:r>
            <a:r>
              <a:rPr lang="en-US" altLang="zh-CN" sz="2400" dirty="0"/>
              <a:t>bin log</a:t>
            </a:r>
            <a:r>
              <a:rPr lang="zh-CN" altLang="en-US" sz="2400" dirty="0"/>
              <a:t>不同，</a:t>
            </a:r>
            <a:r>
              <a:rPr lang="en-US" altLang="zh-CN" sz="2400" dirty="0">
                <a:solidFill>
                  <a:srgbClr val="FF0000"/>
                </a:solidFill>
              </a:rPr>
              <a:t>AOF</a:t>
            </a:r>
            <a:r>
              <a:rPr lang="zh-CN" altLang="en-US" sz="2400" dirty="0">
                <a:solidFill>
                  <a:srgbClr val="FF0000"/>
                </a:solidFill>
              </a:rPr>
              <a:t>文件是可识别的纯文本</a:t>
            </a:r>
            <a:r>
              <a:rPr lang="zh-CN" altLang="en-US" sz="2400" dirty="0"/>
              <a:t>，内容是一个个导致数据变化的</a:t>
            </a:r>
            <a:r>
              <a:rPr lang="en-US" altLang="zh-CN" sz="2400" dirty="0">
                <a:solidFill>
                  <a:srgbClr val="FF0000"/>
                </a:solidFill>
              </a:rPr>
              <a:t>Redis</a:t>
            </a:r>
            <a:r>
              <a:rPr lang="zh-CN" altLang="en-US" sz="2400" dirty="0">
                <a:solidFill>
                  <a:srgbClr val="FF0000"/>
                </a:solidFill>
              </a:rPr>
              <a:t>标准命令</a:t>
            </a:r>
            <a:r>
              <a:rPr lang="zh-CN" altLang="en-US" sz="2400" dirty="0"/>
              <a:t>。</a:t>
            </a:r>
            <a:endParaRPr lang="en-US" altLang="zh-CN" sz="2400" dirty="0"/>
          </a:p>
          <a:p>
            <a:r>
              <a:rPr lang="en-US" altLang="zh-CN" sz="2400" dirty="0"/>
              <a:t>     ↓</a:t>
            </a:r>
          </a:p>
          <a:p>
            <a:r>
              <a:rPr lang="zh-CN" altLang="en-US" sz="2400" dirty="0">
                <a:solidFill>
                  <a:srgbClr val="FF0000"/>
                </a:solidFill>
              </a:rPr>
              <a:t>优化策略：</a:t>
            </a:r>
            <a:r>
              <a:rPr lang="en-US" altLang="zh-CN" sz="2400" dirty="0"/>
              <a:t>AOF</a:t>
            </a:r>
            <a:r>
              <a:rPr lang="zh-CN" altLang="en-US" sz="2400" dirty="0"/>
              <a:t>文件会越来越大，所以</a:t>
            </a:r>
            <a:r>
              <a:rPr lang="en-US" altLang="zh-CN" sz="2400" dirty="0"/>
              <a:t>Redis</a:t>
            </a:r>
            <a:r>
              <a:rPr lang="zh-CN" altLang="en-US" sz="2400" dirty="0"/>
              <a:t>提供了</a:t>
            </a:r>
            <a:r>
              <a:rPr lang="en-US" altLang="zh-CN" sz="2400" dirty="0"/>
              <a:t>AOF </a:t>
            </a:r>
            <a:r>
              <a:rPr lang="en-US" altLang="zh-CN" sz="2400" dirty="0">
                <a:solidFill>
                  <a:srgbClr val="FF0000"/>
                </a:solidFill>
              </a:rPr>
              <a:t>rewrite</a:t>
            </a:r>
            <a:r>
              <a:rPr lang="zh-CN" altLang="en-US" sz="2400" dirty="0">
                <a:solidFill>
                  <a:srgbClr val="FF0000"/>
                </a:solidFill>
              </a:rPr>
              <a:t>功能</a:t>
            </a:r>
            <a:r>
              <a:rPr lang="zh-CN" altLang="en-US" sz="2400" dirty="0"/>
              <a:t>，就是重新生成一份</a:t>
            </a:r>
            <a:r>
              <a:rPr lang="en-US" altLang="zh-CN" sz="2400" dirty="0"/>
              <a:t>AOF</a:t>
            </a:r>
            <a:r>
              <a:rPr lang="zh-CN" altLang="en-US" sz="2400" dirty="0"/>
              <a:t>文件，文件中</a:t>
            </a:r>
            <a:r>
              <a:rPr lang="zh-CN" altLang="en-US" sz="2400" dirty="0">
                <a:solidFill>
                  <a:srgbClr val="FF0000"/>
                </a:solidFill>
              </a:rPr>
              <a:t>一条记录的操作</a:t>
            </a:r>
            <a:r>
              <a:rPr lang="zh-CN" altLang="en-US" sz="2400" dirty="0"/>
              <a:t>只会有一次，去掉之前叠加的操作。</a:t>
            </a:r>
          </a:p>
          <a:p>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98</a:t>
            </a:fld>
            <a:endParaRPr lang="zh-CN" altLang="en-US" dirty="0"/>
          </a:p>
        </p:txBody>
      </p:sp>
    </p:spTree>
    <p:extLst>
      <p:ext uri="{BB962C8B-B14F-4D97-AF65-F5344CB8AC3E}">
        <p14:creationId xmlns:p14="http://schemas.microsoft.com/office/powerpoint/2010/main" val="40829791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内存持久化（续）</a:t>
            </a:r>
            <a:endParaRPr lang="en-US" altLang="zh-CN" sz="2400" b="1" dirty="0"/>
          </a:p>
          <a:p>
            <a:r>
              <a:rPr lang="en-US" altLang="zh-CN" sz="2400" dirty="0"/>
              <a:t>Rewrite</a:t>
            </a:r>
            <a:r>
              <a:rPr lang="zh-CN" altLang="en-US" sz="2400" dirty="0"/>
              <a:t>的</a:t>
            </a:r>
            <a:r>
              <a:rPr lang="en-US" altLang="zh-CN" sz="2400" dirty="0"/>
              <a:t>AOF</a:t>
            </a:r>
            <a:r>
              <a:rPr lang="zh-CN" altLang="en-US" sz="2400" dirty="0"/>
              <a:t>文件的生成过程类似于</a:t>
            </a:r>
            <a:r>
              <a:rPr lang="en-US" altLang="zh-CN" sz="2400" dirty="0"/>
              <a:t>RDB</a:t>
            </a:r>
            <a:r>
              <a:rPr lang="zh-CN" altLang="en-US" sz="2400" dirty="0"/>
              <a:t>：</a:t>
            </a:r>
            <a:endParaRPr lang="en-US" altLang="zh-CN" sz="2400" dirty="0"/>
          </a:p>
          <a:p>
            <a:r>
              <a:rPr lang="zh-CN" altLang="en-US" sz="2400" dirty="0"/>
              <a:t>①</a:t>
            </a:r>
            <a:r>
              <a:rPr lang="en-US" altLang="zh-CN" sz="2400" dirty="0"/>
              <a:t>fork</a:t>
            </a:r>
            <a:r>
              <a:rPr lang="zh-CN" altLang="en-US" sz="2400" dirty="0"/>
              <a:t>一个进程，遍历数据，写入新的</a:t>
            </a:r>
            <a:r>
              <a:rPr lang="en-US" altLang="zh-CN" sz="2400" dirty="0"/>
              <a:t>AOF</a:t>
            </a:r>
            <a:r>
              <a:rPr lang="zh-CN" altLang="en-US" sz="2400" dirty="0"/>
              <a:t>临时文件。</a:t>
            </a:r>
            <a:r>
              <a:rPr lang="zh-CN" altLang="en-US" sz="2400" dirty="0">
                <a:solidFill>
                  <a:srgbClr val="FF0000"/>
                </a:solidFill>
              </a:rPr>
              <a:t>在写入新文件的过程中，所有的写操作日志还是会写到原来老的</a:t>
            </a:r>
            <a:r>
              <a:rPr lang="en-US" altLang="zh-CN" sz="2400" dirty="0">
                <a:solidFill>
                  <a:srgbClr val="FF0000"/>
                </a:solidFill>
              </a:rPr>
              <a:t>AOF</a:t>
            </a:r>
            <a:r>
              <a:rPr lang="zh-CN" altLang="en-US" sz="2400" dirty="0">
                <a:solidFill>
                  <a:srgbClr val="FF0000"/>
                </a:solidFill>
              </a:rPr>
              <a:t>文件中，同时还会记录在内存缓冲区中。</a:t>
            </a:r>
            <a:endParaRPr lang="en-US" altLang="zh-CN" sz="2400" dirty="0">
              <a:solidFill>
                <a:srgbClr val="FF0000"/>
              </a:solidFill>
            </a:endParaRPr>
          </a:p>
          <a:p>
            <a:r>
              <a:rPr lang="zh-CN" altLang="en-US" sz="2400" dirty="0"/>
              <a:t>②当重写操作完成后，还要将所有缓冲区中的日志一次性写入临时文件。</a:t>
            </a:r>
            <a:endParaRPr lang="en-US" altLang="zh-CN" sz="2400" dirty="0"/>
          </a:p>
          <a:p>
            <a:r>
              <a:rPr lang="zh-CN" altLang="en-US" sz="2400" dirty="0"/>
              <a:t>③调用</a:t>
            </a:r>
            <a:r>
              <a:rPr lang="zh-CN" altLang="en-US" sz="2400" dirty="0">
                <a:solidFill>
                  <a:srgbClr val="FF0000"/>
                </a:solidFill>
              </a:rPr>
              <a:t>原子性的</a:t>
            </a:r>
            <a:r>
              <a:rPr lang="en-US" altLang="zh-CN" sz="2400" dirty="0">
                <a:solidFill>
                  <a:srgbClr val="FF0000"/>
                </a:solidFill>
              </a:rPr>
              <a:t>rename</a:t>
            </a:r>
            <a:r>
              <a:rPr lang="zh-CN" altLang="en-US" sz="2400" dirty="0">
                <a:solidFill>
                  <a:srgbClr val="FF0000"/>
                </a:solidFill>
              </a:rPr>
              <a:t>命令</a:t>
            </a:r>
            <a:r>
              <a:rPr lang="zh-CN" altLang="en-US" sz="2400" dirty="0"/>
              <a:t>用新的</a:t>
            </a:r>
            <a:r>
              <a:rPr lang="en-US" altLang="zh-CN" sz="2400" dirty="0"/>
              <a:t>AOF</a:t>
            </a:r>
            <a:r>
              <a:rPr lang="zh-CN" altLang="en-US" sz="2400" dirty="0"/>
              <a:t>文件取代老的</a:t>
            </a:r>
            <a:r>
              <a:rPr lang="en-US" altLang="zh-CN" sz="2400" dirty="0"/>
              <a:t>AOF</a:t>
            </a:r>
            <a:r>
              <a:rPr lang="zh-CN" altLang="en-US" sz="2400" dirty="0"/>
              <a:t>文件。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99</a:t>
            </a:fld>
            <a:endParaRPr lang="zh-CN" altLang="en-US" dirty="0"/>
          </a:p>
        </p:txBody>
      </p:sp>
    </p:spTree>
    <p:extLst>
      <p:ext uri="{BB962C8B-B14F-4D97-AF65-F5344CB8AC3E}">
        <p14:creationId xmlns:p14="http://schemas.microsoft.com/office/powerpoint/2010/main" val="5453934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3136</TotalTime>
  <Words>14457</Words>
  <Application>Microsoft Office PowerPoint</Application>
  <PresentationFormat>宽屏</PresentationFormat>
  <Paragraphs>1349</Paragraphs>
  <Slides>156</Slides>
  <Notes>45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156</vt:i4>
      </vt:variant>
    </vt:vector>
  </HeadingPairs>
  <TitlesOfParts>
    <vt:vector size="169" baseType="lpstr">
      <vt:lpstr>Adobe 仿宋 Std R</vt:lpstr>
      <vt:lpstr>等线</vt:lpstr>
      <vt:lpstr>等线 Light</vt:lpstr>
      <vt:lpstr>华文新魏</vt:lpstr>
      <vt:lpstr>宋体</vt:lpstr>
      <vt:lpstr>微软雅黑</vt:lpstr>
      <vt:lpstr>Arial</vt:lpstr>
      <vt:lpstr>Symbol</vt:lpstr>
      <vt:lpstr>Times New Roman</vt:lpstr>
      <vt:lpstr>Verdana</vt:lpstr>
      <vt:lpstr>Wingdings</vt:lpstr>
      <vt:lpstr>Wingdings 2</vt:lpstr>
      <vt:lpstr>Office 主题​​</vt:lpstr>
      <vt:lpstr>大数据管理</vt:lpstr>
      <vt:lpstr>第3章 键值对数据模型</vt:lpstr>
      <vt:lpstr>第3章 键值对数据模型</vt:lpstr>
      <vt:lpstr>3.1 概述</vt:lpstr>
      <vt:lpstr>3.1.1 键值对模型介绍</vt:lpstr>
      <vt:lpstr>3.1.1 键值对模型介绍（续）</vt:lpstr>
      <vt:lpstr>3.1.1 键值对模型介绍（续）</vt:lpstr>
      <vt:lpstr>3.1.1 键值对模型介绍（续）</vt:lpstr>
      <vt:lpstr>3.1.1 键值对模型介绍（续）</vt:lpstr>
      <vt:lpstr>3.1.1 键值对模型介绍（续）</vt:lpstr>
      <vt:lpstr>3.1.2 键值对模型应用现状</vt:lpstr>
      <vt:lpstr>3.1.2 键值对模型应用现状</vt:lpstr>
      <vt:lpstr>3.2 键值对模型实际系统</vt:lpstr>
      <vt:lpstr>3.2.1 Memcached</vt:lpstr>
      <vt:lpstr>get_key</vt:lpstr>
      <vt:lpstr>3.2.1 Memcached（续）</vt:lpstr>
      <vt:lpstr>3.2.1 Memcached（续）</vt:lpstr>
      <vt:lpstr>Memcached运行原理</vt:lpstr>
      <vt:lpstr>数据访问示例(sql数据类型)</vt:lpstr>
      <vt:lpstr>PowerPoint 演示文稿</vt:lpstr>
      <vt:lpstr>3.2.1 Memcached（续）</vt:lpstr>
      <vt:lpstr>3.2.1 Memcached（续）</vt:lpstr>
      <vt:lpstr>Slab Allocator</vt:lpstr>
      <vt:lpstr>3.2.1 Memcached（续）</vt:lpstr>
      <vt:lpstr>3.2.1 Memcached（续）</vt:lpstr>
      <vt:lpstr>3.2.1 Memcached（续）</vt:lpstr>
      <vt:lpstr>3.2.1 Memcached（续）</vt:lpstr>
      <vt:lpstr>3.2.1 Memcached（续）</vt:lpstr>
      <vt:lpstr>3.2.1 Memcached（续）</vt:lpstr>
      <vt:lpstr>3.2.1 Memcached（续）</vt:lpstr>
      <vt:lpstr>3.2.1 Memcached（续）</vt:lpstr>
      <vt:lpstr>3.2.1 Memcached（续）</vt:lpstr>
      <vt:lpstr>3.2.1 Memcached（续）</vt:lpstr>
      <vt:lpstr>3.2 键值对模型实际系统</vt:lpstr>
      <vt:lpstr>3.2.2 Dynamo</vt:lpstr>
      <vt:lpstr>3.2.2.2 基本设计思想</vt:lpstr>
      <vt:lpstr>3.2.2.3 系统架构</vt:lpstr>
      <vt:lpstr>3.2.2.4 数据组织</vt:lpstr>
      <vt:lpstr>3.2.2.4 数据组织（续）</vt:lpstr>
      <vt:lpstr>3.2.2.4 数据组织（续）</vt:lpstr>
      <vt:lpstr>3.2.2.4 数据组织（续）</vt:lpstr>
      <vt:lpstr>3.2.2.4 数据组织（续）</vt:lpstr>
      <vt:lpstr>3.2.2.4 数据组织（续）</vt:lpstr>
      <vt:lpstr>3.2.2.4 数据组织（续）</vt:lpstr>
      <vt:lpstr>3.2.2.4 数据组织（续）</vt:lpstr>
      <vt:lpstr>3.2.2.4 数据组织（续）</vt:lpstr>
      <vt:lpstr>3.2.2.4 数据组织（续）</vt:lpstr>
      <vt:lpstr>3.2.2.5 数据分布</vt:lpstr>
      <vt:lpstr>3.2.2.5 数据分布（续）</vt:lpstr>
      <vt:lpstr>3.2.2.5 数据分布（续）</vt:lpstr>
      <vt:lpstr>3.2.2.5 数据分布（续）</vt:lpstr>
      <vt:lpstr>DynamoDB读写过程</vt:lpstr>
      <vt:lpstr>逻辑时钟</vt:lpstr>
      <vt:lpstr>逻辑时钟</vt:lpstr>
      <vt:lpstr>Vector Clock（向量时钟）</vt:lpstr>
      <vt:lpstr>Vector Clock</vt:lpstr>
      <vt:lpstr>Vector Clock</vt:lpstr>
      <vt:lpstr>Vector Clock</vt:lpstr>
      <vt:lpstr>Vector Clock举例</vt:lpstr>
      <vt:lpstr>Vector Clock举例</vt:lpstr>
      <vt:lpstr>Vector Clock的无限增长问题</vt:lpstr>
      <vt:lpstr>Vector Clock服务器向量延时问题</vt:lpstr>
      <vt:lpstr>Vector Clock无限增长：向量剪枝</vt:lpstr>
      <vt:lpstr>Vector Clock无限增长：向量剪枝</vt:lpstr>
      <vt:lpstr>Vector Clock无限增长：向量剪枝</vt:lpstr>
      <vt:lpstr>Vector Clock无限增长：向量剪枝</vt:lpstr>
      <vt:lpstr>3.2.3 Redis</vt:lpstr>
      <vt:lpstr>3.2.3 Redis</vt:lpstr>
      <vt:lpstr>3.2.3 Redis</vt:lpstr>
      <vt:lpstr>3.2.3.2 数据模型（续）</vt:lpstr>
      <vt:lpstr>3.2.3.2 数据模型（续）</vt:lpstr>
      <vt:lpstr>字符串（string）类型value （续）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Skip List数据结构</vt:lpstr>
      <vt:lpstr>Skip List数据结构</vt:lpstr>
      <vt:lpstr>Skip List操作</vt:lpstr>
      <vt:lpstr>Skip List操作</vt:lpstr>
      <vt:lpstr>Skip List</vt:lpstr>
      <vt:lpstr>Skip List插入</vt:lpstr>
      <vt:lpstr>Skip List删除</vt:lpstr>
      <vt:lpstr>Skip List查找</vt:lpstr>
      <vt:lpstr>Skip List查找</vt:lpstr>
      <vt:lpstr>3.2.3.2 数据模型（续）</vt:lpstr>
      <vt:lpstr>3.2.3 Redis</vt:lpstr>
      <vt:lpstr>3.2.3 Redis</vt:lpstr>
      <vt:lpstr>3.2.3 Redis</vt:lpstr>
      <vt:lpstr>3.2.3 Redis</vt:lpstr>
      <vt:lpstr>3.2.3 Redis</vt:lpstr>
      <vt:lpstr>3.2.3 Redis</vt:lpstr>
      <vt:lpstr>3.2.3 Redis</vt:lpstr>
      <vt:lpstr>3.2.3.5 Redis体系架构（续）</vt:lpstr>
      <vt:lpstr>3.2.3.5 Redis体系架构（续）</vt:lpstr>
      <vt:lpstr>3.2.3.5 Redis体系架构（续）</vt:lpstr>
      <vt:lpstr>3.2.3.5 Redis体系架构（续）</vt:lpstr>
      <vt:lpstr>3.2.3 Redis</vt:lpstr>
      <vt:lpstr>3.2.3 Redis</vt:lpstr>
      <vt:lpstr>3.2 键值对模型实际系统</vt:lpstr>
      <vt:lpstr>3.2.4 RAMCloud</vt:lpstr>
      <vt:lpstr>3.2.4.1 RAMCloud系统特征（续）</vt:lpstr>
      <vt:lpstr>RAMCloud</vt:lpstr>
      <vt:lpstr>3.2.4.1 RAMCloud系统特征（续）</vt:lpstr>
      <vt:lpstr>3.2.4.2 RAMCloud数据结构</vt:lpstr>
      <vt:lpstr>3.2.4.3 RAMCloud数据组织</vt:lpstr>
      <vt:lpstr>3.2.4.3 RAMCloud数据组织</vt:lpstr>
      <vt:lpstr>3.2.4.3 RAMCloud数据组织（续）</vt:lpstr>
      <vt:lpstr>3.2.4.3 RAMCloud数据组织（续） </vt:lpstr>
      <vt:lpstr>3.2.4.3 RAMCloud数据组织（续）</vt:lpstr>
      <vt:lpstr>3.2.4.3 RAMCloud数据组织（续） </vt:lpstr>
      <vt:lpstr>3.2.4.3 RAMCloud数据组织（续） </vt:lpstr>
      <vt:lpstr>3.2.4.4 RAMCloud资源回收</vt:lpstr>
      <vt:lpstr>3.2.4.4 RAMCloud资源回收（续）</vt:lpstr>
      <vt:lpstr>3.2.4.4 RAMCloud资源回收（续）</vt:lpstr>
      <vt:lpstr>3.2.4.4 RAMCloud资源回收（续）</vt:lpstr>
      <vt:lpstr>3.2.4.4 RAMCloud资源回收（续） </vt:lpstr>
      <vt:lpstr>3.2.4.4 RAMCloud资源回收（续）</vt:lpstr>
      <vt:lpstr>3.2.4.4 RAMCloud资源回收（续）</vt:lpstr>
      <vt:lpstr>3.2.4.4 RAMCloud资源回收（续） </vt:lpstr>
      <vt:lpstr>3.2.4.4 RAMCloud资源回收（续）  </vt:lpstr>
      <vt:lpstr>3.2.4.5 RAMCloud恢复</vt:lpstr>
      <vt:lpstr>3.2.4.5 RAMCloud恢复（续）</vt:lpstr>
      <vt:lpstr>3.2.4.6 RAMCloud数据操作</vt:lpstr>
      <vt:lpstr>3.2.4.6 RAMCloud数据操作</vt:lpstr>
      <vt:lpstr>3.2.4.6 RAMCloud数据操作</vt:lpstr>
      <vt:lpstr>3.2 键值对模型实际系统</vt:lpstr>
      <vt:lpstr>3.2 键值对模型实际系统</vt:lpstr>
      <vt:lpstr>3.2.5.1 Bigtable基本特征</vt:lpstr>
      <vt:lpstr>3.2.5.2 Bigtable数据模型</vt:lpstr>
      <vt:lpstr>3.2.5.2 Bigtable数据模型（续）</vt:lpstr>
      <vt:lpstr>3.2.5.2 Bigtable数据模型（续）</vt:lpstr>
      <vt:lpstr>3.2.5.2 Bigtable数据模型（续）</vt:lpstr>
      <vt:lpstr>3.2.5.2 Bigtable数据模型（续）</vt:lpstr>
      <vt:lpstr>3.2.5.2 Bigtable数据模型（续）</vt:lpstr>
      <vt:lpstr>3.2.5.2 Bigtable数据模型（续）</vt:lpstr>
      <vt:lpstr>3.2.5.2 Bigtable数据模型（续）</vt:lpstr>
      <vt:lpstr>3.2.5.2 Bigtable数据模型（续） </vt:lpstr>
      <vt:lpstr>3.2.5.2 Bigtable数据模型（续） </vt:lpstr>
      <vt:lpstr>3.2.5.3 Bigtable数据检索</vt:lpstr>
      <vt:lpstr>3.2.5.4 Bigtable数据存储</vt:lpstr>
      <vt:lpstr>3.2.5.4 Bigtable数据存储（续）</vt:lpstr>
      <vt:lpstr>SSTable（ Sorted String Table）</vt:lpstr>
      <vt:lpstr>SSTable（ Sorted String Table）</vt:lpstr>
      <vt:lpstr>SSTable（ Sorted String Table，行）</vt:lpstr>
      <vt:lpstr>SSTable（ Sorted String Table，块）</vt:lpstr>
      <vt:lpstr>3.2.5.4 Bigtable数据存储（续）</vt:lpstr>
      <vt:lpstr>3.2.5.4 Bigtable数据存储（续）</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华科</cp:lastModifiedBy>
  <cp:revision>608</cp:revision>
  <dcterms:created xsi:type="dcterms:W3CDTF">2020-06-18T17:33:31Z</dcterms:created>
  <dcterms:modified xsi:type="dcterms:W3CDTF">2023-09-26T16:25:53Z</dcterms:modified>
</cp:coreProperties>
</file>